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435" r:id="rId2"/>
    <p:sldId id="436" r:id="rId3"/>
    <p:sldId id="275" r:id="rId4"/>
    <p:sldId id="482" r:id="rId5"/>
    <p:sldId id="483" r:id="rId6"/>
    <p:sldId id="407" r:id="rId7"/>
    <p:sldId id="415" r:id="rId8"/>
    <p:sldId id="437" r:id="rId9"/>
    <p:sldId id="439" r:id="rId10"/>
    <p:sldId id="399" r:id="rId11"/>
    <p:sldId id="464" r:id="rId12"/>
    <p:sldId id="465" r:id="rId13"/>
    <p:sldId id="462" r:id="rId14"/>
    <p:sldId id="471" r:id="rId15"/>
    <p:sldId id="380" r:id="rId16"/>
    <p:sldId id="438" r:id="rId17"/>
    <p:sldId id="477" r:id="rId18"/>
    <p:sldId id="440" r:id="rId19"/>
    <p:sldId id="472" r:id="rId20"/>
    <p:sldId id="473" r:id="rId21"/>
    <p:sldId id="474" r:id="rId22"/>
    <p:sldId id="382" r:id="rId23"/>
    <p:sldId id="441" r:id="rId24"/>
    <p:sldId id="442" r:id="rId25"/>
    <p:sldId id="389" r:id="rId26"/>
    <p:sldId id="443" r:id="rId27"/>
    <p:sldId id="444" r:id="rId28"/>
    <p:sldId id="463" r:id="rId29"/>
    <p:sldId id="466" r:id="rId30"/>
    <p:sldId id="481" r:id="rId31"/>
    <p:sldId id="390" r:id="rId32"/>
    <p:sldId id="445" r:id="rId33"/>
    <p:sldId id="446" r:id="rId34"/>
    <p:sldId id="404" r:id="rId35"/>
    <p:sldId id="447" r:id="rId36"/>
    <p:sldId id="448" r:id="rId37"/>
    <p:sldId id="449" r:id="rId38"/>
    <p:sldId id="450" r:id="rId39"/>
    <p:sldId id="484" r:id="rId40"/>
    <p:sldId id="451" r:id="rId41"/>
    <p:sldId id="405" r:id="rId42"/>
    <p:sldId id="452" r:id="rId43"/>
    <p:sldId id="453" r:id="rId44"/>
    <p:sldId id="406" r:id="rId45"/>
    <p:sldId id="454" r:id="rId46"/>
    <p:sldId id="475" r:id="rId47"/>
    <p:sldId id="455" r:id="rId48"/>
    <p:sldId id="403" r:id="rId49"/>
    <p:sldId id="456" r:id="rId50"/>
    <p:sldId id="457" r:id="rId51"/>
    <p:sldId id="408" r:id="rId52"/>
    <p:sldId id="458" r:id="rId53"/>
    <p:sldId id="459" r:id="rId54"/>
    <p:sldId id="468" r:id="rId55"/>
    <p:sldId id="469" r:id="rId56"/>
    <p:sldId id="470" r:id="rId57"/>
    <p:sldId id="402" r:id="rId58"/>
    <p:sldId id="460" r:id="rId59"/>
    <p:sldId id="461" r:id="rId60"/>
    <p:sldId id="401" r:id="rId61"/>
    <p:sldId id="478" r:id="rId62"/>
    <p:sldId id="47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7" autoAdjust="0"/>
    <p:restoredTop sz="99740" autoAdjust="0"/>
  </p:normalViewPr>
  <p:slideViewPr>
    <p:cSldViewPr snapToGrid="0" snapToObjects="1" showGuides="1">
      <p:cViewPr>
        <p:scale>
          <a:sx n="200" d="100"/>
          <a:sy n="200" d="100"/>
        </p:scale>
        <p:origin x="-248" y="-208"/>
      </p:cViewPr>
      <p:guideLst>
        <p:guide orient="horz" pos="536"/>
        <p:guide pos="55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0" d="100"/>
        <a:sy n="300" d="100"/>
      </p:scale>
      <p:origin x="0" y="476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004BE-208A-F742-8ED4-3C9DAAFA500F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D32CD-5824-D344-A07B-5D6785860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57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flyrc.com/aerobatic-trimming/" TargetMode="Externa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550" y="126999"/>
            <a:ext cx="8362950" cy="1651001"/>
          </a:xfrm>
        </p:spPr>
        <p:txBody>
          <a:bodyPr/>
          <a:lstStyle/>
          <a:p>
            <a:pPr lvl="1" algn="ctr" rtl="0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Aero 101 for R/C Pilots Part 3:</a:t>
            </a:r>
            <a:b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2400" i="1" dirty="0" smtClean="0"/>
              <a:t>Programming your Transmitter to make the </a:t>
            </a:r>
            <a:br>
              <a:rPr lang="en-US" sz="2400" i="1" dirty="0" smtClean="0"/>
            </a:br>
            <a:r>
              <a:rPr lang="en-US" sz="2400" i="1" dirty="0" smtClean="0"/>
              <a:t>Airplane Easier and More Enjoyable to Fly</a:t>
            </a:r>
            <a:r>
              <a:rPr lang="en-US" sz="2800" i="1" dirty="0" smtClean="0"/>
              <a:t> </a:t>
            </a:r>
            <a:endParaRPr lang="en-US" sz="2800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0" y="2168713"/>
            <a:ext cx="6498159" cy="6824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Brian D. Kelly (BK1) and Brian L. Kelly (BK2)</a:t>
            </a:r>
          </a:p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November 15,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2018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imag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0" y="3611110"/>
            <a:ext cx="3956049" cy="254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94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82" y="549750"/>
            <a:ext cx="8792669" cy="884349"/>
          </a:xfrm>
        </p:spPr>
        <p:txBody>
          <a:bodyPr/>
          <a:lstStyle/>
          <a:p>
            <a:r>
              <a:rPr lang="en-US" sz="4000" dirty="0" smtClean="0"/>
              <a:t>“My plane is hard to control in Roll.”</a:t>
            </a:r>
            <a:br>
              <a:rPr lang="en-US" sz="4000" dirty="0" smtClean="0"/>
            </a:br>
            <a:r>
              <a:rPr lang="en-US" sz="3200" i="1" dirty="0" smtClean="0"/>
              <a:t>Is it </a:t>
            </a:r>
            <a:r>
              <a:rPr lang="en-US" sz="3200" i="1" u="sng" dirty="0" smtClean="0"/>
              <a:t>Unstable</a:t>
            </a:r>
            <a:r>
              <a:rPr lang="en-US" sz="3200" i="1" dirty="0" smtClean="0"/>
              <a:t> or </a:t>
            </a:r>
            <a:r>
              <a:rPr lang="en-US" sz="3200" i="1" u="sng" dirty="0" smtClean="0"/>
              <a:t>Too Sensitive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37" y="1678373"/>
            <a:ext cx="8639234" cy="5275647"/>
          </a:xfrm>
        </p:spPr>
        <p:txBody>
          <a:bodyPr>
            <a:normAutofit/>
          </a:bodyPr>
          <a:lstStyle/>
          <a:p>
            <a:r>
              <a:rPr lang="en-US" dirty="0" smtClean="0"/>
              <a:t>Most likely “</a:t>
            </a:r>
            <a:r>
              <a:rPr lang="en-US" i="1" dirty="0" smtClean="0"/>
              <a:t>too sensitive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Reduce throws</a:t>
            </a:r>
          </a:p>
          <a:p>
            <a:pPr lvl="1"/>
            <a:r>
              <a:rPr lang="en-US" dirty="0" smtClean="0"/>
              <a:t>Try EXPO</a:t>
            </a:r>
          </a:p>
          <a:p>
            <a:pPr lvl="1"/>
            <a:r>
              <a:rPr lang="en-US" dirty="0" smtClean="0"/>
              <a:t>Or t</a:t>
            </a:r>
            <a:r>
              <a:rPr lang="en-US" dirty="0" smtClean="0"/>
              <a:t>ry </a:t>
            </a:r>
            <a:r>
              <a:rPr lang="en-US" dirty="0" smtClean="0"/>
              <a:t>an airplane with high wing or more dihedral</a:t>
            </a:r>
          </a:p>
          <a:p>
            <a:r>
              <a:rPr lang="en-US" dirty="0" smtClean="0"/>
              <a:t>Roll:</a:t>
            </a:r>
          </a:p>
          <a:p>
            <a:pPr lvl="1"/>
            <a:r>
              <a:rPr lang="en-US" dirty="0" smtClean="0"/>
              <a:t>Not </a:t>
            </a:r>
            <a:r>
              <a:rPr lang="en-US" dirty="0"/>
              <a:t>likely to be “</a:t>
            </a:r>
            <a:r>
              <a:rPr lang="en-US" i="1" dirty="0"/>
              <a:t>unstable</a:t>
            </a:r>
            <a:r>
              <a:rPr lang="en-US" dirty="0"/>
              <a:t>” in </a:t>
            </a:r>
            <a:r>
              <a:rPr lang="en-US" dirty="0" smtClean="0"/>
              <a:t>roll unless wing has </a:t>
            </a:r>
            <a:r>
              <a:rPr lang="en-US" dirty="0" err="1" smtClean="0"/>
              <a:t>anhedral</a:t>
            </a:r>
            <a:r>
              <a:rPr lang="en-US" dirty="0" smtClean="0"/>
              <a:t> or forward sweep.  (F-104 is an exception.  See Aero 101 part 2.)</a:t>
            </a:r>
          </a:p>
          <a:p>
            <a:r>
              <a:rPr lang="en-US" dirty="0" smtClean="0"/>
              <a:t>Yaw: </a:t>
            </a:r>
          </a:p>
          <a:p>
            <a:pPr lvl="1"/>
            <a:r>
              <a:rPr lang="en-US" dirty="0" smtClean="0"/>
              <a:t>Not likely to be “</a:t>
            </a:r>
            <a:r>
              <a:rPr lang="en-US" i="1" dirty="0" smtClean="0"/>
              <a:t>unstable</a:t>
            </a:r>
            <a:r>
              <a:rPr lang="en-US" dirty="0" smtClean="0"/>
              <a:t>” in yaw unless fin and rudder way too small, </a:t>
            </a:r>
            <a:r>
              <a:rPr lang="en-US" dirty="0" smtClean="0"/>
              <a:t>tail </a:t>
            </a:r>
            <a:r>
              <a:rPr lang="en-US" dirty="0" smtClean="0"/>
              <a:t>too </a:t>
            </a:r>
            <a:r>
              <a:rPr lang="en-US" dirty="0" smtClean="0"/>
              <a:t>short, or CG much too far aft.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64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8" y="644494"/>
            <a:ext cx="8450660" cy="777534"/>
          </a:xfrm>
        </p:spPr>
        <p:txBody>
          <a:bodyPr/>
          <a:lstStyle/>
          <a:p>
            <a:r>
              <a:rPr lang="en-US" sz="4000" dirty="0" smtClean="0"/>
              <a:t>Review:  Pitch Stability Dive Test</a:t>
            </a:r>
            <a:br>
              <a:rPr lang="en-US" sz="40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346" y="1771831"/>
            <a:ext cx="3389603" cy="361191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Trim for mid to low power</a:t>
            </a:r>
          </a:p>
          <a:p>
            <a:r>
              <a:rPr lang="en-US" sz="1800" dirty="0" smtClean="0"/>
              <a:t>Fly high</a:t>
            </a:r>
            <a:r>
              <a:rPr lang="en-US" sz="1800" dirty="0"/>
              <a:t> </a:t>
            </a:r>
            <a:r>
              <a:rPr lang="en-US" sz="1800" dirty="0" smtClean="0"/>
              <a:t>and level</a:t>
            </a:r>
          </a:p>
          <a:p>
            <a:r>
              <a:rPr lang="en-US" sz="1800" dirty="0" smtClean="0"/>
              <a:t>Nose down about 45</a:t>
            </a:r>
            <a:r>
              <a:rPr lang="en-US" sz="1800" baseline="30000" dirty="0" smtClean="0"/>
              <a:t>o</a:t>
            </a:r>
          </a:p>
          <a:p>
            <a:r>
              <a:rPr lang="en-US" sz="1800" dirty="0" smtClean="0"/>
              <a:t>Hands off controls</a:t>
            </a:r>
          </a:p>
          <a:p>
            <a:r>
              <a:rPr lang="en-US" sz="1800" dirty="0" smtClean="0"/>
              <a:t>Let airplane accelerate</a:t>
            </a:r>
          </a:p>
          <a:p>
            <a:r>
              <a:rPr lang="en-US" sz="1800" dirty="0" smtClean="0"/>
              <a:t>Observe pitch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47347" y="5741856"/>
            <a:ext cx="4301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Another way:</a:t>
            </a:r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://www.flyrc.com/aerobatic-trimming/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7204643" y="1763990"/>
            <a:ext cx="1050516" cy="784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903257" y="1771831"/>
            <a:ext cx="1301386" cy="1403350"/>
          </a:xfrm>
          <a:prstGeom prst="line">
            <a:avLst/>
          </a:prstGeom>
          <a:ln w="381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Arc 9"/>
          <p:cNvSpPr/>
          <p:nvPr/>
        </p:nvSpPr>
        <p:spPr>
          <a:xfrm rot="8221067">
            <a:off x="3500998" y="1811029"/>
            <a:ext cx="3629769" cy="1622871"/>
          </a:xfrm>
          <a:prstGeom prst="arc">
            <a:avLst>
              <a:gd name="adj1" fmla="val 16200000"/>
              <a:gd name="adj2" fmla="val 20467163"/>
            </a:avLst>
          </a:prstGeom>
          <a:ln w="38100" cmpd="sng">
            <a:solidFill>
              <a:srgbClr val="0000FF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4448524" y="3327581"/>
            <a:ext cx="1301386" cy="1403350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/>
        </p:nvSpPr>
        <p:spPr>
          <a:xfrm rot="8042207" flipV="1">
            <a:off x="4582030" y="3021560"/>
            <a:ext cx="3629769" cy="1533352"/>
          </a:xfrm>
          <a:prstGeom prst="arc">
            <a:avLst>
              <a:gd name="adj1" fmla="val 16200000"/>
              <a:gd name="adj2" fmla="val 20697369"/>
            </a:avLst>
          </a:prstGeom>
          <a:ln w="38100" cmpd="sng">
            <a:solidFill>
              <a:srgbClr val="0000FF"/>
            </a:solidFill>
            <a:prstDash val="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2635" y="4724410"/>
            <a:ext cx="1736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Neutral</a:t>
            </a:r>
          </a:p>
          <a:p>
            <a:pPr algn="ctr"/>
            <a:r>
              <a:rPr lang="en-US" dirty="0" smtClean="0"/>
              <a:t>(for aerobatics)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78984" y="2651825"/>
            <a:ext cx="2070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ose </a:t>
            </a:r>
            <a:r>
              <a:rPr lang="en-US" dirty="0"/>
              <a:t>H</a:t>
            </a:r>
            <a:r>
              <a:rPr lang="en-US" dirty="0" smtClean="0"/>
              <a:t>eavy plane</a:t>
            </a:r>
          </a:p>
          <a:p>
            <a:r>
              <a:rPr lang="en-US" dirty="0" smtClean="0"/>
              <a:t>pitches </a:t>
            </a:r>
            <a:r>
              <a:rPr lang="en-US" b="1" i="1" u="sng" dirty="0" smtClean="0"/>
              <a:t>UP!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“</a:t>
            </a:r>
            <a:r>
              <a:rPr lang="en-US" b="1" i="1" dirty="0" smtClean="0"/>
              <a:t>speed stable</a:t>
            </a:r>
            <a:r>
              <a:rPr lang="en-US" dirty="0" smtClean="0"/>
              <a:t>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5075" y="4453419"/>
            <a:ext cx="35765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Tail Heavy plane pitches </a:t>
            </a:r>
            <a:r>
              <a:rPr lang="en-US" b="1" i="1" u="sng" dirty="0" smtClean="0"/>
              <a:t>DOWN!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 speed stable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Difficult to fly on approach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35003" y="2178050"/>
            <a:ext cx="1330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Trim speed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8790907">
            <a:off x="5458521" y="2108200"/>
            <a:ext cx="190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Speed increases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95" y="1375865"/>
            <a:ext cx="1544809" cy="6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19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482" y="549750"/>
            <a:ext cx="8792669" cy="884349"/>
          </a:xfrm>
        </p:spPr>
        <p:txBody>
          <a:bodyPr/>
          <a:lstStyle/>
          <a:p>
            <a:r>
              <a:rPr lang="en-US" sz="4000" dirty="0" smtClean="0"/>
              <a:t>“My plane is hard to control in Pitch.”</a:t>
            </a:r>
            <a:br>
              <a:rPr lang="en-US" sz="4000" dirty="0" smtClean="0"/>
            </a:br>
            <a:r>
              <a:rPr lang="en-US" sz="3200" i="1" dirty="0" smtClean="0"/>
              <a:t>Is it </a:t>
            </a:r>
            <a:r>
              <a:rPr lang="en-US" sz="3200" i="1" u="sng" dirty="0" smtClean="0"/>
              <a:t>Unstable</a:t>
            </a:r>
            <a:r>
              <a:rPr lang="en-US" sz="3200" i="1" dirty="0" smtClean="0"/>
              <a:t> or </a:t>
            </a:r>
            <a:r>
              <a:rPr lang="en-US" sz="3200" i="1" u="sng" dirty="0" smtClean="0"/>
              <a:t>Too Sensitive</a:t>
            </a:r>
            <a:r>
              <a:rPr lang="en-US" sz="3200" i="1" dirty="0" smtClean="0"/>
              <a:t>?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37" y="1843473"/>
            <a:ext cx="8639234" cy="4157277"/>
          </a:xfrm>
        </p:spPr>
        <p:txBody>
          <a:bodyPr/>
          <a:lstStyle/>
          <a:p>
            <a:r>
              <a:rPr lang="en-US" dirty="0" smtClean="0"/>
              <a:t>If not “speed stable”, move CG forward</a:t>
            </a:r>
          </a:p>
          <a:p>
            <a:r>
              <a:rPr lang="en-US" dirty="0" smtClean="0"/>
              <a:t>If “speed stable”, then elevator throw is too large, horizontal too small, and/or tail too short</a:t>
            </a:r>
          </a:p>
          <a:p>
            <a:r>
              <a:rPr lang="en-US" dirty="0" smtClean="0"/>
              <a:t>Solutions:</a:t>
            </a:r>
          </a:p>
          <a:p>
            <a:pPr lvl="1"/>
            <a:r>
              <a:rPr lang="en-US" dirty="0" smtClean="0"/>
              <a:t>First, reduce elevator throw (experiment with dual rates)</a:t>
            </a:r>
          </a:p>
          <a:p>
            <a:pPr lvl="1"/>
            <a:r>
              <a:rPr lang="en-US" dirty="0" smtClean="0"/>
              <a:t>Second, try EXPO</a:t>
            </a:r>
            <a:r>
              <a:rPr lang="is-IS" dirty="0" smtClean="0"/>
              <a:t>…</a:t>
            </a:r>
            <a:r>
              <a:rPr lang="is-IS" sz="1800" dirty="0" smtClean="0"/>
              <a:t>. </a:t>
            </a:r>
            <a:r>
              <a:rPr lang="en-US" sz="1800" dirty="0" smtClean="0"/>
              <a:t>U</a:t>
            </a:r>
            <a:r>
              <a:rPr lang="is-IS" sz="1800" dirty="0" smtClean="0"/>
              <a:t>nless it’s a 3D plane, then go for expo first</a:t>
            </a:r>
          </a:p>
          <a:p>
            <a:pPr lvl="2"/>
            <a:r>
              <a:rPr lang="en-US" sz="1600" dirty="0" smtClean="0"/>
              <a:t>R</a:t>
            </a:r>
            <a:r>
              <a:rPr lang="is-IS" sz="1600" dirty="0" smtClean="0"/>
              <a:t>emember, “good” expo is a negative number for Futaba radios</a:t>
            </a:r>
          </a:p>
          <a:p>
            <a:pPr lvl="1"/>
            <a:r>
              <a:rPr lang="is-IS" dirty="0" smtClean="0"/>
              <a:t>Last, try adding horizontal tail area or tail length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1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13174"/>
          </a:xfrm>
        </p:spPr>
        <p:txBody>
          <a:bodyPr/>
          <a:lstStyle/>
          <a:p>
            <a:r>
              <a:rPr lang="en-US" dirty="0" smtClean="0"/>
              <a:t>Using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38301"/>
            <a:ext cx="8042276" cy="4279900"/>
          </a:xfrm>
        </p:spPr>
        <p:txBody>
          <a:bodyPr>
            <a:normAutofit/>
          </a:bodyPr>
          <a:lstStyle/>
          <a:p>
            <a:r>
              <a:rPr lang="en-US" dirty="0" smtClean="0"/>
              <a:t>Mix:  Input </a:t>
            </a:r>
            <a:r>
              <a:rPr lang="en-US" dirty="0" smtClean="0"/>
              <a:t>to one channel </a:t>
            </a:r>
            <a:r>
              <a:rPr lang="en-US" dirty="0" smtClean="0"/>
              <a:t>also affects </a:t>
            </a:r>
            <a:r>
              <a:rPr lang="en-US" dirty="0" smtClean="0"/>
              <a:t>another</a:t>
            </a:r>
          </a:p>
          <a:p>
            <a:pPr lvl="1"/>
            <a:r>
              <a:rPr lang="en-US" dirty="0" smtClean="0"/>
              <a:t>Aileron &gt; Rudder causes Aileron </a:t>
            </a:r>
            <a:r>
              <a:rPr lang="en-US" i="1" u="sng" dirty="0" smtClean="0"/>
              <a:t>and</a:t>
            </a:r>
            <a:r>
              <a:rPr lang="en-US" dirty="0" smtClean="0"/>
              <a:t> Rudder to move when the Aileron stick is moved</a:t>
            </a:r>
          </a:p>
          <a:p>
            <a:pPr lvl="1"/>
            <a:endParaRPr lang="en-US" dirty="0"/>
          </a:p>
          <a:p>
            <a:r>
              <a:rPr lang="en-US" dirty="0" smtClean="0"/>
              <a:t>A mix can also cause a switch or knob to affect another channel</a:t>
            </a:r>
          </a:p>
          <a:p>
            <a:pPr lvl="1"/>
            <a:r>
              <a:rPr lang="en-US" dirty="0" smtClean="0"/>
              <a:t>Knob &gt; Throttle can be a throttle kill function using a knob instead of a switch</a:t>
            </a:r>
          </a:p>
        </p:txBody>
      </p:sp>
    </p:spTree>
    <p:extLst>
      <p:ext uri="{BB962C8B-B14F-4D97-AF65-F5344CB8AC3E}">
        <p14:creationId xmlns:p14="http://schemas.microsoft.com/office/powerpoint/2010/main" val="653845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13174"/>
          </a:xfrm>
        </p:spPr>
        <p:txBody>
          <a:bodyPr/>
          <a:lstStyle/>
          <a:p>
            <a:r>
              <a:rPr lang="en-US" dirty="0" smtClean="0"/>
              <a:t>Switches to Control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36650"/>
            <a:ext cx="8042276" cy="5035551"/>
          </a:xfrm>
        </p:spPr>
        <p:txBody>
          <a:bodyPr>
            <a:normAutofit/>
          </a:bodyPr>
          <a:lstStyle/>
          <a:p>
            <a:r>
              <a:rPr lang="en-US" dirty="0" smtClean="0"/>
              <a:t>Mixes can be ON all the time or be turned ON or OFF with a switch</a:t>
            </a:r>
          </a:p>
          <a:p>
            <a:r>
              <a:rPr lang="en-US" dirty="0" smtClean="0"/>
              <a:t>One switch (like a Flap switch) can be used to control many mixes</a:t>
            </a:r>
          </a:p>
          <a:p>
            <a:pPr lvl="2"/>
            <a:r>
              <a:rPr lang="en-US" dirty="0" smtClean="0"/>
              <a:t>Flaps </a:t>
            </a:r>
          </a:p>
          <a:p>
            <a:pPr lvl="2"/>
            <a:r>
              <a:rPr lang="en-US" dirty="0" smtClean="0"/>
              <a:t>Drooped or reflexed ailerons</a:t>
            </a:r>
          </a:p>
          <a:p>
            <a:pPr lvl="2"/>
            <a:r>
              <a:rPr lang="en-US" dirty="0" smtClean="0"/>
              <a:t>Aileron&gt;Rudder</a:t>
            </a:r>
          </a:p>
          <a:p>
            <a:r>
              <a:rPr lang="en-US" dirty="0" smtClean="0"/>
              <a:t>Multiple mixes can be used to do things like differential throttles on a multi-engine airplane</a:t>
            </a:r>
          </a:p>
          <a:p>
            <a:r>
              <a:rPr lang="en-US" dirty="0" smtClean="0"/>
              <a:t>Mixes can be a straight percentage, or be programmed to work on a curve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894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Aileron to Rudder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50% works well with trainers.</a:t>
            </a:r>
          </a:p>
          <a:p>
            <a:pPr lvl="1"/>
            <a:r>
              <a:rPr lang="en-US" dirty="0" smtClean="0"/>
              <a:t>Full aileron gives 50% rudder</a:t>
            </a:r>
          </a:p>
          <a:p>
            <a:r>
              <a:rPr lang="en-US" dirty="0" smtClean="0"/>
              <a:t>Smoother entry and exit for turns</a:t>
            </a:r>
          </a:p>
          <a:p>
            <a:r>
              <a:rPr lang="en-US" dirty="0" smtClean="0"/>
              <a:t>Improves poor roll </a:t>
            </a:r>
            <a:r>
              <a:rPr lang="en-US" dirty="0" smtClean="0"/>
              <a:t>effectiveness at low speeds</a:t>
            </a:r>
          </a:p>
          <a:p>
            <a:r>
              <a:rPr lang="en-US" dirty="0" smtClean="0"/>
              <a:t>A roll becomes a </a:t>
            </a:r>
            <a:r>
              <a:rPr lang="en-US" dirty="0" smtClean="0"/>
              <a:t>non-axial barrel </a:t>
            </a:r>
            <a:r>
              <a:rPr lang="en-US" dirty="0" smtClean="0"/>
              <a:t>roll with mix ON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airplanes that do not naturally do an axial </a:t>
            </a:r>
            <a:r>
              <a:rPr lang="en-US" dirty="0" smtClean="0"/>
              <a:t>roll, a slight “negative” mix, i.e. </a:t>
            </a:r>
            <a:r>
              <a:rPr lang="en-US" dirty="0"/>
              <a:t>r</a:t>
            </a:r>
            <a:r>
              <a:rPr lang="en-US" dirty="0" smtClean="0"/>
              <a:t>ight aileron causing slight left rudder, </a:t>
            </a:r>
            <a:r>
              <a:rPr lang="en-US" dirty="0" smtClean="0"/>
              <a:t>can make rolls more axial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5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9374"/>
          </a:xfrm>
        </p:spPr>
        <p:txBody>
          <a:bodyPr/>
          <a:lstStyle/>
          <a:p>
            <a:r>
              <a:rPr lang="en-US" sz="4000" dirty="0" smtClean="0"/>
              <a:t>Aileron-Rudder Mix - Spektrum</a:t>
            </a:r>
            <a:endParaRPr lang="en-US" sz="4000" dirty="0"/>
          </a:p>
        </p:txBody>
      </p:sp>
      <p:pic>
        <p:nvPicPr>
          <p:cNvPr id="4" name="Picture 3" descr="IMG_120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581" y="529138"/>
            <a:ext cx="2757490" cy="3676653"/>
          </a:xfrm>
          <a:prstGeom prst="rect">
            <a:avLst/>
          </a:prstGeom>
        </p:spPr>
      </p:pic>
      <p:pic>
        <p:nvPicPr>
          <p:cNvPr id="7" name="Picture 6" descr="IMG_12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836" y="3273879"/>
            <a:ext cx="2833984" cy="3778646"/>
          </a:xfrm>
          <a:prstGeom prst="rect">
            <a:avLst/>
          </a:prstGeom>
        </p:spPr>
      </p:pic>
      <p:pic>
        <p:nvPicPr>
          <p:cNvPr id="3" name="Picture 2" descr="UNADJUSTEDNONRAW_thumb_12d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4075" y="958853"/>
            <a:ext cx="27051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Aileron Rudder Mix, only when flaps are down - Spektrum</a:t>
            </a:r>
            <a:endParaRPr lang="en-US" sz="4000" dirty="0"/>
          </a:p>
        </p:txBody>
      </p:sp>
      <p:pic>
        <p:nvPicPr>
          <p:cNvPr id="4" name="Picture 3" descr="IMG_12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0051" y="1004344"/>
            <a:ext cx="4228208" cy="5637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675" y="2934732"/>
            <a:ext cx="2790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 is also the Flap switch, so in this example, the mix only works when flaps are down, positions 0 and 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5350" y="6096000"/>
            <a:ext cx="2519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 switch position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670550" y="4883150"/>
            <a:ext cx="717550" cy="12573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62750" y="4724400"/>
            <a:ext cx="355600" cy="1212853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496050" y="4724400"/>
            <a:ext cx="622300" cy="1212854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06910" y="6063734"/>
            <a:ext cx="2519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 active switch positions, in 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647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4124"/>
          </a:xfrm>
        </p:spPr>
        <p:txBody>
          <a:bodyPr/>
          <a:lstStyle/>
          <a:p>
            <a:r>
              <a:rPr lang="en-US" dirty="0" smtClean="0"/>
              <a:t>Aileron-Rudder Mix - Futaba</a:t>
            </a:r>
            <a:endParaRPr lang="en-US" dirty="0"/>
          </a:p>
        </p:txBody>
      </p:sp>
      <p:pic>
        <p:nvPicPr>
          <p:cNvPr id="4" name="Content Placeholder 3" descr="UNADJUSTEDNONRAW_thumb_12d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619125" y="1860551"/>
            <a:ext cx="8042276" cy="4343400"/>
          </a:xfrm>
        </p:spPr>
      </p:pic>
      <p:sp>
        <p:nvSpPr>
          <p:cNvPr id="3" name="TextBox 2"/>
          <p:cNvSpPr txBox="1"/>
          <p:nvPr/>
        </p:nvSpPr>
        <p:spPr>
          <a:xfrm>
            <a:off x="549275" y="1121366"/>
            <a:ext cx="2619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Actual Mix Value from Fine Tuning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98825" y="1036420"/>
            <a:ext cx="151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Programmed</a:t>
            </a:r>
          </a:p>
          <a:p>
            <a:r>
              <a:rPr lang="en-US" dirty="0" smtClean="0"/>
              <a:t>Mix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52875" y="6256120"/>
            <a:ext cx="295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Fine Tuning Knob Authority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30800" y="5276850"/>
            <a:ext cx="704850" cy="106045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71650" y="1767697"/>
            <a:ext cx="374650" cy="1508903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2"/>
          </p:cNvCxnSpPr>
          <p:nvPr/>
        </p:nvCxnSpPr>
        <p:spPr>
          <a:xfrm flipH="1">
            <a:off x="3873500" y="1682751"/>
            <a:ext cx="184739" cy="1492249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97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4924"/>
          </a:xfrm>
        </p:spPr>
        <p:txBody>
          <a:bodyPr/>
          <a:lstStyle/>
          <a:p>
            <a:r>
              <a:rPr lang="en-US" dirty="0" smtClean="0"/>
              <a:t>Knife-Edge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90651"/>
            <a:ext cx="8042276" cy="4343400"/>
          </a:xfrm>
        </p:spPr>
        <p:txBody>
          <a:bodyPr/>
          <a:lstStyle/>
          <a:p>
            <a:r>
              <a:rPr lang="en-US" dirty="0" smtClean="0"/>
              <a:t>Used to counter rolling and pitching tendencies with large rudder </a:t>
            </a:r>
            <a:r>
              <a:rPr lang="en-US" dirty="0" smtClean="0"/>
              <a:t>input</a:t>
            </a:r>
            <a:endParaRPr lang="en-US" dirty="0" smtClean="0"/>
          </a:p>
          <a:p>
            <a:r>
              <a:rPr lang="en-US" dirty="0" smtClean="0"/>
              <a:t>RUD &gt; AIL</a:t>
            </a:r>
          </a:p>
          <a:p>
            <a:r>
              <a:rPr lang="en-US" dirty="0" smtClean="0"/>
              <a:t>RUD &gt; ELE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67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021" y="1015721"/>
            <a:ext cx="4052596" cy="540412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i="1" u="sng" dirty="0" smtClean="0"/>
              <a:t>Part 1 (June 2017)</a:t>
            </a:r>
          </a:p>
          <a:p>
            <a:pPr marL="0" indent="0">
              <a:buNone/>
            </a:pPr>
            <a:r>
              <a:rPr lang="en-US" b="1" dirty="0" smtClean="0"/>
              <a:t>Before takeoff</a:t>
            </a:r>
          </a:p>
          <a:p>
            <a:pPr lvl="1"/>
            <a:r>
              <a:rPr lang="en-US" dirty="0" smtClean="0"/>
              <a:t>Will this plane be stable?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Takeoff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does the prop affect the airplane?</a:t>
            </a:r>
          </a:p>
          <a:p>
            <a:pPr lvl="1"/>
            <a:r>
              <a:rPr lang="en-US" dirty="0"/>
              <a:t>Do I need right thrust?</a:t>
            </a:r>
          </a:p>
          <a:p>
            <a:pPr lvl="1"/>
            <a:r>
              <a:rPr lang="en-US" dirty="0" smtClean="0"/>
              <a:t>Wind</a:t>
            </a:r>
            <a:endParaRPr lang="en-US" dirty="0"/>
          </a:p>
          <a:p>
            <a:pPr lvl="1"/>
            <a:r>
              <a:rPr lang="en-US" dirty="0"/>
              <a:t>Is the “downwind turn” a myth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b="1" dirty="0" smtClean="0"/>
              <a:t>Cruise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fine-tune the cg</a:t>
            </a:r>
          </a:p>
          <a:p>
            <a:pPr lvl="1"/>
            <a:r>
              <a:rPr lang="en-US" dirty="0" smtClean="0"/>
              <a:t>Do </a:t>
            </a:r>
            <a:r>
              <a:rPr lang="en-US" dirty="0"/>
              <a:t>I need down thrust</a:t>
            </a:r>
            <a:r>
              <a:rPr lang="en-US" dirty="0" smtClean="0"/>
              <a:t>?</a:t>
            </a:r>
          </a:p>
          <a:p>
            <a:pPr marL="349250" lvl="1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b="1" dirty="0"/>
              <a:t>General Handling</a:t>
            </a:r>
          </a:p>
          <a:p>
            <a:pPr lvl="1"/>
            <a:r>
              <a:rPr lang="en-US" dirty="0"/>
              <a:t>Plane snaps out of a tight turn</a:t>
            </a:r>
          </a:p>
          <a:p>
            <a:pPr lvl="1"/>
            <a:r>
              <a:rPr lang="en-US" dirty="0"/>
              <a:t>Does dihedral help or hinder me?</a:t>
            </a:r>
          </a:p>
          <a:p>
            <a:pPr lvl="1"/>
            <a:r>
              <a:rPr lang="en-US" dirty="0"/>
              <a:t>Won’t respond to aileron when slow </a:t>
            </a:r>
          </a:p>
          <a:p>
            <a:pPr lvl="1"/>
            <a:r>
              <a:rPr lang="en-US" dirty="0"/>
              <a:t>Unstable or too sensitive?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45521" y="927779"/>
            <a:ext cx="4471099" cy="5665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i="1" u="sng" dirty="0" smtClean="0"/>
              <a:t>Part 2  (Feb 2018)</a:t>
            </a:r>
          </a:p>
          <a:p>
            <a:pPr marL="0" indent="0">
              <a:buNone/>
            </a:pPr>
            <a:r>
              <a:rPr lang="en-US" sz="1400" b="1" dirty="0" smtClean="0"/>
              <a:t>Approach</a:t>
            </a:r>
          </a:p>
          <a:p>
            <a:pPr lvl="1"/>
            <a:r>
              <a:rPr lang="en-US" sz="1400" dirty="0" smtClean="0"/>
              <a:t>How can I slow down safely?</a:t>
            </a:r>
            <a:endParaRPr lang="en-US" sz="1400" dirty="0"/>
          </a:p>
          <a:p>
            <a:pPr lvl="1"/>
            <a:r>
              <a:rPr lang="en-US" sz="1400" dirty="0"/>
              <a:t>Should I re-trim for approach?</a:t>
            </a:r>
          </a:p>
          <a:p>
            <a:pPr lvl="1"/>
            <a:r>
              <a:rPr lang="en-US" sz="1400" dirty="0"/>
              <a:t>Use elevator or thrust?</a:t>
            </a:r>
          </a:p>
          <a:p>
            <a:pPr lvl="1"/>
            <a:r>
              <a:rPr lang="en-US" sz="1400" dirty="0" smtClean="0"/>
              <a:t>What will flaps do?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 smtClean="0"/>
              <a:t>Judge what a new plane will be like</a:t>
            </a:r>
          </a:p>
          <a:p>
            <a:pPr lvl="1"/>
            <a:r>
              <a:rPr lang="en-US" sz="1400" dirty="0" smtClean="0"/>
              <a:t>Wing Loading and stall speed</a:t>
            </a:r>
          </a:p>
          <a:p>
            <a:pPr lvl="1"/>
            <a:r>
              <a:rPr lang="en-US" sz="1400" dirty="0" smtClean="0"/>
              <a:t>Power loading</a:t>
            </a:r>
          </a:p>
          <a:p>
            <a:pPr lvl="1"/>
            <a:r>
              <a:rPr lang="en-US" sz="1400" dirty="0" smtClean="0"/>
              <a:t>Aspect Ratio</a:t>
            </a:r>
          </a:p>
          <a:p>
            <a:pPr lvl="1"/>
            <a:r>
              <a:rPr lang="en-US" sz="1400" dirty="0" smtClean="0"/>
              <a:t>Servo size</a:t>
            </a:r>
            <a:endParaRPr lang="en-US" sz="1400" dirty="0"/>
          </a:p>
          <a:p>
            <a:pPr marL="0" indent="0">
              <a:buNone/>
            </a:pPr>
            <a:r>
              <a:rPr lang="en-US" sz="1600" b="1" i="1" u="sng" dirty="0" smtClean="0"/>
              <a:t>Part 3</a:t>
            </a:r>
          </a:p>
          <a:p>
            <a:pPr lvl="1"/>
            <a:r>
              <a:rPr lang="en-US" sz="1400" dirty="0" smtClean="0"/>
              <a:t>Programming your Transmitter to make the Airplane Easier and More Enjoyable to Fly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344" y="287995"/>
            <a:ext cx="8042276" cy="563584"/>
          </a:xfrm>
        </p:spPr>
        <p:txBody>
          <a:bodyPr/>
          <a:lstStyle/>
          <a:p>
            <a:r>
              <a:rPr lang="en-US" sz="3600" dirty="0" smtClean="0"/>
              <a:t>Common Questions from RC Pilots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62212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36974"/>
          </a:xfrm>
        </p:spPr>
        <p:txBody>
          <a:bodyPr/>
          <a:lstStyle/>
          <a:p>
            <a:r>
              <a:rPr lang="en-US" dirty="0" smtClean="0"/>
              <a:t>Knife Edge Mix - Spektrum</a:t>
            </a:r>
            <a:endParaRPr lang="en-US" dirty="0"/>
          </a:p>
        </p:txBody>
      </p:sp>
      <p:pic>
        <p:nvPicPr>
          <p:cNvPr id="4" name="Picture 3" descr="UNADJUSTEDNONRAW_thumb_12c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083" y="307975"/>
            <a:ext cx="3219452" cy="4292603"/>
          </a:xfrm>
          <a:prstGeom prst="rect">
            <a:avLst/>
          </a:prstGeom>
        </p:spPr>
      </p:pic>
      <p:pic>
        <p:nvPicPr>
          <p:cNvPr id="5" name="Picture 4" descr="UNADJUSTEDNONRAW_thumb_12b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461" y="2159003"/>
            <a:ext cx="3848100" cy="513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1218684"/>
            <a:ext cx="2596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mix pick does both </a:t>
            </a:r>
          </a:p>
          <a:p>
            <a:r>
              <a:rPr lang="en-US" dirty="0" smtClean="0"/>
              <a:t>RUD &gt; AIL </a:t>
            </a:r>
          </a:p>
          <a:p>
            <a:r>
              <a:rPr lang="en-US" dirty="0" smtClean="0"/>
              <a:t>RUD &gt; ELE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6425" y="4464050"/>
            <a:ext cx="3225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Typically use small corrections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Different corrections usually needed for left and right rudder inputs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131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4124"/>
          </a:xfrm>
        </p:spPr>
        <p:txBody>
          <a:bodyPr/>
          <a:lstStyle/>
          <a:p>
            <a:r>
              <a:rPr lang="en-US" dirty="0" smtClean="0"/>
              <a:t>Knife Edge Mix - Futaba</a:t>
            </a:r>
            <a:endParaRPr lang="en-US" dirty="0"/>
          </a:p>
        </p:txBody>
      </p:sp>
      <p:pic>
        <p:nvPicPr>
          <p:cNvPr id="3" name="Content Placeholder 2" descr="UNADJUSTEDNONRAW_thumb_12d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0" y="1104901"/>
            <a:ext cx="5196907" cy="2806699"/>
          </a:xfrm>
        </p:spPr>
      </p:pic>
      <p:pic>
        <p:nvPicPr>
          <p:cNvPr id="4" name="Picture 3" descr="UNADJUSTEDNONRAW_thumb_12d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16" y="3797300"/>
            <a:ext cx="4766734" cy="357505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6549" y="3028950"/>
            <a:ext cx="2533651" cy="65405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9" idx="4"/>
          </p:cNvCxnSpPr>
          <p:nvPr/>
        </p:nvCxnSpPr>
        <p:spPr>
          <a:xfrm flipV="1">
            <a:off x="1282700" y="3683000"/>
            <a:ext cx="320675" cy="94615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0980" y="464185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-20 Elevator throw</a:t>
            </a:r>
          </a:p>
          <a:p>
            <a:r>
              <a:rPr lang="en-US" dirty="0" smtClean="0"/>
              <a:t> at -100 Rudder throw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282700" y="3028950"/>
            <a:ext cx="1924050" cy="16129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57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Flap to Elevator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Gives elevator to cancel out unwanted pitch when flaps are down</a:t>
            </a:r>
          </a:p>
          <a:p>
            <a:r>
              <a:rPr lang="en-US" dirty="0" smtClean="0"/>
              <a:t>Flaps down usually results in pitch up</a:t>
            </a:r>
          </a:p>
          <a:p>
            <a:r>
              <a:rPr lang="en-US" dirty="0" smtClean="0"/>
              <a:t>5 to 10 percent elevator down usually works</a:t>
            </a:r>
          </a:p>
          <a:p>
            <a:r>
              <a:rPr lang="en-US" dirty="0" smtClean="0"/>
              <a:t>Can be used with or without flaps to bias the elevator to give a </a:t>
            </a:r>
            <a:r>
              <a:rPr lang="en-US" dirty="0"/>
              <a:t>trim state </a:t>
            </a:r>
            <a:r>
              <a:rPr lang="en-US" dirty="0" smtClean="0"/>
              <a:t>resulting in slower </a:t>
            </a:r>
            <a:r>
              <a:rPr lang="en-US" dirty="0"/>
              <a:t>speed </a:t>
            </a:r>
            <a:r>
              <a:rPr lang="en-US" dirty="0" smtClean="0"/>
              <a:t>for approach and landing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79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51274"/>
          </a:xfrm>
        </p:spPr>
        <p:txBody>
          <a:bodyPr/>
          <a:lstStyle/>
          <a:p>
            <a:r>
              <a:rPr lang="en-US" dirty="0" smtClean="0"/>
              <a:t>Flap to Elevator - Spektrum</a:t>
            </a:r>
            <a:endParaRPr lang="en-US" dirty="0"/>
          </a:p>
        </p:txBody>
      </p:sp>
      <p:pic>
        <p:nvPicPr>
          <p:cNvPr id="4" name="Picture 3" descr="IMG_12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121" y="521197"/>
            <a:ext cx="2625925" cy="3501232"/>
          </a:xfrm>
          <a:prstGeom prst="rect">
            <a:avLst/>
          </a:prstGeom>
        </p:spPr>
      </p:pic>
      <p:pic>
        <p:nvPicPr>
          <p:cNvPr id="6" name="Picture 5" descr="IMG_12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5077" y="1317333"/>
            <a:ext cx="4627364" cy="61698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70750" y="4298950"/>
            <a:ext cx="908050" cy="96520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94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75074"/>
          </a:xfrm>
        </p:spPr>
        <p:txBody>
          <a:bodyPr/>
          <a:lstStyle/>
          <a:p>
            <a:r>
              <a:rPr lang="en-US" dirty="0" smtClean="0"/>
              <a:t>Flap to Elevator - Futaba</a:t>
            </a:r>
            <a:endParaRPr lang="en-US" dirty="0"/>
          </a:p>
        </p:txBody>
      </p:sp>
      <p:pic>
        <p:nvPicPr>
          <p:cNvPr id="4" name="Content Placeholder 3" descr="UNADJUSTEDNONRAW_thumb_12d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2857499" y="2701925"/>
            <a:ext cx="1060451" cy="65405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 flipH="1">
            <a:off x="3387725" y="1352550"/>
            <a:ext cx="714376" cy="134937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102101" y="1104384"/>
            <a:ext cx="407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Indicates Flap switch or slider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80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Elevator to Flap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79601"/>
            <a:ext cx="8042276" cy="3892549"/>
          </a:xfrm>
        </p:spPr>
        <p:txBody>
          <a:bodyPr/>
          <a:lstStyle/>
          <a:p>
            <a:r>
              <a:rPr lang="en-US" dirty="0" smtClean="0"/>
              <a:t>Flaps DOWN with UP elevator makes for very sharp pitch maneuvers or tight </a:t>
            </a:r>
            <a:r>
              <a:rPr lang="en-US" dirty="0" smtClean="0"/>
              <a:t>turns</a:t>
            </a:r>
          </a:p>
          <a:p>
            <a:r>
              <a:rPr lang="en-US" dirty="0" smtClean="0"/>
              <a:t>Increases lift instantly, even before airplane pitches</a:t>
            </a:r>
            <a:endParaRPr lang="en-US" dirty="0" smtClean="0"/>
          </a:p>
          <a:p>
            <a:r>
              <a:rPr lang="en-US" dirty="0" smtClean="0"/>
              <a:t>Old trick from control-line stunt airplanes</a:t>
            </a:r>
          </a:p>
          <a:p>
            <a:r>
              <a:rPr lang="en-US" dirty="0" smtClean="0"/>
              <a:t>Feels like a more sensitive elevator</a:t>
            </a:r>
          </a:p>
        </p:txBody>
      </p:sp>
    </p:spTree>
    <p:extLst>
      <p:ext uri="{BB962C8B-B14F-4D97-AF65-F5344CB8AC3E}">
        <p14:creationId xmlns:p14="http://schemas.microsoft.com/office/powerpoint/2010/main" val="333285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Elevator to Flap</a:t>
            </a:r>
            <a:br>
              <a:rPr lang="en-US" dirty="0" smtClean="0"/>
            </a:br>
            <a:r>
              <a:rPr lang="en-US" dirty="0" smtClean="0"/>
              <a:t>Spektrum</a:t>
            </a:r>
            <a:endParaRPr lang="en-US" dirty="0"/>
          </a:p>
        </p:txBody>
      </p:sp>
      <p:pic>
        <p:nvPicPr>
          <p:cNvPr id="4" name="Picture 3" descr="IMG_12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18303" y="863070"/>
            <a:ext cx="4441825" cy="592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12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Elevator to Flap</a:t>
            </a:r>
            <a:br>
              <a:rPr lang="en-US" dirty="0" smtClean="0"/>
            </a:br>
            <a:r>
              <a:rPr lang="en-US" dirty="0" smtClean="0"/>
              <a:t>Futaba</a:t>
            </a:r>
            <a:endParaRPr lang="en-US" dirty="0"/>
          </a:p>
        </p:txBody>
      </p:sp>
      <p:pic>
        <p:nvPicPr>
          <p:cNvPr id="8" name="Content Placeholder 7" descr="HG5r531zTeWOYtd2S859WA_thumb_12d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9016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016374"/>
          </a:xfrm>
        </p:spPr>
        <p:txBody>
          <a:bodyPr/>
          <a:lstStyle/>
          <a:p>
            <a:r>
              <a:rPr lang="en-US" dirty="0" smtClean="0"/>
              <a:t>“Strip” Ailerons as </a:t>
            </a:r>
            <a:r>
              <a:rPr lang="en-US" dirty="0" err="1" smtClean="0"/>
              <a:t>Flaperons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full span “strip ailerons”</a:t>
            </a:r>
          </a:p>
          <a:p>
            <a:r>
              <a:rPr lang="en-US" dirty="0"/>
              <a:t>T</a:t>
            </a:r>
            <a:r>
              <a:rPr lang="en-US" dirty="0" smtClean="0"/>
              <a:t>wo-servo, two-aileron wing (without separate flaps)</a:t>
            </a:r>
          </a:p>
          <a:p>
            <a:r>
              <a:rPr lang="en-US" dirty="0" smtClean="0"/>
              <a:t>Both ailerons can be commanded to “droop”, making a kind of full-span flap</a:t>
            </a:r>
          </a:p>
          <a:p>
            <a:r>
              <a:rPr lang="en-US" dirty="0" smtClean="0"/>
              <a:t>Not recommended if ailerons are mostly outboard due to danger of tip stall</a:t>
            </a:r>
          </a:p>
        </p:txBody>
      </p:sp>
    </p:spTree>
    <p:extLst>
      <p:ext uri="{BB962C8B-B14F-4D97-AF65-F5344CB8AC3E}">
        <p14:creationId xmlns:p14="http://schemas.microsoft.com/office/powerpoint/2010/main" val="1172698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560902"/>
            <a:ext cx="8042276" cy="1336956"/>
          </a:xfrm>
        </p:spPr>
        <p:txBody>
          <a:bodyPr/>
          <a:lstStyle/>
          <a:p>
            <a:r>
              <a:rPr lang="en-US" sz="4000" dirty="0" smtClean="0"/>
              <a:t>Ailerons as </a:t>
            </a:r>
            <a:r>
              <a:rPr lang="en-US" sz="4000" dirty="0" err="1" smtClean="0"/>
              <a:t>Flaperons</a:t>
            </a:r>
            <a:r>
              <a:rPr lang="en-US" sz="4000" dirty="0"/>
              <a:t> </a:t>
            </a:r>
            <a:r>
              <a:rPr lang="en-US" sz="4000" dirty="0" smtClean="0"/>
              <a:t>- Spektrum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908051"/>
            <a:ext cx="8042276" cy="4343400"/>
          </a:xfrm>
        </p:spPr>
        <p:txBody>
          <a:bodyPr/>
          <a:lstStyle/>
          <a:p>
            <a:r>
              <a:rPr lang="en-US" dirty="0" smtClean="0"/>
              <a:t>In SYSTEM SETUP menu, under Aircraft Type, select FLAPERONS as </a:t>
            </a:r>
            <a:r>
              <a:rPr lang="en-US" dirty="0"/>
              <a:t>a WING </a:t>
            </a:r>
            <a:r>
              <a:rPr lang="en-US" dirty="0" smtClean="0"/>
              <a:t>TYPE</a:t>
            </a:r>
          </a:p>
          <a:p>
            <a:r>
              <a:rPr lang="en-US" dirty="0"/>
              <a:t>S</a:t>
            </a:r>
            <a:r>
              <a:rPr lang="en-US" dirty="0" smtClean="0"/>
              <a:t>et up </a:t>
            </a:r>
            <a:r>
              <a:rPr lang="en-US" dirty="0" err="1" smtClean="0"/>
              <a:t>flaperon</a:t>
            </a:r>
            <a:r>
              <a:rPr lang="en-US" dirty="0" smtClean="0"/>
              <a:t> throw and elevator compensation in Flap System menu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G_12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334" y="2399240"/>
            <a:ext cx="1987550" cy="2650067"/>
          </a:xfrm>
          <a:prstGeom prst="rect">
            <a:avLst/>
          </a:prstGeom>
        </p:spPr>
      </p:pic>
      <p:pic>
        <p:nvPicPr>
          <p:cNvPr id="6" name="Picture 5" descr="IMG_12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25938" y="2030806"/>
            <a:ext cx="4048129" cy="5397504"/>
          </a:xfrm>
          <a:prstGeom prst="rect">
            <a:avLst/>
          </a:prstGeom>
        </p:spPr>
      </p:pic>
      <p:pic>
        <p:nvPicPr>
          <p:cNvPr id="5" name="Picture 4" descr="IMG_12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4918" y="3940176"/>
            <a:ext cx="21145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0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721358"/>
            <a:ext cx="8042276" cy="720100"/>
          </a:xfrm>
        </p:spPr>
        <p:txBody>
          <a:bodyPr/>
          <a:lstStyle/>
          <a:p>
            <a:r>
              <a:rPr lang="en-US" sz="4800" dirty="0" smtClean="0"/>
              <a:t>Better Handling </a:t>
            </a:r>
            <a:r>
              <a:rPr lang="en-US" sz="4800" dirty="0"/>
              <a:t>Q</a:t>
            </a:r>
            <a:r>
              <a:rPr lang="en-US" sz="4800" dirty="0" smtClean="0"/>
              <a:t>ualities and More Fun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98640"/>
            <a:ext cx="3768725" cy="4533884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</a:pPr>
            <a:r>
              <a:rPr lang="en-US" sz="2000" dirty="0" smtClean="0"/>
              <a:t>End points, rates and expo</a:t>
            </a:r>
            <a:endParaRPr lang="en-US" sz="2000" dirty="0"/>
          </a:p>
          <a:p>
            <a:pPr>
              <a:spcBef>
                <a:spcPts val="1500"/>
              </a:spcBef>
            </a:pPr>
            <a:r>
              <a:rPr lang="en-US" sz="2000" dirty="0" smtClean="0"/>
              <a:t>Unstable or </a:t>
            </a:r>
            <a:r>
              <a:rPr lang="en-US" sz="2000" dirty="0"/>
              <a:t>t</a:t>
            </a:r>
            <a:r>
              <a:rPr lang="en-US" sz="2000" dirty="0" smtClean="0"/>
              <a:t>oo sensitive?</a:t>
            </a:r>
            <a:endParaRPr lang="en-US" sz="2000" dirty="0"/>
          </a:p>
          <a:p>
            <a:pPr>
              <a:spcBef>
                <a:spcPts val="1500"/>
              </a:spcBef>
            </a:pPr>
            <a:r>
              <a:rPr lang="en-US" sz="2000" dirty="0" smtClean="0"/>
              <a:t>Using mixes</a:t>
            </a:r>
            <a:endParaRPr lang="en-US" sz="2000" dirty="0"/>
          </a:p>
          <a:p>
            <a:pPr>
              <a:spcBef>
                <a:spcPts val="1500"/>
              </a:spcBef>
            </a:pPr>
            <a:r>
              <a:rPr lang="en-US" sz="2000" dirty="0" smtClean="0"/>
              <a:t>Aileron to rudder mix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Knife-edge mix</a:t>
            </a:r>
            <a:endParaRPr lang="en-US" sz="2000" dirty="0"/>
          </a:p>
          <a:p>
            <a:pPr>
              <a:spcBef>
                <a:spcPts val="1500"/>
              </a:spcBef>
            </a:pPr>
            <a:r>
              <a:rPr lang="en-US" sz="2000" dirty="0" smtClean="0"/>
              <a:t>Flap-elevator functions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Elevator to flap mix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Ailerons as </a:t>
            </a:r>
            <a:r>
              <a:rPr lang="en-US" sz="2000" dirty="0" err="1" smtClean="0"/>
              <a:t>Flaperons</a:t>
            </a:r>
            <a:endParaRPr lang="en-US" sz="2000" dirty="0" smtClean="0"/>
          </a:p>
          <a:p>
            <a:pPr>
              <a:spcBef>
                <a:spcPts val="1500"/>
              </a:spcBef>
            </a:pPr>
            <a:r>
              <a:rPr lang="en-US" sz="2000" dirty="0" smtClean="0"/>
              <a:t>Flaps as </a:t>
            </a:r>
            <a:r>
              <a:rPr lang="en-US" sz="2000" dirty="0" err="1" smtClean="0"/>
              <a:t>Flaperons</a:t>
            </a:r>
            <a:endParaRPr lang="en-US" sz="2000" dirty="0" smtClean="0"/>
          </a:p>
          <a:p>
            <a:pPr>
              <a:spcBef>
                <a:spcPts val="1500"/>
              </a:spcBef>
            </a:pPr>
            <a:r>
              <a:rPr lang="en-US" sz="2000" dirty="0"/>
              <a:t>Reflexed </a:t>
            </a:r>
            <a:r>
              <a:rPr lang="en-US" sz="2000" dirty="0" smtClean="0"/>
              <a:t>ailerons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87926" y="1574832"/>
            <a:ext cx="3667125" cy="4457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dirty="0" smtClean="0"/>
              <a:t>Crow (Airbrake)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Throttle </a:t>
            </a:r>
            <a:r>
              <a:rPr lang="en-US" sz="2000" dirty="0"/>
              <a:t>to Elevator </a:t>
            </a:r>
            <a:r>
              <a:rPr lang="en-US" sz="2000" dirty="0" smtClean="0"/>
              <a:t>mix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Flight Modes (Conditions)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Throttle cut on a knob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Engine ignition or motor kill switches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Differential thrust for Multi-engine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Logical switches</a:t>
            </a:r>
          </a:p>
          <a:p>
            <a:pPr>
              <a:spcBef>
                <a:spcPts val="1500"/>
              </a:spcBef>
            </a:pPr>
            <a:r>
              <a:rPr lang="en-US" sz="2000" dirty="0" smtClean="0"/>
              <a:t>A VTOL concept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6026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50" y="107576"/>
            <a:ext cx="8686800" cy="819524"/>
          </a:xfrm>
        </p:spPr>
        <p:txBody>
          <a:bodyPr/>
          <a:lstStyle/>
          <a:p>
            <a:r>
              <a:rPr lang="en-US" dirty="0" smtClean="0"/>
              <a:t>Ailerons as </a:t>
            </a:r>
            <a:r>
              <a:rPr lang="en-US" dirty="0" err="1" smtClean="0"/>
              <a:t>Flaperons</a:t>
            </a:r>
            <a:r>
              <a:rPr lang="en-US" dirty="0"/>
              <a:t> </a:t>
            </a:r>
            <a:r>
              <a:rPr lang="en-US" dirty="0" smtClean="0"/>
              <a:t>- Futaba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3367" y="1193800"/>
            <a:ext cx="4842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Program Mix.  Can be proportional on a slider</a:t>
            </a:r>
          </a:p>
          <a:p>
            <a:endParaRPr lang="en-US" dirty="0"/>
          </a:p>
          <a:p>
            <a:r>
              <a:rPr lang="en-US" dirty="0" smtClean="0"/>
              <a:t>Right Slider &gt; Aileron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</p:txBody>
      </p:sp>
      <p:pic>
        <p:nvPicPr>
          <p:cNvPr id="4" name="Picture 3" descr="UNADJUSTEDNONRAW_thumb_12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2" y="2120900"/>
            <a:ext cx="3234267" cy="2425700"/>
          </a:xfrm>
          <a:prstGeom prst="rect">
            <a:avLst/>
          </a:prstGeom>
        </p:spPr>
      </p:pic>
      <p:pic>
        <p:nvPicPr>
          <p:cNvPr id="6" name="Picture 5" descr="UNADJUSTEDNONRAW_thumb_12e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1" y="2276475"/>
            <a:ext cx="6108700" cy="45815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78200" y="4349750"/>
            <a:ext cx="1860550" cy="101600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endCxn id="7" idx="0"/>
          </p:cNvCxnSpPr>
          <p:nvPr/>
        </p:nvCxnSpPr>
        <p:spPr>
          <a:xfrm>
            <a:off x="3378200" y="1917700"/>
            <a:ext cx="930275" cy="243205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846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Flaps as </a:t>
            </a:r>
            <a:r>
              <a:rPr lang="en-US" dirty="0" err="1" smtClean="0"/>
              <a:t>Flaperons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a 2-aileron, 2-flap wing</a:t>
            </a:r>
          </a:p>
          <a:p>
            <a:r>
              <a:rPr lang="en-US" dirty="0" smtClean="0"/>
              <a:t>Flaps move with ailerons to increase roll </a:t>
            </a:r>
            <a:r>
              <a:rPr lang="en-US" dirty="0" smtClean="0"/>
              <a:t>rate</a:t>
            </a:r>
            <a:endParaRPr lang="en-US" dirty="0" smtClean="0"/>
          </a:p>
          <a:p>
            <a:r>
              <a:rPr lang="en-US" dirty="0" smtClean="0"/>
              <a:t>Caution:  Can </a:t>
            </a:r>
            <a:r>
              <a:rPr lang="en-US" dirty="0" smtClean="0"/>
              <a:t>actually </a:t>
            </a:r>
            <a:r>
              <a:rPr lang="en-US" i="1" dirty="0" smtClean="0"/>
              <a:t>reduce</a:t>
            </a:r>
            <a:r>
              <a:rPr lang="en-US" dirty="0" smtClean="0"/>
              <a:t> roll rate if used </a:t>
            </a:r>
            <a:r>
              <a:rPr lang="en-US" dirty="0" smtClean="0"/>
              <a:t>with large flap angles</a:t>
            </a:r>
            <a:endParaRPr lang="en-US" dirty="0" smtClean="0"/>
          </a:p>
          <a:p>
            <a:pPr lvl="1"/>
            <a:r>
              <a:rPr lang="en-US" dirty="0"/>
              <a:t>I</a:t>
            </a:r>
            <a:r>
              <a:rPr lang="en-US" dirty="0" smtClean="0"/>
              <a:t>ncreased flap deflection may result in more flow separation, thus reducing lift and increasing drag on one side</a:t>
            </a:r>
          </a:p>
        </p:txBody>
      </p:sp>
    </p:spTree>
    <p:extLst>
      <p:ext uri="{BB962C8B-B14F-4D97-AF65-F5344CB8AC3E}">
        <p14:creationId xmlns:p14="http://schemas.microsoft.com/office/powerpoint/2010/main" val="698836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Flaps as </a:t>
            </a:r>
            <a:r>
              <a:rPr lang="en-US" dirty="0" err="1" smtClean="0"/>
              <a:t>Flaperons</a:t>
            </a:r>
            <a:r>
              <a:rPr lang="en-US" dirty="0" smtClean="0"/>
              <a:t> - Spektrum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4" y="1530351"/>
            <a:ext cx="4530725" cy="4343400"/>
          </a:xfrm>
        </p:spPr>
        <p:txBody>
          <a:bodyPr>
            <a:normAutofit/>
          </a:bodyPr>
          <a:lstStyle/>
          <a:p>
            <a:r>
              <a:rPr lang="en-US" dirty="0"/>
              <a:t>Enabled when WING TYPE is 2 ailerons and 2 flaps </a:t>
            </a:r>
            <a:endParaRPr lang="en-US" dirty="0" smtClean="0"/>
          </a:p>
          <a:p>
            <a:r>
              <a:rPr lang="en-US" dirty="0" smtClean="0"/>
              <a:t>Flaps will </a:t>
            </a:r>
            <a:r>
              <a:rPr lang="en-US" dirty="0"/>
              <a:t>move either together or opposite depending on whether </a:t>
            </a:r>
            <a:r>
              <a:rPr lang="en-US" dirty="0" smtClean="0"/>
              <a:t>LFL or RFL is </a:t>
            </a:r>
            <a:r>
              <a:rPr lang="en-US" dirty="0"/>
              <a:t>chosen</a:t>
            </a:r>
          </a:p>
          <a:p>
            <a:r>
              <a:rPr lang="en-US" dirty="0" smtClean="0"/>
              <a:t>This example turns </a:t>
            </a:r>
            <a:r>
              <a:rPr lang="en-US" dirty="0" err="1" smtClean="0"/>
              <a:t>Flaperon</a:t>
            </a:r>
            <a:r>
              <a:rPr lang="en-US" dirty="0" smtClean="0"/>
              <a:t> function ON only when flaps are up (Switch B = 2)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IMG_12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2118" y="2139950"/>
            <a:ext cx="4461933" cy="33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8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89374"/>
          </a:xfrm>
        </p:spPr>
        <p:txBody>
          <a:bodyPr/>
          <a:lstStyle/>
          <a:p>
            <a:r>
              <a:rPr lang="en-US" dirty="0" smtClean="0"/>
              <a:t>Flaps as </a:t>
            </a:r>
            <a:r>
              <a:rPr lang="en-US" dirty="0" err="1" smtClean="0"/>
              <a:t>Flaperons</a:t>
            </a:r>
            <a:r>
              <a:rPr lang="en-US" dirty="0" smtClean="0"/>
              <a:t> - Futaba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775" y="1155701"/>
            <a:ext cx="8042276" cy="4343400"/>
          </a:xfrm>
        </p:spPr>
        <p:txBody>
          <a:bodyPr/>
          <a:lstStyle/>
          <a:p>
            <a:r>
              <a:rPr lang="en-US" dirty="0" smtClean="0"/>
              <a:t>Use canned mix:   AIL &gt; CMBFLP</a:t>
            </a:r>
            <a:endParaRPr lang="en-US" dirty="0"/>
          </a:p>
        </p:txBody>
      </p:sp>
      <p:pic>
        <p:nvPicPr>
          <p:cNvPr id="4" name="Picture 3" descr="UNADJUSTEDNONRAW_thumb_12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1754187"/>
            <a:ext cx="6356350" cy="476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2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Reflexed or Drooped Ailerons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Both Ailerons reflexed upward can reduce tip stall</a:t>
            </a:r>
          </a:p>
          <a:p>
            <a:r>
              <a:rPr lang="en-US" dirty="0" smtClean="0"/>
              <a:t>Drooped Ailerons can reduce stall speed when used in conjunction with flaps, but with increased risk of tip stall.</a:t>
            </a:r>
          </a:p>
          <a:p>
            <a:r>
              <a:rPr lang="en-US" dirty="0" smtClean="0"/>
              <a:t>Typically uses during approach or takeoff</a:t>
            </a:r>
          </a:p>
          <a:p>
            <a:r>
              <a:rPr lang="en-US" dirty="0" smtClean="0"/>
              <a:t>Can activate with flap switch positions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33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21074"/>
          </a:xfrm>
        </p:spPr>
        <p:txBody>
          <a:bodyPr/>
          <a:lstStyle/>
          <a:p>
            <a:r>
              <a:rPr lang="en-US" sz="3200" dirty="0" smtClean="0"/>
              <a:t>Reflexed or Drooped Ailerons - Spektrum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350" y="1326950"/>
            <a:ext cx="3781425" cy="43434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Mix FLAP &gt; LAL or RAL</a:t>
            </a:r>
          </a:p>
          <a:p>
            <a:r>
              <a:rPr lang="en-US" sz="2000" dirty="0"/>
              <a:t>A</a:t>
            </a:r>
            <a:r>
              <a:rPr lang="en-US" sz="2000" dirty="0" smtClean="0"/>
              <a:t>ilerons will move either together or opposite depending on whether LAL or RAL is chosen</a:t>
            </a:r>
          </a:p>
          <a:p>
            <a:r>
              <a:rPr lang="en-US" sz="2000" dirty="0" smtClean="0"/>
              <a:t>May assign switch to flap </a:t>
            </a:r>
            <a:r>
              <a:rPr lang="en-US" sz="2000" dirty="0" smtClean="0"/>
              <a:t>positions.  In this example, only at full flaps, Flight Mode switch = 1</a:t>
            </a:r>
          </a:p>
          <a:p>
            <a:r>
              <a:rPr lang="en-US" sz="2000" dirty="0"/>
              <a:t>C</a:t>
            </a:r>
            <a:r>
              <a:rPr lang="en-US" sz="2000" dirty="0" smtClean="0"/>
              <a:t>urve </a:t>
            </a:r>
            <a:r>
              <a:rPr lang="en-US" sz="2000" dirty="0" smtClean="0"/>
              <a:t>mix </a:t>
            </a:r>
            <a:r>
              <a:rPr lang="en-US" sz="2000" dirty="0" smtClean="0"/>
              <a:t>shown gives movement </a:t>
            </a:r>
            <a:r>
              <a:rPr lang="en-US" sz="2000" dirty="0" smtClean="0"/>
              <a:t>in one direction </a:t>
            </a:r>
            <a:r>
              <a:rPr lang="en-US" sz="2000" dirty="0" smtClean="0"/>
              <a:t>only, but can also be done with </a:t>
            </a:r>
            <a:r>
              <a:rPr lang="en-US" sz="2000" dirty="0" err="1" smtClean="0"/>
              <a:t>anormal</a:t>
            </a:r>
            <a:r>
              <a:rPr lang="en-US" sz="2000" dirty="0" smtClean="0"/>
              <a:t> mix</a:t>
            </a:r>
            <a:endParaRPr lang="en-US" sz="2000" dirty="0"/>
          </a:p>
        </p:txBody>
      </p:sp>
      <p:pic>
        <p:nvPicPr>
          <p:cNvPr id="4" name="Picture 3" descr="IMG_121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5074" y="2831307"/>
            <a:ext cx="5368925" cy="4026693"/>
          </a:xfrm>
          <a:prstGeom prst="rect">
            <a:avLst/>
          </a:prstGeom>
        </p:spPr>
      </p:pic>
      <p:pic>
        <p:nvPicPr>
          <p:cNvPr id="5" name="Picture 4" descr="UNADJUSTEDNONRAW_thumb_12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0633" y="725586"/>
            <a:ext cx="2733082" cy="364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03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84574"/>
          </a:xfrm>
        </p:spPr>
        <p:txBody>
          <a:bodyPr/>
          <a:lstStyle/>
          <a:p>
            <a:r>
              <a:rPr lang="en-US" sz="3600" dirty="0" smtClean="0"/>
              <a:t>Reflexed or Drooped Ailerons - Futaba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651" y="1092201"/>
            <a:ext cx="3136899" cy="1244599"/>
          </a:xfrm>
        </p:spPr>
        <p:txBody>
          <a:bodyPr/>
          <a:lstStyle/>
          <a:p>
            <a:r>
              <a:rPr lang="en-US" dirty="0" smtClean="0"/>
              <a:t>Can use AIRBRAKE, but not proportional</a:t>
            </a:r>
          </a:p>
        </p:txBody>
      </p:sp>
      <p:pic>
        <p:nvPicPr>
          <p:cNvPr id="4" name="Picture 3" descr="UNADJUSTEDNONRAW_thumb_12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133" y="860332"/>
            <a:ext cx="4089399" cy="3067049"/>
          </a:xfrm>
          <a:prstGeom prst="rect">
            <a:avLst/>
          </a:prstGeom>
        </p:spPr>
      </p:pic>
      <p:pic>
        <p:nvPicPr>
          <p:cNvPr id="6" name="Picture 5" descr="UNADJUSTEDNONRAW_thumb_12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166" y="4206875"/>
            <a:ext cx="3534833" cy="2651125"/>
          </a:xfrm>
          <a:prstGeom prst="rect">
            <a:avLst/>
          </a:prstGeom>
        </p:spPr>
      </p:pic>
      <p:pic>
        <p:nvPicPr>
          <p:cNvPr id="7" name="Picture 6" descr="UNADJUSTEDNONRAW_thumb_12e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0" y="4156075"/>
            <a:ext cx="3695700" cy="2771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744" y="4159156"/>
            <a:ext cx="1527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 use </a:t>
            </a:r>
            <a:br>
              <a:rPr lang="en-US" sz="2400" dirty="0"/>
            </a:br>
            <a:r>
              <a:rPr lang="en-US" sz="2400" dirty="0" smtClean="0"/>
              <a:t>FLP </a:t>
            </a:r>
            <a:r>
              <a:rPr lang="en-US" sz="2400" dirty="0"/>
              <a:t>&gt; AIL</a:t>
            </a:r>
          </a:p>
        </p:txBody>
      </p:sp>
    </p:spTree>
    <p:extLst>
      <p:ext uri="{BB962C8B-B14F-4D97-AF65-F5344CB8AC3E}">
        <p14:creationId xmlns:p14="http://schemas.microsoft.com/office/powerpoint/2010/main" val="23793712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Crow, or Butterfly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a switch, knob, or slider to move ailerons up and flaps down simultaneously to increase drag</a:t>
            </a:r>
          </a:p>
          <a:p>
            <a:r>
              <a:rPr lang="en-US" dirty="0" smtClean="0"/>
              <a:t>Often used on competition RC sailplanes with large throws to greatly increase drag and enable steep approaches to spot landings</a:t>
            </a:r>
          </a:p>
          <a:p>
            <a:r>
              <a:rPr lang="en-US" dirty="0" smtClean="0"/>
              <a:t>Found in sailplane menus</a:t>
            </a:r>
          </a:p>
          <a:p>
            <a:r>
              <a:rPr lang="mr-IN" dirty="0" smtClean="0"/>
              <a:t>…</a:t>
            </a:r>
            <a:r>
              <a:rPr lang="en-US" dirty="0" smtClean="0"/>
              <a:t> or separate program </a:t>
            </a:r>
            <a:r>
              <a:rPr lang="en-US" dirty="0" smtClean="0"/>
              <a:t>mixes</a:t>
            </a:r>
            <a:endParaRPr lang="en-US" dirty="0" smtClean="0"/>
          </a:p>
          <a:p>
            <a:pPr lvl="2"/>
            <a:r>
              <a:rPr lang="en-US" dirty="0" smtClean="0"/>
              <a:t>Aileron part: Same as reflexed ailerons, but much more travel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77341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Crow</a:t>
            </a:r>
            <a:r>
              <a:rPr lang="en-US" sz="4400" dirty="0"/>
              <a:t> </a:t>
            </a:r>
            <a:r>
              <a:rPr lang="en-US" sz="4400" dirty="0" smtClean="0"/>
              <a:t>using programmable mix - Spektrum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27201"/>
            <a:ext cx="8042276" cy="4343400"/>
          </a:xfrm>
        </p:spPr>
        <p:txBody>
          <a:bodyPr>
            <a:normAutofit/>
          </a:bodyPr>
          <a:lstStyle/>
          <a:p>
            <a:r>
              <a:rPr lang="en-US" dirty="0"/>
              <a:t>Can use Camber Presets in Spektrum if the Model Type is selected as “Sailplane”</a:t>
            </a:r>
          </a:p>
          <a:p>
            <a:r>
              <a:rPr lang="en-US" dirty="0" smtClean="0"/>
              <a:t>Or use programmable mixes for airplanes</a:t>
            </a:r>
          </a:p>
          <a:p>
            <a:r>
              <a:rPr lang="en-US" dirty="0"/>
              <a:t>Ailerons must have large throw without binding to allow for the large reflex plus normal aileron </a:t>
            </a:r>
            <a:r>
              <a:rPr lang="en-US" dirty="0" smtClean="0"/>
              <a:t>travel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783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75" y="621926"/>
            <a:ext cx="3495675" cy="908424"/>
          </a:xfrm>
        </p:spPr>
        <p:txBody>
          <a:bodyPr/>
          <a:lstStyle/>
          <a:p>
            <a:r>
              <a:rPr lang="en-US" dirty="0" smtClean="0"/>
              <a:t>Crow - </a:t>
            </a:r>
            <a:r>
              <a:rPr lang="en-US" dirty="0" err="1" smtClean="0"/>
              <a:t>Spektrum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5" y="1730375"/>
            <a:ext cx="3489325" cy="44640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Mix 8 reflexes ailerons up whenever button -I- is pressed</a:t>
            </a:r>
          </a:p>
          <a:p>
            <a:endParaRPr lang="en-US" dirty="0" smtClean="0"/>
          </a:p>
          <a:p>
            <a:r>
              <a:rPr lang="en-US" dirty="0" smtClean="0"/>
              <a:t>Mix 9 lowers flaps whenever button -I- is pressed</a:t>
            </a:r>
          </a:p>
          <a:p>
            <a:r>
              <a:rPr lang="en-US" dirty="0" smtClean="0"/>
              <a:t>Mix 9 only works if flaps are up (switch B=2) so that no additional flaps are commanded if flaps are already down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 descr="UNADJUSTEDNONRAW_thumb_13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78300" y="203200"/>
            <a:ext cx="4851399" cy="3638550"/>
          </a:xfrm>
          <a:prstGeom prst="rect">
            <a:avLst/>
          </a:prstGeom>
        </p:spPr>
      </p:pic>
      <p:pic>
        <p:nvPicPr>
          <p:cNvPr id="5" name="Picture 4" descr="UNADJUSTEDNONRAW_thumb_13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042" y="2550388"/>
            <a:ext cx="4052493" cy="54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67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62499" y="794124"/>
            <a:ext cx="3708401" cy="85127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20650"/>
            <a:ext cx="8064500" cy="1460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This presentation uses</a:t>
            </a:r>
          </a:p>
          <a:p>
            <a:r>
              <a:rPr lang="en-US" sz="3200" dirty="0" err="1" smtClean="0"/>
              <a:t>Spektrum</a:t>
            </a:r>
            <a:r>
              <a:rPr lang="en-US" sz="3200" dirty="0" smtClean="0"/>
              <a:t> </a:t>
            </a:r>
            <a:r>
              <a:rPr lang="en-US" sz="3200" dirty="0"/>
              <a:t>DX18 </a:t>
            </a:r>
            <a:r>
              <a:rPr lang="en-US" sz="3200" dirty="0" smtClean="0"/>
              <a:t>    &amp;      Futaba T14SG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But general principles apply to any radio</a:t>
            </a:r>
            <a:endParaRPr lang="en-US" sz="2800" i="1" dirty="0">
              <a:solidFill>
                <a:srgbClr val="000090"/>
              </a:solidFill>
            </a:endParaRPr>
          </a:p>
        </p:txBody>
      </p:sp>
      <p:pic>
        <p:nvPicPr>
          <p:cNvPr id="3" name="Picture 2" descr="UNADJUSTEDNONRAW_thumb_130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41400" y="1663700"/>
            <a:ext cx="7035800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495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86174"/>
          </a:xfrm>
        </p:spPr>
        <p:txBody>
          <a:bodyPr/>
          <a:lstStyle/>
          <a:p>
            <a:r>
              <a:rPr lang="en-US" dirty="0" smtClean="0"/>
              <a:t>Crow</a:t>
            </a:r>
            <a:r>
              <a:rPr lang="en-US" dirty="0"/>
              <a:t> </a:t>
            </a:r>
            <a:r>
              <a:rPr lang="en-US" dirty="0" smtClean="0"/>
              <a:t>- Futaba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175" y="793750"/>
            <a:ext cx="4156076" cy="4343400"/>
          </a:xfrm>
        </p:spPr>
        <p:txBody>
          <a:bodyPr/>
          <a:lstStyle/>
          <a:p>
            <a:r>
              <a:rPr lang="en-US" dirty="0" smtClean="0"/>
              <a:t>Could use AIRBRAKE, but not proportional and cannot adjust each aileron individually</a:t>
            </a:r>
          </a:p>
          <a:p>
            <a:r>
              <a:rPr lang="en-US" dirty="0" smtClean="0"/>
              <a:t>Or use 2 Program Mixes, one for each aileron</a:t>
            </a:r>
          </a:p>
          <a:p>
            <a:pPr lvl="2"/>
            <a:r>
              <a:rPr lang="en-US" dirty="0" smtClean="0"/>
              <a:t>FLAP &gt; AIL     </a:t>
            </a:r>
          </a:p>
          <a:p>
            <a:pPr lvl="2"/>
            <a:r>
              <a:rPr lang="en-US" dirty="0" smtClean="0"/>
              <a:t>FLAP &gt; AIL2</a:t>
            </a:r>
            <a:endParaRPr lang="en-US" dirty="0"/>
          </a:p>
        </p:txBody>
      </p:sp>
      <p:pic>
        <p:nvPicPr>
          <p:cNvPr id="4" name="Picture 3" descr="UNADJUSTEDNONRAW_thumb_12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" y="4216399"/>
            <a:ext cx="3327400" cy="2495550"/>
          </a:xfrm>
          <a:prstGeom prst="rect">
            <a:avLst/>
          </a:prstGeom>
        </p:spPr>
      </p:pic>
      <p:pic>
        <p:nvPicPr>
          <p:cNvPr id="5" name="Picture 4" descr="UNADJUSTEDNONRAW_thumb_12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946150"/>
            <a:ext cx="4267200" cy="3200400"/>
          </a:xfrm>
          <a:prstGeom prst="rect">
            <a:avLst/>
          </a:prstGeom>
        </p:spPr>
      </p:pic>
      <p:pic>
        <p:nvPicPr>
          <p:cNvPr id="6" name="Picture 5" descr="UNADJUSTEDNONRAW_thumb_12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16" y="3905250"/>
            <a:ext cx="4258733" cy="31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0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to Elevator Mix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high flap angles, airplane will pitch up strongly with increased power</a:t>
            </a:r>
          </a:p>
          <a:p>
            <a:r>
              <a:rPr lang="en-US" dirty="0" smtClean="0"/>
              <a:t>Can be countered by mixing Throttle to Elevator</a:t>
            </a:r>
          </a:p>
          <a:p>
            <a:r>
              <a:rPr lang="en-US" dirty="0" smtClean="0"/>
              <a:t>Can use separate mixes for different flap settings</a:t>
            </a:r>
          </a:p>
          <a:p>
            <a:r>
              <a:rPr lang="en-US" dirty="0" smtClean="0"/>
              <a:t>Turn mixes on with switch used for flap setting </a:t>
            </a:r>
          </a:p>
          <a:p>
            <a:r>
              <a:rPr lang="en-US" dirty="0" smtClean="0"/>
              <a:t>Using a curve mix can be helpful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287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22674"/>
          </a:xfrm>
        </p:spPr>
        <p:txBody>
          <a:bodyPr/>
          <a:lstStyle/>
          <a:p>
            <a:r>
              <a:rPr lang="en-US" sz="4000" dirty="0" smtClean="0"/>
              <a:t>Throttle to Elevator - Spektrum</a:t>
            </a:r>
            <a:endParaRPr lang="en-US" sz="4000" dirty="0"/>
          </a:p>
        </p:txBody>
      </p:sp>
      <p:pic>
        <p:nvPicPr>
          <p:cNvPr id="4" name="Picture 3" descr="IMG_12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93700" y="635001"/>
            <a:ext cx="4292600" cy="3219450"/>
          </a:xfrm>
          <a:prstGeom prst="rect">
            <a:avLst/>
          </a:prstGeom>
        </p:spPr>
      </p:pic>
      <p:pic>
        <p:nvPicPr>
          <p:cNvPr id="5" name="Picture 4" descr="IMG_12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2066" y="1587500"/>
            <a:ext cx="4461933" cy="3346450"/>
          </a:xfrm>
          <a:prstGeom prst="rect">
            <a:avLst/>
          </a:prstGeom>
        </p:spPr>
      </p:pic>
      <p:pic>
        <p:nvPicPr>
          <p:cNvPr id="6" name="Picture 5" descr="IMG_122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622301" y="3390900"/>
            <a:ext cx="5435600" cy="40767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88250" y="3587750"/>
            <a:ext cx="1320800" cy="65405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79750" y="5816600"/>
            <a:ext cx="1320800" cy="65405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4"/>
          </p:cNvCxnSpPr>
          <p:nvPr/>
        </p:nvCxnSpPr>
        <p:spPr>
          <a:xfrm flipV="1">
            <a:off x="8248650" y="4241800"/>
            <a:ext cx="0" cy="9525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8" idx="6"/>
          </p:cNvCxnSpPr>
          <p:nvPr/>
        </p:nvCxnSpPr>
        <p:spPr>
          <a:xfrm flipH="1" flipV="1">
            <a:off x="4400550" y="6143625"/>
            <a:ext cx="1098550" cy="187325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31246" y="5200650"/>
            <a:ext cx="163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Landing Flaps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64346" y="6163707"/>
            <a:ext cx="118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 Flaps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318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to Elevator</a:t>
            </a:r>
            <a:br>
              <a:rPr lang="en-US" dirty="0" smtClean="0"/>
            </a:br>
            <a:r>
              <a:rPr lang="en-US" dirty="0" smtClean="0"/>
              <a:t>Futaba</a:t>
            </a:r>
            <a:endParaRPr lang="en-US" dirty="0"/>
          </a:p>
        </p:txBody>
      </p:sp>
      <p:pic>
        <p:nvPicPr>
          <p:cNvPr id="4" name="Content Placeholder 3" descr="UNADJUSTEDNONRAW_thumb_130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2358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583826"/>
            <a:ext cx="8042276" cy="825874"/>
          </a:xfrm>
        </p:spPr>
        <p:txBody>
          <a:bodyPr/>
          <a:lstStyle/>
          <a:p>
            <a:r>
              <a:rPr lang="en-US" dirty="0" smtClean="0"/>
              <a:t>Flight Modes (Spektrum)</a:t>
            </a:r>
            <a:br>
              <a:rPr lang="en-US" dirty="0" smtClean="0"/>
            </a:br>
            <a:r>
              <a:rPr lang="en-US" dirty="0" smtClean="0"/>
              <a:t>Conditions (Futaba)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12900"/>
            <a:ext cx="8042276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Flight Modes (Conditions) can remember individual TRIM states for various flight configurations controlled by one or two switches</a:t>
            </a:r>
          </a:p>
          <a:p>
            <a:r>
              <a:rPr lang="en-US" dirty="0" smtClean="0"/>
              <a:t>Makes initial trimming flights much easier </a:t>
            </a:r>
            <a:r>
              <a:rPr lang="mr-IN" dirty="0" smtClean="0"/>
              <a:t>–</a:t>
            </a:r>
            <a:r>
              <a:rPr lang="en-US" dirty="0" smtClean="0"/>
              <a:t> just trim for each configuration</a:t>
            </a:r>
          </a:p>
          <a:p>
            <a:r>
              <a:rPr lang="en-US" dirty="0" smtClean="0"/>
              <a:t>R/C sailplanes control camber across the whole wing </a:t>
            </a:r>
          </a:p>
          <a:p>
            <a:pPr lvl="1"/>
            <a:r>
              <a:rPr lang="en-US" dirty="0" smtClean="0"/>
              <a:t>Launch, </a:t>
            </a:r>
            <a:r>
              <a:rPr lang="en-US" dirty="0"/>
              <a:t>c</a:t>
            </a:r>
            <a:r>
              <a:rPr lang="en-US" dirty="0" smtClean="0"/>
              <a:t>ruise, penetration, thermal, spoilers, crow, flaps, etc.</a:t>
            </a:r>
            <a:endParaRPr lang="en-US" dirty="0"/>
          </a:p>
          <a:p>
            <a:r>
              <a:rPr lang="en-US" dirty="0" smtClean="0"/>
              <a:t>RC airplanes</a:t>
            </a:r>
          </a:p>
          <a:p>
            <a:pPr lvl="1"/>
            <a:r>
              <a:rPr lang="en-US" dirty="0" smtClean="0"/>
              <a:t>Takeoff </a:t>
            </a:r>
            <a:r>
              <a:rPr lang="en-US" dirty="0" err="1" smtClean="0"/>
              <a:t>config</a:t>
            </a:r>
            <a:r>
              <a:rPr lang="en-US" dirty="0" smtClean="0"/>
              <a:t>, landing </a:t>
            </a:r>
            <a:r>
              <a:rPr lang="en-US" dirty="0" err="1" smtClean="0"/>
              <a:t>config</a:t>
            </a:r>
            <a:r>
              <a:rPr lang="en-US" dirty="0" smtClean="0"/>
              <a:t>, flap settings, gear position, speed brakes, crow, etc.</a:t>
            </a:r>
          </a:p>
        </p:txBody>
      </p:sp>
    </p:spTree>
    <p:extLst>
      <p:ext uri="{BB962C8B-B14F-4D97-AF65-F5344CB8AC3E}">
        <p14:creationId xmlns:p14="http://schemas.microsoft.com/office/powerpoint/2010/main" val="33597153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24274"/>
          </a:xfrm>
        </p:spPr>
        <p:txBody>
          <a:bodyPr/>
          <a:lstStyle/>
          <a:p>
            <a:r>
              <a:rPr lang="en-US" dirty="0" smtClean="0"/>
              <a:t>Flight Modes - Spektrum</a:t>
            </a:r>
            <a:endParaRPr lang="en-US" dirty="0"/>
          </a:p>
        </p:txBody>
      </p:sp>
      <p:pic>
        <p:nvPicPr>
          <p:cNvPr id="4" name="Picture 3" descr="IMG_12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4151" y="831850"/>
            <a:ext cx="3092450" cy="2319338"/>
          </a:xfrm>
          <a:prstGeom prst="rect">
            <a:avLst/>
          </a:prstGeom>
        </p:spPr>
      </p:pic>
      <p:pic>
        <p:nvPicPr>
          <p:cNvPr id="7" name="Picture 6" descr="IMG_12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308350"/>
            <a:ext cx="5029200" cy="3771900"/>
          </a:xfrm>
          <a:prstGeom prst="rect">
            <a:avLst/>
          </a:prstGeom>
        </p:spPr>
      </p:pic>
      <p:pic>
        <p:nvPicPr>
          <p:cNvPr id="8" name="Picture 7" descr="IMG_12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0200" y="4057650"/>
            <a:ext cx="3733800" cy="2800350"/>
          </a:xfrm>
          <a:prstGeom prst="rect">
            <a:avLst/>
          </a:prstGeom>
        </p:spPr>
      </p:pic>
      <p:pic>
        <p:nvPicPr>
          <p:cNvPr id="6" name="Picture 5" descr="IMG_12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9777" y="740957"/>
            <a:ext cx="459740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8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Mode Trim setup - Spektrum</a:t>
            </a:r>
            <a:endParaRPr lang="en-US" dirty="0"/>
          </a:p>
        </p:txBody>
      </p:sp>
      <p:pic>
        <p:nvPicPr>
          <p:cNvPr id="9" name="Picture 8" descr="IMG_122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1536700"/>
            <a:ext cx="3835400" cy="2876550"/>
          </a:xfrm>
          <a:prstGeom prst="rect">
            <a:avLst/>
          </a:prstGeom>
        </p:spPr>
      </p:pic>
      <p:pic>
        <p:nvPicPr>
          <p:cNvPr id="10" name="Picture 9" descr="IMG_122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16300" y="2749550"/>
            <a:ext cx="5410200" cy="40576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6850" y="4413250"/>
            <a:ext cx="1454150" cy="97790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>
            <a:off x="6800850" y="2476500"/>
            <a:ext cx="473075" cy="193675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68925" y="1381032"/>
            <a:ext cx="286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Must change to F Mode for trim settings to be remembered in each Flight mode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33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94124"/>
          </a:xfrm>
        </p:spPr>
        <p:txBody>
          <a:bodyPr/>
          <a:lstStyle/>
          <a:p>
            <a:r>
              <a:rPr lang="en-US" dirty="0" smtClean="0"/>
              <a:t>Flight Modes - Futaba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406651"/>
            <a:ext cx="8042276" cy="4343400"/>
          </a:xfrm>
        </p:spPr>
        <p:txBody>
          <a:bodyPr/>
          <a:lstStyle/>
          <a:p>
            <a:r>
              <a:rPr lang="en-US" dirty="0" smtClean="0"/>
              <a:t>Available in Glider model type</a:t>
            </a:r>
          </a:p>
          <a:p>
            <a:r>
              <a:rPr lang="en-US" dirty="0" smtClean="0"/>
              <a:t>Can be used for airplanes too</a:t>
            </a:r>
          </a:p>
          <a:p>
            <a:r>
              <a:rPr lang="en-US" dirty="0" smtClean="0"/>
              <a:t>Highly flexible and capable Conditions can control any surface, landing gear, spoilers, trim, rates, expo, </a:t>
            </a:r>
            <a:r>
              <a:rPr lang="en-US" dirty="0" err="1" smtClean="0"/>
              <a:t>etc</a:t>
            </a:r>
            <a:r>
              <a:rPr lang="en-US" dirty="0" smtClean="0"/>
              <a:t> on one switch, or combination of switches.</a:t>
            </a:r>
          </a:p>
          <a:p>
            <a:r>
              <a:rPr lang="en-US" dirty="0" smtClean="0"/>
              <a:t>Beyond the scope of tonight’s presentation!</a:t>
            </a:r>
          </a:p>
          <a:p>
            <a:r>
              <a:rPr lang="en-US" dirty="0" smtClean="0"/>
              <a:t>Read the manual and check </a:t>
            </a:r>
            <a:r>
              <a:rPr lang="en-US" dirty="0" err="1" smtClean="0"/>
              <a:t>youtube</a:t>
            </a:r>
            <a:r>
              <a:rPr lang="en-US" dirty="0" smtClean="0"/>
              <a:t> videos of sailplane programming</a:t>
            </a:r>
          </a:p>
          <a:p>
            <a:endParaRPr lang="en-US" dirty="0"/>
          </a:p>
        </p:txBody>
      </p:sp>
      <p:pic>
        <p:nvPicPr>
          <p:cNvPr id="4" name="Picture 3" descr="UNADJUSTEDNONRAW_thumb_12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32" y="793750"/>
            <a:ext cx="3894667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75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Cut on a Knob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 Spektrum, built-in Throttle Cut function forces you to use a switch to cut throttle for safety</a:t>
            </a:r>
          </a:p>
          <a:p>
            <a:r>
              <a:rPr lang="en-US" dirty="0" smtClean="0"/>
              <a:t>BUT the switch can easily be bumped in flight or confused with another switch, shutting down the motor.</a:t>
            </a:r>
          </a:p>
          <a:p>
            <a:r>
              <a:rPr lang="en-US" dirty="0" smtClean="0"/>
              <a:t>Knob &gt; Throttle </a:t>
            </a:r>
            <a:r>
              <a:rPr lang="en-US" dirty="0" smtClean="0"/>
              <a:t>mix solves this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6503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692524"/>
          </a:xfrm>
        </p:spPr>
        <p:txBody>
          <a:bodyPr/>
          <a:lstStyle/>
          <a:p>
            <a:r>
              <a:rPr lang="en-US" sz="4000" dirty="0" smtClean="0"/>
              <a:t>Throttle Cut on a Knob - Spektrum</a:t>
            </a:r>
            <a:endParaRPr lang="en-US" sz="4000" dirty="0"/>
          </a:p>
        </p:txBody>
      </p:sp>
      <p:pic>
        <p:nvPicPr>
          <p:cNvPr id="4" name="Picture 3" descr="IMG_12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81" y="800099"/>
            <a:ext cx="4301068" cy="3225801"/>
          </a:xfrm>
          <a:prstGeom prst="rect">
            <a:avLst/>
          </a:prstGeom>
        </p:spPr>
      </p:pic>
      <p:pic>
        <p:nvPicPr>
          <p:cNvPr id="5" name="Picture 4" descr="IMG_12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35398" y="2813050"/>
            <a:ext cx="52832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8550" y="1094601"/>
            <a:ext cx="377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Knob is assigned to channel AX3 in</a:t>
            </a:r>
          </a:p>
          <a:p>
            <a:r>
              <a:rPr lang="en-US" dirty="0" smtClean="0"/>
              <a:t>  System Setup </a:t>
            </a:r>
          </a:p>
          <a:p>
            <a:r>
              <a:rPr lang="en-US" dirty="0"/>
              <a:t> </a:t>
            </a:r>
            <a:r>
              <a:rPr lang="en-US" dirty="0" smtClean="0"/>
              <a:t>     / Channel Assign </a:t>
            </a:r>
          </a:p>
          <a:p>
            <a:r>
              <a:rPr lang="en-US" dirty="0" smtClean="0"/>
              <a:t>           / Channel Input </a:t>
            </a:r>
            <a:r>
              <a:rPr lang="en-US" dirty="0" err="1" smtClean="0"/>
              <a:t>Config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5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 Careful!!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When trying any new mix, rate, or Expo, you are a TEST PILOT.</a:t>
            </a:r>
          </a:p>
          <a:p>
            <a:r>
              <a:rPr lang="en-US" dirty="0" smtClean="0"/>
              <a:t>Do a thorough control check before taking off </a:t>
            </a:r>
            <a:endParaRPr lang="en-US" dirty="0" smtClean="0"/>
          </a:p>
          <a:p>
            <a:r>
              <a:rPr lang="en-US" dirty="0" smtClean="0"/>
              <a:t>Enable new functions with </a:t>
            </a:r>
            <a:r>
              <a:rPr lang="en-US" dirty="0" smtClean="0"/>
              <a:t>a switch</a:t>
            </a:r>
          </a:p>
          <a:p>
            <a:r>
              <a:rPr lang="en-US" dirty="0"/>
              <a:t>T</a:t>
            </a:r>
            <a:r>
              <a:rPr lang="en-US" dirty="0" smtClean="0"/>
              <a:t>urn </a:t>
            </a:r>
            <a:r>
              <a:rPr lang="en-US" dirty="0" smtClean="0"/>
              <a:t>them on </a:t>
            </a:r>
            <a:r>
              <a:rPr lang="en-US" dirty="0" smtClean="0"/>
              <a:t>for the first time at a safe </a:t>
            </a:r>
            <a:r>
              <a:rPr lang="en-US" dirty="0" smtClean="0"/>
              <a:t>altitude and moderate speed</a:t>
            </a:r>
            <a:endParaRPr lang="en-US" dirty="0" smtClean="0"/>
          </a:p>
          <a:p>
            <a:r>
              <a:rPr lang="en-US" dirty="0" smtClean="0"/>
              <a:t>Evaluate </a:t>
            </a:r>
            <a:r>
              <a:rPr lang="en-US" dirty="0" smtClean="0"/>
              <a:t>flight characteristics (e.g. stalls, </a:t>
            </a:r>
            <a:r>
              <a:rPr lang="en-US" dirty="0" smtClean="0"/>
              <a:t>steep turns</a:t>
            </a:r>
            <a:r>
              <a:rPr lang="en-US" dirty="0" smtClean="0"/>
              <a:t>, etc.) at a safe altitude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203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Cut on a Knob</a:t>
            </a:r>
            <a:br>
              <a:rPr lang="en-US" dirty="0" smtClean="0"/>
            </a:br>
            <a:r>
              <a:rPr lang="en-US" dirty="0" smtClean="0"/>
              <a:t>Futaba</a:t>
            </a:r>
            <a:endParaRPr lang="en-US" dirty="0"/>
          </a:p>
        </p:txBody>
      </p:sp>
      <p:pic>
        <p:nvPicPr>
          <p:cNvPr id="4" name="Content Placeholder 3" descr="UNADJUSTEDNONRAW_thumb_12e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549275" y="2114551"/>
            <a:ext cx="8042276" cy="4343400"/>
          </a:xfrm>
        </p:spPr>
      </p:pic>
      <p:sp>
        <p:nvSpPr>
          <p:cNvPr id="5" name="Oval 4"/>
          <p:cNvSpPr/>
          <p:nvPr/>
        </p:nvSpPr>
        <p:spPr>
          <a:xfrm>
            <a:off x="3556000" y="3416300"/>
            <a:ext cx="1670050" cy="673100"/>
          </a:xfrm>
          <a:prstGeom prst="ellipse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5" idx="0"/>
          </p:cNvCxnSpPr>
          <p:nvPr/>
        </p:nvCxnSpPr>
        <p:spPr>
          <a:xfrm>
            <a:off x="1720850" y="1816100"/>
            <a:ext cx="2670175" cy="16002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4850" y="1446768"/>
            <a:ext cx="2096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 G is a knob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5471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Ignition Kill Switch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AMA r</a:t>
            </a:r>
            <a:r>
              <a:rPr lang="en-US" dirty="0" smtClean="0"/>
              <a:t>ecommends </a:t>
            </a:r>
            <a:r>
              <a:rPr lang="en-US" dirty="0" smtClean="0"/>
              <a:t>for gasoline ignition engines in addition to throttle trim or throttle cut</a:t>
            </a:r>
          </a:p>
          <a:p>
            <a:r>
              <a:rPr lang="en-US" dirty="0"/>
              <a:t>I</a:t>
            </a:r>
            <a:r>
              <a:rPr lang="en-US" dirty="0" smtClean="0"/>
              <a:t>gnition kill device </a:t>
            </a:r>
            <a:r>
              <a:rPr lang="en-US" dirty="0" smtClean="0"/>
              <a:t>plug into a </a:t>
            </a:r>
            <a:r>
              <a:rPr lang="en-US" dirty="0" smtClean="0"/>
              <a:t>separate channel</a:t>
            </a:r>
          </a:p>
          <a:p>
            <a:r>
              <a:rPr lang="en-US" dirty="0"/>
              <a:t>A</a:t>
            </a:r>
            <a:r>
              <a:rPr lang="en-US" dirty="0" smtClean="0"/>
              <a:t>ssigned to a knob or switch</a:t>
            </a:r>
          </a:p>
        </p:txBody>
      </p:sp>
    </p:spTree>
    <p:extLst>
      <p:ext uri="{BB962C8B-B14F-4D97-AF65-F5344CB8AC3E}">
        <p14:creationId xmlns:p14="http://schemas.microsoft.com/office/powerpoint/2010/main" val="9753888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705224"/>
          </a:xfrm>
        </p:spPr>
        <p:txBody>
          <a:bodyPr/>
          <a:lstStyle/>
          <a:p>
            <a:r>
              <a:rPr lang="en-US" dirty="0" smtClean="0"/>
              <a:t>Ignition Kill - Spektrum</a:t>
            </a:r>
            <a:endParaRPr lang="en-US" dirty="0"/>
          </a:p>
        </p:txBody>
      </p:sp>
      <p:pic>
        <p:nvPicPr>
          <p:cNvPr id="4" name="Picture 3" descr="IMG_12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89" y="2741615"/>
            <a:ext cx="4124326" cy="5499101"/>
          </a:xfrm>
          <a:prstGeom prst="rect">
            <a:avLst/>
          </a:prstGeom>
        </p:spPr>
      </p:pic>
      <p:pic>
        <p:nvPicPr>
          <p:cNvPr id="5" name="Picture 4" descr="IMG_12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2" y="1568450"/>
            <a:ext cx="3557588" cy="4743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200" y="882931"/>
            <a:ext cx="50228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AX3 is the channel used for the ignition cut system in this model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AX3 is assigned to the knob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Knob used to turn ignition on prior to </a:t>
            </a:r>
            <a:r>
              <a:rPr lang="en-US" dirty="0" smtClean="0"/>
              <a:t>start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also use a mix to kill ignition </a:t>
            </a:r>
            <a:r>
              <a:rPr lang="en-US" dirty="0"/>
              <a:t>quickly regardless of knob </a:t>
            </a:r>
            <a:r>
              <a:rPr lang="en-US" dirty="0" smtClean="0"/>
              <a:t>position.  Mix 7 forces </a:t>
            </a:r>
            <a:r>
              <a:rPr lang="en-US" dirty="0" smtClean="0"/>
              <a:t>AX3 to zero by activating the spring-loaded </a:t>
            </a:r>
            <a:r>
              <a:rPr lang="en-US" dirty="0" err="1" smtClean="0"/>
              <a:t>Rtrim</a:t>
            </a:r>
            <a:r>
              <a:rPr lang="en-US" dirty="0" smtClean="0"/>
              <a:t> switch either direction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54500" y="4464050"/>
            <a:ext cx="3105150" cy="1701800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32350" y="1756156"/>
            <a:ext cx="2171700" cy="1094994"/>
          </a:xfrm>
          <a:prstGeom prst="straightConnector1">
            <a:avLst/>
          </a:prstGeom>
          <a:ln w="571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6492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Ignition Kill - Futaba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programmable </a:t>
            </a:r>
            <a:r>
              <a:rPr lang="en-US" dirty="0" smtClean="0"/>
              <a:t>mixes, mix knob, slider, or any switch to the ignition kill channel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61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Used </a:t>
            </a:r>
            <a:r>
              <a:rPr lang="en-US" dirty="0" smtClean="0"/>
              <a:t>to make power feel more “linear”</a:t>
            </a:r>
          </a:p>
          <a:p>
            <a:r>
              <a:rPr lang="en-US" dirty="0" smtClean="0"/>
              <a:t>That is, same amount of power for stick movement at both low and high throttle</a:t>
            </a:r>
          </a:p>
          <a:p>
            <a:r>
              <a:rPr lang="en-US" dirty="0" smtClean="0"/>
              <a:t>Engine throttle responses are often not linear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801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06824"/>
          </a:xfrm>
        </p:spPr>
        <p:txBody>
          <a:bodyPr/>
          <a:lstStyle/>
          <a:p>
            <a:r>
              <a:rPr lang="en-US" dirty="0" smtClean="0"/>
              <a:t>Throttle Curve - Spektrum</a:t>
            </a:r>
            <a:endParaRPr lang="en-US" dirty="0"/>
          </a:p>
        </p:txBody>
      </p:sp>
      <p:pic>
        <p:nvPicPr>
          <p:cNvPr id="4" name="Picture 3" descr="IMG_12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800" y="857250"/>
            <a:ext cx="3581400" cy="2686050"/>
          </a:xfrm>
          <a:prstGeom prst="rect">
            <a:avLst/>
          </a:prstGeom>
        </p:spPr>
      </p:pic>
      <p:pic>
        <p:nvPicPr>
          <p:cNvPr id="5" name="Picture 4" descr="IMG_123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7331" y="3979861"/>
            <a:ext cx="3837518" cy="2878139"/>
          </a:xfrm>
          <a:prstGeom prst="rect">
            <a:avLst/>
          </a:prstGeom>
        </p:spPr>
      </p:pic>
      <p:pic>
        <p:nvPicPr>
          <p:cNvPr id="6" name="Picture 5" descr="IMG_123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14849" y="914398"/>
            <a:ext cx="4087284" cy="3065463"/>
          </a:xfrm>
          <a:prstGeom prst="rect">
            <a:avLst/>
          </a:prstGeom>
        </p:spPr>
      </p:pic>
      <p:pic>
        <p:nvPicPr>
          <p:cNvPr id="7" name="Picture 6" descr="IMG_123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64099" y="3800476"/>
            <a:ext cx="4279898" cy="32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026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Throttle Curve - Futaba</a:t>
            </a:r>
            <a:endParaRPr lang="en-US" dirty="0"/>
          </a:p>
        </p:txBody>
      </p:sp>
      <p:pic>
        <p:nvPicPr>
          <p:cNvPr id="4" name="Content Placeholder 3" descr="UNADJUSTEDNONRAW_thumb_130c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5" b="13995"/>
          <a:stretch>
            <a:fillRect/>
          </a:stretch>
        </p:blipFill>
        <p:spPr>
          <a:xfrm>
            <a:off x="784224" y="1981201"/>
            <a:ext cx="8042276" cy="4343400"/>
          </a:xfrm>
        </p:spPr>
      </p:pic>
    </p:spTree>
    <p:extLst>
      <p:ext uri="{BB962C8B-B14F-4D97-AF65-F5344CB8AC3E}">
        <p14:creationId xmlns:p14="http://schemas.microsoft.com/office/powerpoint/2010/main" val="39858138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Thrust for Multi-Engine Planes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Enables better control of multi-engine seaplanes when on the water, especially if there is wind</a:t>
            </a:r>
          </a:p>
          <a:p>
            <a:pPr lvl="1"/>
            <a:r>
              <a:rPr lang="en-US" dirty="0" smtClean="0"/>
              <a:t>Assign throttle channel to Left engine</a:t>
            </a:r>
          </a:p>
          <a:p>
            <a:pPr lvl="1"/>
            <a:r>
              <a:rPr lang="en-US" dirty="0" smtClean="0"/>
              <a:t>Throttle &gt; aux channel for Right engine throttle</a:t>
            </a:r>
          </a:p>
          <a:p>
            <a:pPr lvl="1"/>
            <a:r>
              <a:rPr lang="en-US" dirty="0" smtClean="0"/>
              <a:t>Rudder &gt; Throttle (left Engine)</a:t>
            </a:r>
          </a:p>
          <a:p>
            <a:pPr lvl="1"/>
            <a:r>
              <a:rPr lang="en-US" dirty="0" smtClean="0"/>
              <a:t>Rudder &gt; aux channel (right Engine)</a:t>
            </a:r>
          </a:p>
          <a:p>
            <a:r>
              <a:rPr lang="en-US" dirty="0" smtClean="0"/>
              <a:t>If glow or gas, make sure rudder input while throttle is at idle won’t kill the engine</a:t>
            </a:r>
          </a:p>
          <a:p>
            <a:r>
              <a:rPr lang="en-US" dirty="0" smtClean="0"/>
              <a:t>Use curve mix so that rudder only </a:t>
            </a:r>
            <a:r>
              <a:rPr lang="en-US" u="sng" dirty="0" smtClean="0"/>
              <a:t>increases</a:t>
            </a:r>
            <a:r>
              <a:rPr lang="en-US" dirty="0" smtClean="0"/>
              <a:t> the thrust on one engine and does not reduce throttle on the other engine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2798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546474"/>
          </a:xfrm>
        </p:spPr>
        <p:txBody>
          <a:bodyPr/>
          <a:lstStyle/>
          <a:p>
            <a:r>
              <a:rPr lang="en-US" dirty="0" smtClean="0"/>
              <a:t>Differential Thrust - Spektrum</a:t>
            </a:r>
            <a:endParaRPr lang="en-US" dirty="0"/>
          </a:p>
        </p:txBody>
      </p:sp>
      <p:pic>
        <p:nvPicPr>
          <p:cNvPr id="4" name="Picture 3" descr="IMG_12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0750" y="749300"/>
            <a:ext cx="3776133" cy="2832100"/>
          </a:xfrm>
          <a:prstGeom prst="rect">
            <a:avLst/>
          </a:prstGeom>
        </p:spPr>
      </p:pic>
      <p:pic>
        <p:nvPicPr>
          <p:cNvPr id="5" name="Picture 4" descr="IMG_12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5318" y="3835400"/>
            <a:ext cx="3953933" cy="2965450"/>
          </a:xfrm>
          <a:prstGeom prst="rect">
            <a:avLst/>
          </a:prstGeom>
        </p:spPr>
      </p:pic>
      <p:pic>
        <p:nvPicPr>
          <p:cNvPr id="6" name="Picture 5" descr="IMG_124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30750" y="3881436"/>
            <a:ext cx="4095750" cy="30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43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Thrust - Futaba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Same concept as for </a:t>
            </a:r>
            <a:r>
              <a:rPr lang="en-US" dirty="0" err="1" smtClean="0"/>
              <a:t>Spektrum</a:t>
            </a:r>
            <a:r>
              <a:rPr lang="en-US" dirty="0" smtClean="0"/>
              <a:t>, using programmable mixes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19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Throw</a:t>
            </a:r>
            <a:br>
              <a:rPr lang="en-US" dirty="0" smtClean="0"/>
            </a:br>
            <a:r>
              <a:rPr lang="en-US" dirty="0" smtClean="0"/>
              <a:t>&amp; Dual Rates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781082"/>
            <a:ext cx="3114675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Higher </a:t>
            </a:r>
            <a:r>
              <a:rPr lang="en-US" b="1" i="1" dirty="0"/>
              <a:t>slope</a:t>
            </a:r>
            <a:r>
              <a:rPr lang="en-US" dirty="0"/>
              <a:t> means </a:t>
            </a:r>
            <a:r>
              <a:rPr lang="en-US" dirty="0" smtClean="0"/>
              <a:t>more </a:t>
            </a:r>
            <a:r>
              <a:rPr lang="en-US" b="1" i="1" dirty="0" smtClean="0"/>
              <a:t>sensitive</a:t>
            </a:r>
            <a:r>
              <a:rPr lang="en-US" dirty="0" smtClean="0"/>
              <a:t>, i.e. more surface motion for same stick motion</a:t>
            </a:r>
          </a:p>
          <a:p>
            <a:r>
              <a:rPr lang="en-US" dirty="0"/>
              <a:t>P</a:t>
            </a:r>
            <a:r>
              <a:rPr lang="en-US" dirty="0" smtClean="0"/>
              <a:t>lane may be hard to control if rate (throw) is too high</a:t>
            </a:r>
          </a:p>
          <a:p>
            <a:r>
              <a:rPr lang="en-US" dirty="0" smtClean="0"/>
              <a:t>Pilot might mistakenly believe the airplane is “</a:t>
            </a:r>
            <a:r>
              <a:rPr lang="en-US" b="1" i="1" dirty="0" smtClean="0"/>
              <a:t>unstable</a:t>
            </a:r>
            <a:r>
              <a:rPr lang="en-US" dirty="0" smtClean="0"/>
              <a:t>”</a:t>
            </a:r>
            <a:endParaRPr lang="en-US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270500" y="1930400"/>
            <a:ext cx="57150" cy="362585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3575050"/>
            <a:ext cx="374650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822700" y="2997200"/>
            <a:ext cx="2990850" cy="1136650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873500" y="1930400"/>
            <a:ext cx="2991658" cy="309880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65158" y="2729468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Rate, less throw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395" y="148697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rate, more throw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7264595" y="3439983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Stick </a:t>
            </a:r>
            <a:r>
              <a:rPr lang="en-US" sz="1400" dirty="0" smtClean="0"/>
              <a:t>Movement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4301468" y="2255843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Movement</a:t>
            </a:r>
            <a:endParaRPr lang="en-US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489895" y="1963182"/>
            <a:ext cx="63500" cy="18923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270501" y="2322383"/>
            <a:ext cx="154304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04307" y="3109783"/>
            <a:ext cx="154304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6424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VTOL Concept </a:t>
            </a:r>
            <a:br>
              <a:rPr lang="en-US" dirty="0" smtClean="0"/>
            </a:br>
            <a:r>
              <a:rPr lang="en-US" dirty="0" smtClean="0"/>
              <a:t>Using Free Mixes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701801"/>
            <a:ext cx="8042276" cy="4343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Quad copter configuration in hover</a:t>
            </a:r>
          </a:p>
          <a:p>
            <a:r>
              <a:rPr lang="en-US" dirty="0" smtClean="0"/>
              <a:t>Use </a:t>
            </a:r>
            <a:r>
              <a:rPr lang="en-US" dirty="0"/>
              <a:t>Flight Modes and Flap function to </a:t>
            </a:r>
            <a:r>
              <a:rPr lang="en-US" dirty="0" smtClean="0"/>
              <a:t>tilt motors forward from hover, to transition, to cruise.</a:t>
            </a:r>
          </a:p>
          <a:p>
            <a:r>
              <a:rPr lang="en-US" dirty="0" smtClean="0"/>
              <a:t>Flaps, wings, or other parts might tilt with the motors  </a:t>
            </a:r>
            <a:endParaRPr lang="en-US" dirty="0"/>
          </a:p>
          <a:p>
            <a:r>
              <a:rPr lang="en-US" dirty="0" smtClean="0"/>
              <a:t>Use mixes to create “copy” inputs of pitch, roll, and yaw to the quad controller, e.g. ELE &gt; AX4, AIL &gt; AX5, 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Flight Mode switch turns mixes off in forward flight to prevent quad controller from interfering with aerodynamic controls </a:t>
            </a:r>
            <a:r>
              <a:rPr lang="mr-IN" dirty="0" smtClean="0"/>
              <a:t>–</a:t>
            </a:r>
            <a:r>
              <a:rPr lang="en-US" dirty="0" smtClean="0"/>
              <a:t> quad controller then only </a:t>
            </a:r>
            <a:r>
              <a:rPr lang="en-US" smtClean="0"/>
              <a:t>controls thrust.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320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Switches (Futaba)</a:t>
            </a:r>
            <a:br>
              <a:rPr lang="en-US" dirty="0" smtClean="0"/>
            </a:br>
            <a:r>
              <a:rPr lang="en-US" dirty="0" smtClean="0"/>
              <a:t>Combo Mixing (Spektrum)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" y="1917701"/>
            <a:ext cx="8042276" cy="4343400"/>
          </a:xfrm>
        </p:spPr>
        <p:txBody>
          <a:bodyPr/>
          <a:lstStyle/>
          <a:p>
            <a:r>
              <a:rPr lang="en-US" dirty="0" smtClean="0"/>
              <a:t>Mixes or other functions enabled by two switches</a:t>
            </a:r>
          </a:p>
          <a:p>
            <a:r>
              <a:rPr lang="en-US" dirty="0" smtClean="0"/>
              <a:t>Function ON with switch 1 </a:t>
            </a:r>
            <a:r>
              <a:rPr lang="en-US" b="1" i="1" u="sng" dirty="0" smtClean="0"/>
              <a:t>AND</a:t>
            </a:r>
            <a:r>
              <a:rPr lang="en-US" dirty="0" smtClean="0"/>
              <a:t> switch 2</a:t>
            </a:r>
          </a:p>
          <a:p>
            <a:pPr lvl="1"/>
            <a:r>
              <a:rPr lang="en-US" dirty="0" smtClean="0"/>
              <a:t>both must in desired position</a:t>
            </a:r>
          </a:p>
          <a:p>
            <a:r>
              <a:rPr lang="en-US" dirty="0" smtClean="0"/>
              <a:t>Function ON with switch 1 </a:t>
            </a:r>
            <a:r>
              <a:rPr lang="en-US" b="1" i="1" u="sng" dirty="0" smtClean="0"/>
              <a:t>OR</a:t>
            </a:r>
            <a:r>
              <a:rPr lang="en-US" dirty="0" smtClean="0"/>
              <a:t> switch 2</a:t>
            </a:r>
          </a:p>
          <a:p>
            <a:pPr lvl="1"/>
            <a:r>
              <a:rPr lang="en-US" dirty="0" smtClean="0"/>
              <a:t>either switch will activate</a:t>
            </a:r>
          </a:p>
          <a:p>
            <a:r>
              <a:rPr lang="en-US" dirty="0" smtClean="0"/>
              <a:t>Can be switches, sticks, knobs, or sliders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4451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would you need a Logical Switch?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Example: Nose Gear steering rate</a:t>
            </a:r>
          </a:p>
          <a:p>
            <a:r>
              <a:rPr lang="en-US" dirty="0" smtClean="0"/>
              <a:t>3 mixes of RUD &gt; nose gear channel</a:t>
            </a:r>
          </a:p>
          <a:p>
            <a:pPr lvl="2"/>
            <a:r>
              <a:rPr lang="en-US" dirty="0" smtClean="0"/>
              <a:t>One for gear up (no steering, zero rate)</a:t>
            </a:r>
          </a:p>
          <a:p>
            <a:pPr lvl="2"/>
            <a:r>
              <a:rPr lang="en-US" dirty="0" smtClean="0"/>
              <a:t>One for takeoff (low rate, say 40%)</a:t>
            </a:r>
          </a:p>
          <a:p>
            <a:pPr lvl="2"/>
            <a:r>
              <a:rPr lang="en-US" dirty="0" smtClean="0"/>
              <a:t>One for taxiing (high rate, 100%)</a:t>
            </a:r>
          </a:p>
          <a:p>
            <a:r>
              <a:rPr lang="en-US" dirty="0" smtClean="0"/>
              <a:t>Zero rate when </a:t>
            </a:r>
            <a:r>
              <a:rPr lang="en-US" dirty="0" smtClean="0"/>
              <a:t>Gear switch </a:t>
            </a:r>
            <a:r>
              <a:rPr lang="en-US" dirty="0" smtClean="0"/>
              <a:t>is up to center the </a:t>
            </a:r>
            <a:r>
              <a:rPr lang="en-US" dirty="0" err="1" smtClean="0"/>
              <a:t>nosewheel</a:t>
            </a:r>
            <a:endParaRPr lang="en-US" dirty="0" smtClean="0"/>
          </a:p>
          <a:p>
            <a:r>
              <a:rPr lang="en-US" dirty="0" smtClean="0"/>
              <a:t>Takeoff rate when gear is down </a:t>
            </a:r>
            <a:r>
              <a:rPr lang="en-US" b="1" i="1" u="sng" dirty="0" smtClean="0"/>
              <a:t>AND</a:t>
            </a:r>
            <a:r>
              <a:rPr lang="en-US" dirty="0" smtClean="0"/>
              <a:t> throttle above some value</a:t>
            </a:r>
          </a:p>
          <a:p>
            <a:r>
              <a:rPr lang="en-US" dirty="0" smtClean="0"/>
              <a:t>Taxi rate when </a:t>
            </a:r>
            <a:r>
              <a:rPr lang="en-US" dirty="0" smtClean="0"/>
              <a:t>gear down </a:t>
            </a:r>
            <a:r>
              <a:rPr lang="en-US" b="1" i="1" u="sng" dirty="0" smtClean="0"/>
              <a:t>AND</a:t>
            </a:r>
            <a:r>
              <a:rPr lang="en-US" dirty="0" smtClean="0"/>
              <a:t>  throttle </a:t>
            </a:r>
            <a:r>
              <a:rPr lang="en-US" dirty="0" smtClean="0"/>
              <a:t>below some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9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00050"/>
            <a:ext cx="8042276" cy="1034864"/>
          </a:xfrm>
        </p:spPr>
        <p:txBody>
          <a:bodyPr/>
          <a:lstStyle/>
          <a:p>
            <a:r>
              <a:rPr lang="en-US" sz="2800" dirty="0" smtClean="0"/>
              <a:t>EXPO is a way to get lower slope around neutral while keeping high control surface throw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698016"/>
            <a:ext cx="3114675" cy="4343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Positive % is “good” expo on Spektrum</a:t>
            </a:r>
          </a:p>
          <a:p>
            <a:r>
              <a:rPr lang="en-US" sz="2000" dirty="0" smtClean="0"/>
              <a:t>Negative % is “good” expo on Futaba</a:t>
            </a:r>
          </a:p>
          <a:p>
            <a:r>
              <a:rPr lang="en-US" sz="2000" dirty="0" smtClean="0"/>
              <a:t>0-30% typical for sport planes</a:t>
            </a:r>
          </a:p>
          <a:p>
            <a:r>
              <a:rPr lang="en-US" sz="2000" dirty="0" smtClean="0"/>
              <a:t>50% or more often used for 3D planes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270500" y="1930400"/>
            <a:ext cx="57150" cy="362585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429000" y="3575050"/>
            <a:ext cx="374650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822700" y="2997200"/>
            <a:ext cx="2990850" cy="1136650"/>
          </a:xfrm>
          <a:prstGeom prst="line">
            <a:avLst/>
          </a:prstGeom>
          <a:ln w="3810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45797" y="2812534"/>
            <a:ext cx="104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expo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927850" y="1930400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expo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395" y="3578483"/>
            <a:ext cx="1279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Stick Movement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412326" y="2271232"/>
            <a:ext cx="1476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Surface Movement</a:t>
            </a:r>
            <a:endParaRPr lang="en-US" sz="1200" dirty="0"/>
          </a:p>
        </p:txBody>
      </p:sp>
      <p:sp>
        <p:nvSpPr>
          <p:cNvPr id="10" name="Freeform 9"/>
          <p:cNvSpPr/>
          <p:nvPr/>
        </p:nvSpPr>
        <p:spPr>
          <a:xfrm>
            <a:off x="5289550" y="2120900"/>
            <a:ext cx="1638300" cy="1454150"/>
          </a:xfrm>
          <a:custGeom>
            <a:avLst/>
            <a:gdLst>
              <a:gd name="connsiteX0" fmla="*/ 0 w 1638300"/>
              <a:gd name="connsiteY0" fmla="*/ 1454150 h 1454150"/>
              <a:gd name="connsiteX1" fmla="*/ 273050 w 1638300"/>
              <a:gd name="connsiteY1" fmla="*/ 1327150 h 1454150"/>
              <a:gd name="connsiteX2" fmla="*/ 781050 w 1638300"/>
              <a:gd name="connsiteY2" fmla="*/ 1009650 h 1454150"/>
              <a:gd name="connsiteX3" fmla="*/ 1193800 w 1638300"/>
              <a:gd name="connsiteY3" fmla="*/ 628650 h 1454150"/>
              <a:gd name="connsiteX4" fmla="*/ 1460500 w 1638300"/>
              <a:gd name="connsiteY4" fmla="*/ 260350 h 1454150"/>
              <a:gd name="connsiteX5" fmla="*/ 1638300 w 1638300"/>
              <a:gd name="connsiteY5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8300" h="1454150">
                <a:moveTo>
                  <a:pt x="0" y="1454150"/>
                </a:moveTo>
                <a:cubicBezTo>
                  <a:pt x="71437" y="1427691"/>
                  <a:pt x="142875" y="1401233"/>
                  <a:pt x="273050" y="1327150"/>
                </a:cubicBezTo>
                <a:cubicBezTo>
                  <a:pt x="403225" y="1253067"/>
                  <a:pt x="627592" y="1126067"/>
                  <a:pt x="781050" y="1009650"/>
                </a:cubicBezTo>
                <a:cubicBezTo>
                  <a:pt x="934508" y="893233"/>
                  <a:pt x="1080558" y="753533"/>
                  <a:pt x="1193800" y="628650"/>
                </a:cubicBezTo>
                <a:cubicBezTo>
                  <a:pt x="1307042" y="503767"/>
                  <a:pt x="1386417" y="365125"/>
                  <a:pt x="1460500" y="260350"/>
                </a:cubicBezTo>
                <a:cubicBezTo>
                  <a:pt x="1534583" y="155575"/>
                  <a:pt x="1638300" y="0"/>
                  <a:pt x="1638300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flipH="1" flipV="1">
            <a:off x="3803650" y="3575050"/>
            <a:ext cx="1485900" cy="1358900"/>
          </a:xfrm>
          <a:custGeom>
            <a:avLst/>
            <a:gdLst>
              <a:gd name="connsiteX0" fmla="*/ 0 w 1638300"/>
              <a:gd name="connsiteY0" fmla="*/ 1454150 h 1454150"/>
              <a:gd name="connsiteX1" fmla="*/ 273050 w 1638300"/>
              <a:gd name="connsiteY1" fmla="*/ 1327150 h 1454150"/>
              <a:gd name="connsiteX2" fmla="*/ 781050 w 1638300"/>
              <a:gd name="connsiteY2" fmla="*/ 1009650 h 1454150"/>
              <a:gd name="connsiteX3" fmla="*/ 1193800 w 1638300"/>
              <a:gd name="connsiteY3" fmla="*/ 628650 h 1454150"/>
              <a:gd name="connsiteX4" fmla="*/ 1460500 w 1638300"/>
              <a:gd name="connsiteY4" fmla="*/ 260350 h 1454150"/>
              <a:gd name="connsiteX5" fmla="*/ 1638300 w 1638300"/>
              <a:gd name="connsiteY5" fmla="*/ 0 h 1454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8300" h="1454150">
                <a:moveTo>
                  <a:pt x="0" y="1454150"/>
                </a:moveTo>
                <a:cubicBezTo>
                  <a:pt x="71437" y="1427691"/>
                  <a:pt x="142875" y="1401233"/>
                  <a:pt x="273050" y="1327150"/>
                </a:cubicBezTo>
                <a:cubicBezTo>
                  <a:pt x="403225" y="1253067"/>
                  <a:pt x="627592" y="1126067"/>
                  <a:pt x="781050" y="1009650"/>
                </a:cubicBezTo>
                <a:cubicBezTo>
                  <a:pt x="934508" y="893233"/>
                  <a:pt x="1080558" y="753533"/>
                  <a:pt x="1193800" y="628650"/>
                </a:cubicBezTo>
                <a:cubicBezTo>
                  <a:pt x="1307042" y="503767"/>
                  <a:pt x="1386417" y="365125"/>
                  <a:pt x="1460500" y="260350"/>
                </a:cubicBezTo>
                <a:cubicBezTo>
                  <a:pt x="1534583" y="155575"/>
                  <a:pt x="1638300" y="0"/>
                  <a:pt x="1638300" y="0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00750" y="4374971"/>
            <a:ext cx="2089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 sensitive around neutral.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27650" y="3651250"/>
            <a:ext cx="673100" cy="72372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10" idx="4"/>
          </p:cNvCxnSpPr>
          <p:nvPr/>
        </p:nvCxnSpPr>
        <p:spPr>
          <a:xfrm>
            <a:off x="6429473" y="1960198"/>
            <a:ext cx="320577" cy="42105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448495" y="1436978"/>
            <a:ext cx="196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ore </a:t>
            </a:r>
            <a:r>
              <a:rPr lang="en-US" sz="1400" dirty="0" smtClean="0"/>
              <a:t>sensitive at high stick positions.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687473"/>
            <a:ext cx="86804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000" dirty="0" smtClean="0"/>
              <a:t>Too Much expo can cause </a:t>
            </a:r>
            <a:r>
              <a:rPr lang="en-US" sz="2000" dirty="0" smtClean="0"/>
              <a:t>control to </a:t>
            </a:r>
            <a:r>
              <a:rPr lang="en-US" sz="2000" dirty="0" smtClean="0"/>
              <a:t>change suddenly </a:t>
            </a:r>
            <a:r>
              <a:rPr lang="en-US" sz="2000" dirty="0" smtClean="0"/>
              <a:t>above half </a:t>
            </a:r>
            <a:r>
              <a:rPr lang="en-US" sz="2000" dirty="0" smtClean="0"/>
              <a:t>stick</a:t>
            </a:r>
            <a:r>
              <a:rPr lang="en-US" sz="2000" dirty="0" smtClean="0"/>
              <a:t>.</a:t>
            </a:r>
          </a:p>
          <a:p>
            <a:pPr marL="342900" indent="-342900">
              <a:spcAft>
                <a:spcPts val="1800"/>
              </a:spcAft>
              <a:buFont typeface="Arial"/>
              <a:buChar char="•"/>
            </a:pPr>
            <a:r>
              <a:rPr lang="en-US" sz="2000" dirty="0" smtClean="0"/>
              <a:t>F</a:t>
            </a:r>
            <a:r>
              <a:rPr lang="en-US" sz="2000" dirty="0" smtClean="0"/>
              <a:t>or example, too much expo could make flaring for landing more difficult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754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575" y="6350"/>
            <a:ext cx="8042276" cy="648074"/>
          </a:xfrm>
        </p:spPr>
        <p:txBody>
          <a:bodyPr/>
          <a:lstStyle/>
          <a:p>
            <a:r>
              <a:rPr lang="en-US" sz="3600" dirty="0" smtClean="0"/>
              <a:t>Spektrum</a:t>
            </a:r>
            <a:endParaRPr lang="en-US" sz="3600" dirty="0"/>
          </a:p>
        </p:txBody>
      </p:sp>
      <p:pic>
        <p:nvPicPr>
          <p:cNvPr id="4" name="Picture 3" descr="IMG_12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075" y="1317031"/>
            <a:ext cx="2446736" cy="3262314"/>
          </a:xfrm>
          <a:prstGeom prst="rect">
            <a:avLst/>
          </a:prstGeom>
        </p:spPr>
      </p:pic>
      <p:pic>
        <p:nvPicPr>
          <p:cNvPr id="5" name="Picture 4" descr="IMG_12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624" y="3873102"/>
            <a:ext cx="2486025" cy="3314700"/>
          </a:xfrm>
          <a:prstGeom prst="rect">
            <a:avLst/>
          </a:prstGeom>
        </p:spPr>
      </p:pic>
      <p:pic>
        <p:nvPicPr>
          <p:cNvPr id="6" name="Picture 5" descr="IMG_12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513" y="1172570"/>
            <a:ext cx="2570560" cy="3427413"/>
          </a:xfrm>
          <a:prstGeom prst="rect">
            <a:avLst/>
          </a:prstGeom>
        </p:spPr>
      </p:pic>
      <p:pic>
        <p:nvPicPr>
          <p:cNvPr id="7" name="Picture 6" descr="IMG_12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7512" y="3859013"/>
            <a:ext cx="2570561" cy="3427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550" y="1077776"/>
            <a:ext cx="196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Dual Rates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276850" y="816166"/>
            <a:ext cx="3577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Dual Rates and Expo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4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425" y="259976"/>
            <a:ext cx="8042276" cy="679824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Futaba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4750" y="958850"/>
            <a:ext cx="196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Dual Rates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22850" y="939800"/>
            <a:ext cx="3577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Dual Rates and Expo</a:t>
            </a:r>
            <a:endParaRPr lang="en-US" sz="2800" dirty="0"/>
          </a:p>
        </p:txBody>
      </p:sp>
      <p:pic>
        <p:nvPicPr>
          <p:cNvPr id="6" name="Picture 5" descr="UNADJUSTEDNONRAW_thumb_12d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1539220"/>
            <a:ext cx="3674534" cy="2755901"/>
          </a:xfrm>
          <a:prstGeom prst="rect">
            <a:avLst/>
          </a:prstGeom>
        </p:spPr>
      </p:pic>
      <p:pic>
        <p:nvPicPr>
          <p:cNvPr id="7" name="Picture 6" descr="UNADJUSTEDNONRAW_thumb_12d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7" y="4119562"/>
            <a:ext cx="3744383" cy="2808287"/>
          </a:xfrm>
          <a:prstGeom prst="rect">
            <a:avLst/>
          </a:prstGeom>
        </p:spPr>
      </p:pic>
      <p:pic>
        <p:nvPicPr>
          <p:cNvPr id="8" name="Picture 7" descr="UNADJUSTEDNONRAW_thumb_12d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67" y="1463020"/>
            <a:ext cx="4089400" cy="3067050"/>
          </a:xfrm>
          <a:prstGeom prst="rect">
            <a:avLst/>
          </a:prstGeom>
        </p:spPr>
      </p:pic>
      <p:pic>
        <p:nvPicPr>
          <p:cNvPr id="9" name="Picture 8" descr="UNADJUSTEDNONRAW_thumb_12d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67" y="3721100"/>
            <a:ext cx="4182533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931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3557</TotalTime>
  <Words>2583</Words>
  <Application>Microsoft Macintosh PowerPoint</Application>
  <PresentationFormat>On-screen Show (4:3)</PresentationFormat>
  <Paragraphs>334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Breeze</vt:lpstr>
      <vt:lpstr>Aero 101 for R/C Pilots Part 3: Programming your Transmitter to make the  Airplane Easier and More Enjoyable to Fly </vt:lpstr>
      <vt:lpstr>Common Questions from RC Pilots</vt:lpstr>
      <vt:lpstr>Better Handling Qualities and More Fun</vt:lpstr>
      <vt:lpstr>PowerPoint Presentation</vt:lpstr>
      <vt:lpstr>Be Careful!!</vt:lpstr>
      <vt:lpstr>Control Throw &amp; Dual Rates</vt:lpstr>
      <vt:lpstr>EXPO is a way to get lower slope around neutral while keeping high control surface throw </vt:lpstr>
      <vt:lpstr>Spektrum</vt:lpstr>
      <vt:lpstr> Futaba</vt:lpstr>
      <vt:lpstr>“My plane is hard to control in Roll.” Is it Unstable or Too Sensitive?</vt:lpstr>
      <vt:lpstr>Review:  Pitch Stability Dive Test </vt:lpstr>
      <vt:lpstr>“My plane is hard to control in Pitch.” Is it Unstable or Too Sensitive?</vt:lpstr>
      <vt:lpstr>Using Mixes</vt:lpstr>
      <vt:lpstr>Switches to Control Mixes</vt:lpstr>
      <vt:lpstr>Aileron to Rudder Mix</vt:lpstr>
      <vt:lpstr>Aileron-Rudder Mix - Spektrum</vt:lpstr>
      <vt:lpstr>Aileron Rudder Mix, only when flaps are down - Spektrum</vt:lpstr>
      <vt:lpstr>Aileron-Rudder Mix - Futaba</vt:lpstr>
      <vt:lpstr>Knife-Edge Mixes</vt:lpstr>
      <vt:lpstr>Knife Edge Mix - Spektrum</vt:lpstr>
      <vt:lpstr>Knife Edge Mix - Futaba</vt:lpstr>
      <vt:lpstr>Flap to Elevator Mix</vt:lpstr>
      <vt:lpstr>Flap to Elevator - Spektrum</vt:lpstr>
      <vt:lpstr>Flap to Elevator - Futaba</vt:lpstr>
      <vt:lpstr>Elevator to Flap Mix</vt:lpstr>
      <vt:lpstr>Elevator to Flap Spektrum</vt:lpstr>
      <vt:lpstr>Elevator to Flap Futaba</vt:lpstr>
      <vt:lpstr>“Strip” Ailerons as Flaperons</vt:lpstr>
      <vt:lpstr>Ailerons as Flaperons - Spektrum</vt:lpstr>
      <vt:lpstr>Ailerons as Flaperons - Futaba</vt:lpstr>
      <vt:lpstr>Flaps as Flaperons</vt:lpstr>
      <vt:lpstr>Flaps as Flaperons - Spektrum</vt:lpstr>
      <vt:lpstr>Flaps as Flaperons - Futaba</vt:lpstr>
      <vt:lpstr>Reflexed or Drooped Ailerons</vt:lpstr>
      <vt:lpstr>Reflexed or Drooped Ailerons - Spektrum</vt:lpstr>
      <vt:lpstr>Reflexed or Drooped Ailerons - Futaba</vt:lpstr>
      <vt:lpstr>Crow, or Butterfly</vt:lpstr>
      <vt:lpstr>Crow using programmable mix - Spektrum</vt:lpstr>
      <vt:lpstr>Crow - Spektrum</vt:lpstr>
      <vt:lpstr>Crow - Futaba</vt:lpstr>
      <vt:lpstr>Throttle to Elevator Mix</vt:lpstr>
      <vt:lpstr>Throttle to Elevator - Spektrum</vt:lpstr>
      <vt:lpstr>Throttle to Elevator Futaba</vt:lpstr>
      <vt:lpstr>Flight Modes (Spektrum) Conditions (Futaba)</vt:lpstr>
      <vt:lpstr>Flight Modes - Spektrum</vt:lpstr>
      <vt:lpstr>Flight Mode Trim setup - Spektrum</vt:lpstr>
      <vt:lpstr>Flight Modes - Futaba</vt:lpstr>
      <vt:lpstr>Throttle Cut on a Knob</vt:lpstr>
      <vt:lpstr>Throttle Cut on a Knob - Spektrum</vt:lpstr>
      <vt:lpstr>Throttle Cut on a Knob Futaba</vt:lpstr>
      <vt:lpstr>Ignition Kill Switch</vt:lpstr>
      <vt:lpstr>Ignition Kill - Spektrum</vt:lpstr>
      <vt:lpstr>Ignition Kill - Futaba</vt:lpstr>
      <vt:lpstr>Throttle Curve</vt:lpstr>
      <vt:lpstr>Throttle Curve - Spektrum</vt:lpstr>
      <vt:lpstr>Throttle Curve - Futaba</vt:lpstr>
      <vt:lpstr>Differential Thrust for Multi-Engine Planes</vt:lpstr>
      <vt:lpstr>Differential Thrust - Spektrum</vt:lpstr>
      <vt:lpstr>Differential Thrust - Futaba</vt:lpstr>
      <vt:lpstr>VTOL Concept  Using Free Mixes</vt:lpstr>
      <vt:lpstr>Logical Switches (Futaba) Combo Mixing (Spektrum)</vt:lpstr>
      <vt:lpstr>Why would you need a Logical Switch?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 101 for R/C Pilots, Builders, and Designers</dc:title>
  <dc:creator>Brian Kelly</dc:creator>
  <cp:lastModifiedBy>Brian Kelly</cp:lastModifiedBy>
  <cp:revision>329</cp:revision>
  <dcterms:created xsi:type="dcterms:W3CDTF">2017-06-01T17:22:23Z</dcterms:created>
  <dcterms:modified xsi:type="dcterms:W3CDTF">2018-11-15T21:02:23Z</dcterms:modified>
</cp:coreProperties>
</file>