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422" r:id="rId2"/>
    <p:sldId id="423" r:id="rId3"/>
    <p:sldId id="363" r:id="rId4"/>
    <p:sldId id="371" r:id="rId5"/>
    <p:sldId id="424" r:id="rId6"/>
    <p:sldId id="433" r:id="rId7"/>
    <p:sldId id="416" r:id="rId8"/>
    <p:sldId id="417" r:id="rId9"/>
    <p:sldId id="350" r:id="rId10"/>
    <p:sldId id="372" r:id="rId11"/>
    <p:sldId id="351" r:id="rId12"/>
    <p:sldId id="384" r:id="rId13"/>
    <p:sldId id="373" r:id="rId14"/>
    <p:sldId id="435" r:id="rId15"/>
    <p:sldId id="436" r:id="rId16"/>
    <p:sldId id="379" r:id="rId17"/>
    <p:sldId id="429" r:id="rId18"/>
    <p:sldId id="428" r:id="rId19"/>
    <p:sldId id="260" r:id="rId20"/>
    <p:sldId id="259" r:id="rId21"/>
    <p:sldId id="431" r:id="rId22"/>
    <p:sldId id="385" r:id="rId23"/>
    <p:sldId id="432" r:id="rId24"/>
    <p:sldId id="388" r:id="rId25"/>
    <p:sldId id="304" r:id="rId26"/>
    <p:sldId id="306" r:id="rId27"/>
    <p:sldId id="374" r:id="rId28"/>
    <p:sldId id="269" r:id="rId29"/>
    <p:sldId id="434" r:id="rId30"/>
    <p:sldId id="375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77" autoAdjust="0"/>
    <p:restoredTop sz="99740" autoAdjust="0"/>
  </p:normalViewPr>
  <p:slideViewPr>
    <p:cSldViewPr snapToGrid="0" snapToObjects="1" showGuides="1">
      <p:cViewPr>
        <p:scale>
          <a:sx n="200" d="100"/>
          <a:sy n="200" d="100"/>
        </p:scale>
        <p:origin x="-1808" y="-176"/>
      </p:cViewPr>
      <p:guideLst>
        <p:guide orient="horz" pos="744"/>
        <p:guide pos="55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iankelly:Documents:Brian:RC:Airplane%20Compari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iankelly:Documents:Brian:RC:Airplane%20Compa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1200"/>
              <a:t>Clmax for airfoil = 1.2</a:t>
            </a:r>
          </a:p>
          <a:p>
            <a:pPr algn="l">
              <a:defRPr/>
            </a:pPr>
            <a:r>
              <a:rPr lang="en-US" sz="1200"/>
              <a:t>CLmax = 1.0 assumed for Wing</a:t>
            </a:r>
          </a:p>
        </c:rich>
      </c:tx>
      <c:layout>
        <c:manualLayout>
          <c:xMode val="edge"/>
          <c:yMode val="edge"/>
          <c:x val="0.0332718542340798"/>
          <c:y val="0.0462962962962963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Sheet1!$E$5:$E$10</c:f>
              <c:numCache>
                <c:formatCode>0</c:formatCode>
                <c:ptCount val="6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48.0</c:v>
                </c:pt>
                <c:pt idx="5">
                  <c:v>64.0</c:v>
                </c:pt>
              </c:numCache>
            </c:numRef>
          </c:xVal>
          <c:yVal>
            <c:numRef>
              <c:f>Sheet1!$F$5:$F$10</c:f>
              <c:numCache>
                <c:formatCode>0.0</c:formatCode>
                <c:ptCount val="6"/>
                <c:pt idx="0">
                  <c:v>9.027102349184346</c:v>
                </c:pt>
                <c:pt idx="1">
                  <c:v>12.76625057114653</c:v>
                </c:pt>
                <c:pt idx="2">
                  <c:v>18.05420469836869</c:v>
                </c:pt>
                <c:pt idx="3">
                  <c:v>25.53250114229306</c:v>
                </c:pt>
                <c:pt idx="4">
                  <c:v>31.27079982782328</c:v>
                </c:pt>
                <c:pt idx="5">
                  <c:v>36.1084093967374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971832"/>
        <c:axId val="2074985784"/>
      </c:scatterChart>
      <c:valAx>
        <c:axId val="-2146971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Wing Loading, oz / sq foot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074985784"/>
        <c:crosses val="autoZero"/>
        <c:crossBetween val="midCat"/>
      </c:valAx>
      <c:valAx>
        <c:axId val="20749857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Stall</a:t>
                </a:r>
              </a:p>
              <a:p>
                <a:pPr>
                  <a:defRPr/>
                </a:pPr>
                <a:r>
                  <a:rPr lang="en-US"/>
                  <a:t>Speed</a:t>
                </a:r>
              </a:p>
              <a:p>
                <a:pPr>
                  <a:defRPr/>
                </a:pPr>
                <a:r>
                  <a:rPr lang="en-US"/>
                  <a:t>mph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-21469718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kern="1200" baseline="0" dirty="0" err="1">
                <a:solidFill>
                  <a:srgbClr val="000000"/>
                </a:solidFill>
                <a:effectLst/>
              </a:rPr>
              <a:t>CLmax</a:t>
            </a:r>
            <a:r>
              <a:rPr lang="en-US" sz="1200" b="1" i="0" kern="1200" baseline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1" i="0" kern="1200" baseline="0" dirty="0" smtClean="0">
                <a:solidFill>
                  <a:srgbClr val="000000"/>
                </a:solidFill>
                <a:effectLst/>
              </a:rPr>
              <a:t>= 1.0 assumed </a:t>
            </a:r>
            <a:r>
              <a:rPr lang="en-US" sz="1200" b="1" i="0" kern="1200" baseline="0" dirty="0">
                <a:solidFill>
                  <a:srgbClr val="000000"/>
                </a:solidFill>
                <a:effectLst/>
              </a:rPr>
              <a:t>for the Wing    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0350242306668188"/>
          <c:y val="0.0314190922763868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Sheet1!$F$13</c:f>
              <c:strCache>
                <c:ptCount val="1"/>
                <c:pt idx="0">
                  <c:v>Stall Speed mph</c:v>
                </c:pt>
              </c:strCache>
            </c:strRef>
          </c:tx>
          <c:marker>
            <c:symbol val="none"/>
          </c:marker>
          <c:xVal>
            <c:numRef>
              <c:f>Sheet1!$E$14:$E$25</c:f>
              <c:numCache>
                <c:formatCode>0</c:formatCode>
                <c:ptCount val="12"/>
                <c:pt idx="0">
                  <c:v>6.582857142857143</c:v>
                </c:pt>
                <c:pt idx="1">
                  <c:v>7.68</c:v>
                </c:pt>
                <c:pt idx="2">
                  <c:v>9.216</c:v>
                </c:pt>
                <c:pt idx="3">
                  <c:v>11.52</c:v>
                </c:pt>
                <c:pt idx="4">
                  <c:v>12.8</c:v>
                </c:pt>
                <c:pt idx="5">
                  <c:v>14.4</c:v>
                </c:pt>
                <c:pt idx="6">
                  <c:v>16.45714285714286</c:v>
                </c:pt>
                <c:pt idx="7">
                  <c:v>19.2</c:v>
                </c:pt>
                <c:pt idx="8">
                  <c:v>23.04</c:v>
                </c:pt>
                <c:pt idx="9">
                  <c:v>28.8</c:v>
                </c:pt>
                <c:pt idx="10">
                  <c:v>38.4</c:v>
                </c:pt>
                <c:pt idx="11">
                  <c:v>57.6</c:v>
                </c:pt>
              </c:numCache>
            </c:numRef>
          </c:xVal>
          <c:yVal>
            <c:numRef>
              <c:f>Sheet1!$F$14:$F$25</c:f>
              <c:numCache>
                <c:formatCode>0.0</c:formatCode>
                <c:ptCount val="12"/>
                <c:pt idx="0">
                  <c:v>12.68575177115934</c:v>
                </c:pt>
                <c:pt idx="1">
                  <c:v>13.702177965542</c:v>
                </c:pt>
                <c:pt idx="2">
                  <c:v>15.0099839173552</c:v>
                </c:pt>
                <c:pt idx="3">
                  <c:v>16.7816721901924</c:v>
                </c:pt>
                <c:pt idx="4">
                  <c:v>17.68943568910479</c:v>
                </c:pt>
                <c:pt idx="5">
                  <c:v>18.76247989669391</c:v>
                </c:pt>
                <c:pt idx="6">
                  <c:v>20.05793471418933</c:v>
                </c:pt>
                <c:pt idx="7">
                  <c:v>21.66504563804243</c:v>
                </c:pt>
                <c:pt idx="8">
                  <c:v>23.73286841066948</c:v>
                </c:pt>
                <c:pt idx="9">
                  <c:v>26.53415353365719</c:v>
                </c:pt>
                <c:pt idx="10">
                  <c:v>30.63900137075167</c:v>
                </c:pt>
                <c:pt idx="11">
                  <c:v>37.52495979338798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Sheet1!$H$13</c:f>
              <c:strCache>
                <c:ptCount val="1"/>
                <c:pt idx="0">
                  <c:v>Cubic Loading</c:v>
                </c:pt>
              </c:strCache>
            </c:strRef>
          </c:tx>
          <c:marker>
            <c:symbol val="none"/>
          </c:marker>
          <c:xVal>
            <c:numRef>
              <c:f>Sheet1!$E$14:$E$25</c:f>
              <c:numCache>
                <c:formatCode>0</c:formatCode>
                <c:ptCount val="12"/>
                <c:pt idx="0">
                  <c:v>6.582857142857143</c:v>
                </c:pt>
                <c:pt idx="1">
                  <c:v>7.68</c:v>
                </c:pt>
                <c:pt idx="2">
                  <c:v>9.216</c:v>
                </c:pt>
                <c:pt idx="3">
                  <c:v>11.52</c:v>
                </c:pt>
                <c:pt idx="4">
                  <c:v>12.8</c:v>
                </c:pt>
                <c:pt idx="5">
                  <c:v>14.4</c:v>
                </c:pt>
                <c:pt idx="6">
                  <c:v>16.45714285714286</c:v>
                </c:pt>
                <c:pt idx="7">
                  <c:v>19.2</c:v>
                </c:pt>
                <c:pt idx="8">
                  <c:v>23.04</c:v>
                </c:pt>
                <c:pt idx="9">
                  <c:v>28.8</c:v>
                </c:pt>
                <c:pt idx="10">
                  <c:v>38.4</c:v>
                </c:pt>
                <c:pt idx="11">
                  <c:v>57.6</c:v>
                </c:pt>
              </c:numCache>
            </c:numRef>
          </c:xVal>
          <c:yVal>
            <c:numRef>
              <c:f>Sheet1!$H$14:$H$25</c:f>
              <c:numCache>
                <c:formatCode>0.0</c:formatCode>
                <c:ptCount val="12"/>
                <c:pt idx="0">
                  <c:v>1.335247133413373</c:v>
                </c:pt>
                <c:pt idx="1">
                  <c:v>1.68260369665587</c:v>
                </c:pt>
                <c:pt idx="2">
                  <c:v>2.211839999999999</c:v>
                </c:pt>
                <c:pt idx="3">
                  <c:v>3.091140372095709</c:v>
                </c:pt>
                <c:pt idx="4">
                  <c:v>3.620386719675122</c:v>
                </c:pt>
                <c:pt idx="5">
                  <c:v>4.319999999999998</c:v>
                </c:pt>
                <c:pt idx="6">
                  <c:v>5.278027725996218</c:v>
                </c:pt>
                <c:pt idx="7">
                  <c:v>6.65107510106449</c:v>
                </c:pt>
                <c:pt idx="8">
                  <c:v>8.743065274833519</c:v>
                </c:pt>
                <c:pt idx="9">
                  <c:v>12.21880517890354</c:v>
                </c:pt>
                <c:pt idx="10">
                  <c:v>18.8120812245748</c:v>
                </c:pt>
                <c:pt idx="11">
                  <c:v>34.56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963704"/>
        <c:axId val="2053466504"/>
      </c:scatterChart>
      <c:valAx>
        <c:axId val="2121963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Wing Loading, </a:t>
                </a:r>
                <a:r>
                  <a:rPr lang="en-US" baseline="0"/>
                  <a:t>  oz / sq foot</a:t>
                </a:r>
                <a:endParaRPr lang="en-US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053466504"/>
        <c:crosses val="autoZero"/>
        <c:crossBetween val="midCat"/>
      </c:valAx>
      <c:valAx>
        <c:axId val="20534665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219637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004BE-208A-F742-8ED4-3C9DAAFA500F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D32CD-5824-D344-A07B-5D6785860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7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9285389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ampeer.org/CWL/reynolds.ht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yrc.com/aerobatic-trimming/" TargetMode="Externa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6999"/>
            <a:ext cx="6498158" cy="1724867"/>
          </a:xfrm>
        </p:spPr>
        <p:txBody>
          <a:bodyPr/>
          <a:lstStyle/>
          <a:p>
            <a:r>
              <a:rPr lang="en-US" dirty="0" smtClean="0"/>
              <a:t>Aero 101 for R/C Pilots</a:t>
            </a:r>
            <a:br>
              <a:rPr lang="en-US" dirty="0" smtClean="0"/>
            </a:br>
            <a:r>
              <a:rPr lang="en-US" dirty="0" smtClean="0"/>
              <a:t>Part 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0" y="1794062"/>
            <a:ext cx="6498159" cy="916641"/>
          </a:xfrm>
        </p:spPr>
        <p:txBody>
          <a:bodyPr>
            <a:normAutofit/>
          </a:bodyPr>
          <a:lstStyle/>
          <a:p>
            <a:r>
              <a:rPr lang="en-US" dirty="0" smtClean="0"/>
              <a:t>Brian D. Kelly</a:t>
            </a:r>
          </a:p>
          <a:p>
            <a:r>
              <a:rPr lang="en-US" dirty="0" smtClean="0"/>
              <a:t>February 2018</a:t>
            </a:r>
            <a:endParaRPr lang="en-US" dirty="0"/>
          </a:p>
        </p:txBody>
      </p:sp>
      <p:pic>
        <p:nvPicPr>
          <p:cNvPr id="4" name="Picture 3" descr="image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44" y="2628900"/>
            <a:ext cx="512885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8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71126"/>
            <a:ext cx="8042276" cy="876071"/>
          </a:xfrm>
        </p:spPr>
        <p:txBody>
          <a:bodyPr/>
          <a:lstStyle/>
          <a:p>
            <a:r>
              <a:rPr lang="en-US" dirty="0" smtClean="0"/>
              <a:t>How to find the trim setting for Approach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36270"/>
            <a:ext cx="7489156" cy="4343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Get comfortable practicing stalls at high altitude</a:t>
            </a:r>
          </a:p>
          <a:p>
            <a:r>
              <a:rPr lang="en-US" dirty="0" smtClean="0"/>
              <a:t>Cruise slowly at about 1/3 power</a:t>
            </a:r>
          </a:p>
          <a:p>
            <a:r>
              <a:rPr lang="en-US" dirty="0" smtClean="0"/>
              <a:t>Trim the plane for hands-off level flight (elevator trim)</a:t>
            </a:r>
          </a:p>
          <a:p>
            <a:r>
              <a:rPr lang="en-US" dirty="0" smtClean="0"/>
              <a:t>Glide at zero power, no elevator input – trim again if needed for nice glide at approach speed</a:t>
            </a:r>
          </a:p>
          <a:p>
            <a:r>
              <a:rPr lang="en-US" dirty="0" smtClean="0"/>
              <a:t>Do 45</a:t>
            </a:r>
            <a:r>
              <a:rPr lang="en-US" baseline="30000" dirty="0" smtClean="0"/>
              <a:t>o</a:t>
            </a:r>
            <a:r>
              <a:rPr lang="en-US" dirty="0" smtClean="0"/>
              <a:t> bank turns to ensure stall margin</a:t>
            </a:r>
          </a:p>
          <a:p>
            <a:r>
              <a:rPr lang="en-US" dirty="0" smtClean="0"/>
              <a:t>Pull into a stall during the turn to “feel” stall margin</a:t>
            </a:r>
          </a:p>
          <a:p>
            <a:r>
              <a:rPr lang="en-US" dirty="0" smtClean="0"/>
              <a:t>Do approaches without holding elevator to see what speed the glide is</a:t>
            </a:r>
          </a:p>
          <a:p>
            <a:r>
              <a:rPr lang="en-US" dirty="0" smtClean="0"/>
              <a:t>Airplane should seek and hold a reasonable speed during the approach without having to hold elevator</a:t>
            </a:r>
          </a:p>
          <a:p>
            <a:r>
              <a:rPr lang="en-US" dirty="0" smtClean="0"/>
              <a:t>Be ready for large pitch-up during a go-around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0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Should I Control Altitude with Elevator or Thrust on Approach?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13" y="1448020"/>
            <a:ext cx="3399703" cy="4999042"/>
          </a:xfrm>
        </p:spPr>
        <p:txBody>
          <a:bodyPr/>
          <a:lstStyle/>
          <a:p>
            <a:r>
              <a:rPr lang="is-IS" dirty="0"/>
              <a:t>If speed is high, elevator works for altitude control</a:t>
            </a:r>
          </a:p>
          <a:p>
            <a:r>
              <a:rPr lang="is-IS" dirty="0" smtClean="0"/>
              <a:t>If too slow, power required </a:t>
            </a:r>
            <a:r>
              <a:rPr lang="is-IS" u="sng" dirty="0" smtClean="0"/>
              <a:t>increases</a:t>
            </a:r>
            <a:r>
              <a:rPr lang="is-IS" dirty="0" smtClean="0"/>
              <a:t> when pitch up - “back side of power curve”</a:t>
            </a:r>
          </a:p>
          <a:p>
            <a:r>
              <a:rPr lang="is-IS" dirty="0" smtClean="0"/>
              <a:t>Normal approach is slow, but not “back side” (unless very low aspect ratio)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77537" y="-59238"/>
            <a:ext cx="4304092" cy="6041970"/>
            <a:chOff x="3977537" y="-59238"/>
            <a:chExt cx="4304092" cy="6041970"/>
          </a:xfrm>
        </p:grpSpPr>
        <p:sp>
          <p:nvSpPr>
            <p:cNvPr id="11" name="Rectangle 10"/>
            <p:cNvSpPr/>
            <p:nvPr/>
          </p:nvSpPr>
          <p:spPr>
            <a:xfrm>
              <a:off x="4755970" y="2454129"/>
              <a:ext cx="882829" cy="308254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13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88905" y="2454129"/>
              <a:ext cx="686495" cy="3082544"/>
            </a:xfrm>
            <a:prstGeom prst="rect">
              <a:avLst/>
            </a:prstGeom>
            <a:solidFill>
              <a:srgbClr val="008000">
                <a:alpha val="1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7656638">
              <a:off x="4098239" y="1161080"/>
              <a:ext cx="5403708" cy="2963072"/>
            </a:xfrm>
            <a:prstGeom prst="arc">
              <a:avLst>
                <a:gd name="adj1" fmla="val 16290257"/>
                <a:gd name="adj2" fmla="val 905444"/>
              </a:avLst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387850" y="2108200"/>
              <a:ext cx="38100" cy="34544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25950" y="5556250"/>
              <a:ext cx="35560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3242288" y="3556000"/>
              <a:ext cx="1839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 Required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88905" y="5613400"/>
              <a:ext cx="852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Speed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474425" y="3702161"/>
              <a:ext cx="1318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“back side”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5456871" y="3714862"/>
              <a:ext cx="928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002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approach, make small altitude corrections</a:t>
            </a:r>
          </a:p>
          <a:p>
            <a:pPr marL="349250" lvl="1" indent="0">
              <a:buNone/>
            </a:pPr>
            <a:r>
              <a:rPr lang="en-US" sz="2400" dirty="0" smtClean="0"/>
              <a:t>-- with elevator if you are fast (but you shouldn’t be)</a:t>
            </a:r>
          </a:p>
          <a:p>
            <a:pPr marL="349250" lvl="1" indent="0">
              <a:buNone/>
            </a:pPr>
            <a:r>
              <a:rPr lang="en-US" sz="2400" dirty="0" smtClean="0"/>
              <a:t>-- with power if you are slow</a:t>
            </a:r>
          </a:p>
          <a:p>
            <a:pPr lvl="1"/>
            <a:endParaRPr lang="en-US" dirty="0"/>
          </a:p>
          <a:p>
            <a:r>
              <a:rPr lang="en-US" dirty="0" smtClean="0"/>
              <a:t>Always strive for a “stabilized approach” – nice and straight with small corrections</a:t>
            </a:r>
          </a:p>
          <a:p>
            <a:r>
              <a:rPr lang="en-US" dirty="0" smtClean="0"/>
              <a:t>Ideally, trim for a hands-off approach, and make small altitude corrections with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6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happen with Flaps?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11" y="1803400"/>
            <a:ext cx="4816918" cy="42232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Max lift coefficient,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lmax</a:t>
            </a:r>
            <a:r>
              <a:rPr lang="en-US" dirty="0" smtClean="0"/>
              <a:t> increases</a:t>
            </a:r>
          </a:p>
          <a:p>
            <a:r>
              <a:rPr lang="en-US" dirty="0" smtClean="0"/>
              <a:t>Stall speed decreases</a:t>
            </a:r>
          </a:p>
          <a:p>
            <a:r>
              <a:rPr lang="en-US" dirty="0" smtClean="0"/>
              <a:t>Drag increases</a:t>
            </a:r>
          </a:p>
          <a:p>
            <a:pPr lvl="1"/>
            <a:r>
              <a:rPr lang="en-US" dirty="0" smtClean="0"/>
              <a:t>A little power might be needed</a:t>
            </a:r>
          </a:p>
          <a:p>
            <a:r>
              <a:rPr lang="en-US" dirty="0" smtClean="0"/>
              <a:t>Airplane may pitch (usually up)</a:t>
            </a:r>
          </a:p>
          <a:p>
            <a:r>
              <a:rPr lang="en-US" dirty="0" smtClean="0"/>
              <a:t>Approach will be more nose down</a:t>
            </a:r>
          </a:p>
          <a:p>
            <a:r>
              <a:rPr lang="en-US" dirty="0" smtClean="0"/>
              <a:t>Use same technique to trim for approach speed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flap&gt;elevator correction to trim for approach speed when flaps are 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329" y="1689101"/>
            <a:ext cx="3048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5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8574"/>
          </a:xfrm>
        </p:spPr>
        <p:txBody>
          <a:bodyPr/>
          <a:lstStyle/>
          <a:p>
            <a:r>
              <a:rPr lang="en-US" dirty="0" smtClean="0"/>
              <a:t>Wind on 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" y="1295401"/>
            <a:ext cx="5741725" cy="25844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Check the sock or feel the wind on your neck</a:t>
            </a:r>
          </a:p>
          <a:p>
            <a:r>
              <a:rPr lang="en-US" dirty="0" smtClean="0"/>
              <a:t>Hold wings level on approach, and watch for drift</a:t>
            </a:r>
          </a:p>
          <a:p>
            <a:r>
              <a:rPr lang="en-US" dirty="0" smtClean="0"/>
              <a:t>If drift, make a small turn, level wings, and assess again</a:t>
            </a:r>
          </a:p>
          <a:p>
            <a:r>
              <a:rPr lang="en-US" dirty="0" smtClean="0"/>
              <a:t>Holding a crab angle is simply holding a heading with wings level – no need to hold rudder or aileron</a:t>
            </a:r>
          </a:p>
          <a:p>
            <a:r>
              <a:rPr lang="en-US" dirty="0" smtClean="0"/>
              <a:t>Holding rudder will introduce unwanted roll in trainers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762000" y="3366574"/>
            <a:ext cx="215900" cy="205206"/>
            <a:chOff x="-920750" y="1695450"/>
            <a:chExt cx="660400" cy="697163"/>
          </a:xfrm>
        </p:grpSpPr>
        <p:sp>
          <p:nvSpPr>
            <p:cNvPr id="8" name="Oval 7"/>
            <p:cNvSpPr/>
            <p:nvPr/>
          </p:nvSpPr>
          <p:spPr>
            <a:xfrm>
              <a:off x="-920750" y="1695450"/>
              <a:ext cx="660400" cy="697163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ie 8"/>
            <p:cNvSpPr/>
            <p:nvPr/>
          </p:nvSpPr>
          <p:spPr>
            <a:xfrm>
              <a:off x="-920750" y="1714500"/>
              <a:ext cx="660400" cy="647700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0000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/>
            <p:cNvSpPr/>
            <p:nvPr/>
          </p:nvSpPr>
          <p:spPr>
            <a:xfrm rot="10800000">
              <a:off x="-920750" y="1720850"/>
              <a:ext cx="660400" cy="647700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0000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23" descr="44937_473142177717_5199502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26743" r="21339" b="9055"/>
          <a:stretch/>
        </p:blipFill>
        <p:spPr>
          <a:xfrm>
            <a:off x="5833800" y="1250951"/>
            <a:ext cx="3310200" cy="221756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25450" y="4402430"/>
            <a:ext cx="8674100" cy="1221738"/>
            <a:chOff x="469900" y="3682120"/>
            <a:chExt cx="8674100" cy="1221738"/>
          </a:xfrm>
        </p:grpSpPr>
        <p:sp>
          <p:nvSpPr>
            <p:cNvPr id="29" name="Rectangle 28"/>
            <p:cNvSpPr/>
            <p:nvPr/>
          </p:nvSpPr>
          <p:spPr>
            <a:xfrm>
              <a:off x="7740650" y="4015900"/>
              <a:ext cx="1403350" cy="3920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337217">
              <a:off x="1229507" y="3703295"/>
              <a:ext cx="998945" cy="956596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859392" y="4197004"/>
              <a:ext cx="1295400" cy="635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154792" y="4203354"/>
              <a:ext cx="438150" cy="62230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795892" y="4203354"/>
              <a:ext cx="1797050" cy="62230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022653">
              <a:off x="2132531" y="4565304"/>
              <a:ext cx="99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Airspeed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6331" y="3746154"/>
              <a:ext cx="1485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Ground speed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3259712">
              <a:off x="3319979" y="4257715"/>
              <a:ext cx="65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Wind</a:t>
              </a:r>
              <a:endParaRPr lang="en-US" sz="16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69900" y="4203354"/>
              <a:ext cx="7677150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rapezoid 4"/>
          <p:cNvSpPr/>
          <p:nvPr/>
        </p:nvSpPr>
        <p:spPr>
          <a:xfrm rot="19172003">
            <a:off x="6940549" y="5141019"/>
            <a:ext cx="247650" cy="565150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7924"/>
          </a:xfrm>
        </p:spPr>
        <p:txBody>
          <a:bodyPr/>
          <a:lstStyle/>
          <a:p>
            <a:r>
              <a:rPr lang="en-US" dirty="0" smtClean="0"/>
              <a:t>Wind at touchdown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31901"/>
            <a:ext cx="8042276" cy="4343400"/>
          </a:xfrm>
        </p:spPr>
        <p:txBody>
          <a:bodyPr/>
          <a:lstStyle/>
          <a:p>
            <a:r>
              <a:rPr lang="en-US" dirty="0" smtClean="0"/>
              <a:t>Full scale technique is to lower the upwind wing to counter crosswind, and align fuselage to the runway with the rudder a bit before touchdown.</a:t>
            </a:r>
          </a:p>
          <a:p>
            <a:r>
              <a:rPr lang="en-US" dirty="0" smtClean="0"/>
              <a:t>RC pilots of large airplanes on paved runways might use this technique – not easy!</a:t>
            </a:r>
          </a:p>
          <a:p>
            <a:r>
              <a:rPr lang="en-US" dirty="0" smtClean="0"/>
              <a:t>Luckily, less wind close to the ground</a:t>
            </a:r>
          </a:p>
          <a:p>
            <a:r>
              <a:rPr lang="en-US" dirty="0" smtClean="0"/>
              <a:t>With a grass field, landing in a crab is no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2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Judging </a:t>
            </a:r>
            <a:r>
              <a:rPr lang="en-US" dirty="0"/>
              <a:t>what a new plane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be like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312" y="1955801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Wing Loading, airfoil, stall speed</a:t>
            </a:r>
          </a:p>
          <a:p>
            <a:r>
              <a:rPr lang="en-US" dirty="0"/>
              <a:t>Wing </a:t>
            </a:r>
            <a:r>
              <a:rPr lang="en-US" dirty="0" smtClean="0"/>
              <a:t>“Cubic Loading”</a:t>
            </a:r>
            <a:endParaRPr lang="en-US" dirty="0"/>
          </a:p>
          <a:p>
            <a:r>
              <a:rPr lang="en-US" dirty="0"/>
              <a:t>Power Loading</a:t>
            </a:r>
          </a:p>
          <a:p>
            <a:r>
              <a:rPr lang="en-US" dirty="0" smtClean="0"/>
              <a:t>Aspect Ratio</a:t>
            </a:r>
          </a:p>
          <a:p>
            <a:r>
              <a:rPr lang="en-US" dirty="0" smtClean="0"/>
              <a:t>Servo torque requirements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23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Ounces of airplane weight per square foot of wing area</a:t>
            </a:r>
          </a:p>
          <a:p>
            <a:r>
              <a:rPr lang="en-US" dirty="0" smtClean="0"/>
              <a:t>Wing loading = Weight (oz.) / Wing area (square feet)</a:t>
            </a:r>
          </a:p>
          <a:p>
            <a:r>
              <a:rPr lang="en-US" dirty="0" smtClean="0"/>
              <a:t>Higher </a:t>
            </a:r>
            <a:r>
              <a:rPr lang="en-US" dirty="0"/>
              <a:t>wing loading = higher stall speed</a:t>
            </a:r>
          </a:p>
          <a:p>
            <a:r>
              <a:rPr lang="en-US" dirty="0" smtClean="0"/>
              <a:t>Low:  5-15</a:t>
            </a:r>
          </a:p>
          <a:p>
            <a:pPr lvl="1"/>
            <a:r>
              <a:rPr lang="en-US" dirty="0" smtClean="0"/>
              <a:t>Trainers, light </a:t>
            </a:r>
            <a:r>
              <a:rPr lang="en-US" dirty="0" err="1" smtClean="0"/>
              <a:t>foamies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Medium:  15-30</a:t>
            </a:r>
          </a:p>
          <a:p>
            <a:pPr lvl="1"/>
            <a:r>
              <a:rPr lang="en-US" dirty="0" smtClean="0"/>
              <a:t>Sport planes</a:t>
            </a:r>
            <a:r>
              <a:rPr lang="en-US" dirty="0"/>
              <a:t>, some 3D planes</a:t>
            </a:r>
            <a:endParaRPr lang="en-US" dirty="0" smtClean="0"/>
          </a:p>
          <a:p>
            <a:r>
              <a:rPr lang="en-US" dirty="0" smtClean="0"/>
              <a:t>High:  40 - 50 oz./ft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Warbirds</a:t>
            </a:r>
            <a:endParaRPr lang="en-US" dirty="0" smtClean="0"/>
          </a:p>
          <a:p>
            <a:pPr lvl="1"/>
            <a:r>
              <a:rPr lang="en-US" dirty="0" smtClean="0"/>
              <a:t>Mr. Mulligan</a:t>
            </a:r>
          </a:p>
        </p:txBody>
      </p:sp>
    </p:spTree>
    <p:extLst>
      <p:ext uri="{BB962C8B-B14F-4D97-AF65-F5344CB8AC3E}">
        <p14:creationId xmlns:p14="http://schemas.microsoft.com/office/powerpoint/2010/main" val="2820116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84500" y="943241"/>
            <a:ext cx="6159500" cy="5914759"/>
            <a:chOff x="2768600" y="1008229"/>
            <a:chExt cx="6159500" cy="5914759"/>
          </a:xfrm>
        </p:grpSpPr>
        <p:grpSp>
          <p:nvGrpSpPr>
            <p:cNvPr id="5" name="Group 4"/>
            <p:cNvGrpSpPr/>
            <p:nvPr/>
          </p:nvGrpSpPr>
          <p:grpSpPr>
            <a:xfrm>
              <a:off x="3072721" y="1008229"/>
              <a:ext cx="5855379" cy="5679987"/>
              <a:chOff x="3288621" y="1090779"/>
              <a:chExt cx="5855379" cy="567998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288621" y="1090779"/>
                <a:ext cx="5855379" cy="5679987"/>
                <a:chOff x="3288621" y="975563"/>
                <a:chExt cx="5855379" cy="5679987"/>
              </a:xfrm>
            </p:grpSpPr>
            <p:pic>
              <p:nvPicPr>
                <p:cNvPr id="4" name="Picture 3" descr="2412 at 50 200 and 500 Re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8621" y="975563"/>
                  <a:ext cx="5855379" cy="5679987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>
                  <a:off x="3521188" y="2070456"/>
                  <a:ext cx="3959607" cy="0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TextBox 2"/>
                <p:cNvSpPr txBox="1"/>
                <p:nvPr/>
              </p:nvSpPr>
              <p:spPr>
                <a:xfrm>
                  <a:off x="4026487" y="2142645"/>
                  <a:ext cx="187960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0000"/>
                      </a:solidFill>
                    </a:rPr>
                    <a:t>C</a:t>
                  </a:r>
                  <a:r>
                    <a:rPr lang="en-US" sz="1600" baseline="-25000" dirty="0" smtClean="0">
                      <a:solidFill>
                        <a:srgbClr val="FF0000"/>
                      </a:solidFill>
                    </a:rPr>
                    <a:t>l max </a:t>
                  </a:r>
                  <a:r>
                    <a:rPr lang="en-US" sz="1600" dirty="0" smtClean="0">
                      <a:solidFill>
                        <a:srgbClr val="FF0000"/>
                      </a:solidFill>
                    </a:rPr>
                    <a:t>(Stall) low R</a:t>
                  </a:r>
                  <a:r>
                    <a:rPr lang="en-US" sz="1600" baseline="-25000" dirty="0">
                      <a:solidFill>
                        <a:srgbClr val="FF0000"/>
                      </a:solidFill>
                    </a:rPr>
                    <a:t>n</a:t>
                  </a:r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695903" y="1728720"/>
                  <a:ext cx="4339930" cy="0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4128522" y="1731902"/>
                  <a:ext cx="195965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0000"/>
                      </a:solidFill>
                    </a:rPr>
                    <a:t>C</a:t>
                  </a:r>
                  <a:r>
                    <a:rPr lang="en-US" sz="1600" baseline="-25000" dirty="0" smtClean="0">
                      <a:solidFill>
                        <a:srgbClr val="FF0000"/>
                      </a:solidFill>
                    </a:rPr>
                    <a:t>l max </a:t>
                  </a:r>
                  <a:r>
                    <a:rPr lang="en-US" sz="1600" dirty="0" smtClean="0">
                      <a:solidFill>
                        <a:srgbClr val="FF0000"/>
                      </a:solidFill>
                    </a:rPr>
                    <a:t>(Stall) high R</a:t>
                  </a:r>
                  <a:r>
                    <a:rPr lang="en-US" sz="1600" baseline="-25000" dirty="0" smtClean="0">
                      <a:solidFill>
                        <a:srgbClr val="FF0000"/>
                      </a:solidFill>
                    </a:rPr>
                    <a:t>n</a:t>
                  </a:r>
                  <a:endParaRPr lang="en-US" sz="1600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5394976" y="5397499"/>
                <a:ext cx="3176845" cy="636189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From </a:t>
                </a:r>
                <a:r>
                  <a:rPr lang="en-US" sz="1600" dirty="0" err="1" smtClean="0"/>
                  <a:t>airfoiltools.com</a:t>
                </a:r>
                <a:endParaRPr lang="en-US" sz="1600" dirty="0" smtClean="0"/>
              </a:p>
              <a:p>
                <a:pPr algn="l"/>
                <a:r>
                  <a:rPr lang="en-US" sz="1600" dirty="0" smtClean="0"/>
                  <a:t>Semi-symmetrical NACA 2412 at R</a:t>
                </a:r>
                <a:r>
                  <a:rPr lang="en-US" sz="1600" baseline="-25000" dirty="0" smtClean="0"/>
                  <a:t>n</a:t>
                </a:r>
                <a:r>
                  <a:rPr lang="en-US" sz="1600" dirty="0" smtClean="0"/>
                  <a:t>=  50,000, 200,000, and 500,000</a:t>
                </a:r>
                <a:endParaRPr lang="en-US" sz="16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768600" y="3587015"/>
              <a:ext cx="49716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C</a:t>
              </a:r>
              <a:r>
                <a:rPr lang="en-US" sz="2800" baseline="-25000" dirty="0" err="1" smtClean="0"/>
                <a:t>l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42845" y="6399768"/>
              <a:ext cx="41119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ymbol" charset="2"/>
                  <a:cs typeface="Symbol" charset="2"/>
                </a:rPr>
                <a:t>a</a:t>
              </a:r>
              <a:endParaRPr lang="en-US" sz="2800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407702" y="315941"/>
            <a:ext cx="7580598" cy="534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Stall occurs at Maximum Lift Coefficient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07702" y="2110323"/>
            <a:ext cx="279784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fly at low Reynolds</a:t>
            </a:r>
            <a:br>
              <a:rPr lang="en-US" dirty="0" smtClean="0"/>
            </a:br>
            <a:r>
              <a:rPr lang="en-US" dirty="0" smtClean="0"/>
              <a:t>numbers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</a:t>
            </a:r>
            <a:r>
              <a:rPr lang="en-US" baseline="-25000" dirty="0" err="1" smtClean="0"/>
              <a:t>lmax</a:t>
            </a:r>
            <a:r>
              <a:rPr lang="en-US" dirty="0" smtClean="0"/>
              <a:t> around 1.2 for </a:t>
            </a:r>
            <a:br>
              <a:rPr lang="en-US" dirty="0" smtClean="0"/>
            </a:br>
            <a:r>
              <a:rPr lang="en-US" dirty="0" smtClean="0"/>
              <a:t>typical airfoils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little more for high</a:t>
            </a:r>
            <a:br>
              <a:rPr lang="en-US" dirty="0" smtClean="0"/>
            </a:br>
            <a:r>
              <a:rPr lang="en-US" dirty="0" smtClean="0"/>
              <a:t>camber and flat bottom</a:t>
            </a:r>
            <a:br>
              <a:rPr lang="en-US" dirty="0" smtClean="0"/>
            </a:br>
            <a:r>
              <a:rPr lang="en-US" dirty="0" smtClean="0"/>
              <a:t>airfoils, about 1.4</a:t>
            </a:r>
          </a:p>
          <a:p>
            <a:endParaRPr lang="en-US" dirty="0"/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Lmax</a:t>
            </a:r>
            <a:r>
              <a:rPr lang="en-US" dirty="0" smtClean="0"/>
              <a:t> for the whole wing</a:t>
            </a:r>
            <a:br>
              <a:rPr lang="en-US" dirty="0" smtClean="0"/>
            </a:br>
            <a:r>
              <a:rPr lang="en-US" dirty="0" smtClean="0"/>
              <a:t>is lower due to tip effects, </a:t>
            </a:r>
            <a:br>
              <a:rPr lang="en-US" dirty="0" smtClean="0"/>
            </a:br>
            <a:r>
              <a:rPr lang="en-US" dirty="0" smtClean="0"/>
              <a:t>maybe 20-30%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6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80" y="311553"/>
            <a:ext cx="8042276" cy="752361"/>
          </a:xfrm>
        </p:spPr>
        <p:txBody>
          <a:bodyPr/>
          <a:lstStyle/>
          <a:p>
            <a:r>
              <a:rPr lang="en-US" sz="3600" b="1" dirty="0" smtClean="0"/>
              <a:t>Lift Coefficient </a:t>
            </a:r>
            <a:br>
              <a:rPr lang="en-US" sz="3600" b="1" dirty="0" smtClean="0"/>
            </a:br>
            <a:r>
              <a:rPr lang="en-US" sz="3600" b="1" dirty="0" smtClean="0"/>
              <a:t>and Dynamic Pressure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10" y="1067576"/>
            <a:ext cx="8585754" cy="2678923"/>
          </a:xfrm>
        </p:spPr>
        <p:txBody>
          <a:bodyPr>
            <a:normAutofit/>
          </a:bodyPr>
          <a:lstStyle/>
          <a:p>
            <a:r>
              <a:rPr lang="en-US" dirty="0" smtClean="0"/>
              <a:t>Dynamic Pressure (aka “flat plate drag)</a:t>
            </a:r>
            <a:endParaRPr lang="en-US" b="1" baseline="30000" dirty="0" smtClean="0"/>
          </a:p>
          <a:p>
            <a:pPr lvl="2"/>
            <a:r>
              <a:rPr lang="en-US" sz="1800" dirty="0"/>
              <a:t>q is dynamic pressure in </a:t>
            </a:r>
            <a:r>
              <a:rPr lang="en-US" sz="1800" dirty="0" smtClean="0"/>
              <a:t>pounds per square foot</a:t>
            </a:r>
            <a:endParaRPr lang="en-US" sz="1800" baseline="30000" dirty="0"/>
          </a:p>
          <a:p>
            <a:pPr lvl="2"/>
            <a:r>
              <a:rPr lang="en-US" sz="1800" dirty="0" smtClean="0">
                <a:latin typeface="Symbol" charset="2"/>
                <a:cs typeface="Symbol" charset="2"/>
              </a:rPr>
              <a:t>r </a:t>
            </a:r>
            <a:r>
              <a:rPr lang="en-US" sz="1800" dirty="0" smtClean="0">
                <a:cs typeface="Symbol" charset="2"/>
              </a:rPr>
              <a:t>(</a:t>
            </a:r>
            <a:r>
              <a:rPr lang="en-US" sz="1800" dirty="0">
                <a:cs typeface="Symbol" charset="2"/>
              </a:rPr>
              <a:t>G</a:t>
            </a:r>
            <a:r>
              <a:rPr lang="en-US" sz="1800" dirty="0" smtClean="0">
                <a:cs typeface="Symbol" charset="2"/>
              </a:rPr>
              <a:t>reek letter rho</a:t>
            </a:r>
            <a:r>
              <a:rPr lang="en-US" sz="1800" dirty="0" smtClean="0">
                <a:latin typeface="Symbol" charset="2"/>
                <a:cs typeface="Symbol" charset="2"/>
              </a:rPr>
              <a:t>) </a:t>
            </a:r>
            <a:r>
              <a:rPr lang="en-US" sz="1800" dirty="0" smtClean="0"/>
              <a:t>is density of air.   0.002378 slugs/ft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at sea level</a:t>
            </a:r>
          </a:p>
          <a:p>
            <a:pPr lvl="2"/>
            <a:r>
              <a:rPr lang="en-US" sz="1800" dirty="0" smtClean="0"/>
              <a:t>V is velocity, or speed, in feet per second</a:t>
            </a:r>
          </a:p>
          <a:p>
            <a:pPr marL="685800" lvl="2" indent="0">
              <a:buNone/>
            </a:pPr>
            <a:endParaRPr lang="en-US" sz="1800" dirty="0"/>
          </a:p>
          <a:p>
            <a:pPr marL="685800" lvl="2" indent="0">
              <a:buNone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q = ½ 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Symbol" charset="2"/>
                <a:cs typeface="Symbol" charset="2"/>
              </a:rPr>
              <a:t>r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V</a:t>
            </a:r>
            <a:r>
              <a:rPr lang="en-US" sz="3200" b="1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 </a:t>
            </a:r>
            <a:endParaRPr lang="en-US" sz="18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5132241" y="2553980"/>
            <a:ext cx="3775380" cy="1923545"/>
            <a:chOff x="5214388" y="3468192"/>
            <a:chExt cx="3775380" cy="1923545"/>
          </a:xfrm>
        </p:grpSpPr>
        <p:grpSp>
          <p:nvGrpSpPr>
            <p:cNvPr id="23" name="Group 22"/>
            <p:cNvGrpSpPr/>
            <p:nvPr/>
          </p:nvGrpSpPr>
          <p:grpSpPr>
            <a:xfrm>
              <a:off x="5214388" y="3468192"/>
              <a:ext cx="3775380" cy="1471987"/>
              <a:chOff x="5214388" y="3285096"/>
              <a:chExt cx="3775380" cy="1471987"/>
            </a:xfrm>
          </p:grpSpPr>
          <p:sp>
            <p:nvSpPr>
              <p:cNvPr id="4" name="Trapezoid 3"/>
              <p:cNvSpPr/>
              <p:nvPr/>
            </p:nvSpPr>
            <p:spPr>
              <a:xfrm rot="5400000">
                <a:off x="6107778" y="3692531"/>
                <a:ext cx="1471987" cy="657118"/>
              </a:xfrm>
              <a:prstGeom prst="trapezoid">
                <a:avLst>
                  <a:gd name="adj" fmla="val 14933"/>
                </a:avLst>
              </a:prstGeom>
              <a:ln>
                <a:solidFill>
                  <a:srgbClr val="2C7C9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7709894" y="3633305"/>
                <a:ext cx="916384" cy="216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7600952" y="3790069"/>
                <a:ext cx="916384" cy="216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7522167" y="3948930"/>
                <a:ext cx="916384" cy="216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7404102" y="4112154"/>
                <a:ext cx="916384" cy="216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7310499" y="4280093"/>
                <a:ext cx="916384" cy="216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565603" y="3687320"/>
                <a:ext cx="424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V</a:t>
                </a:r>
                <a:endParaRPr lang="en-US" sz="2800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5627691" y="3979520"/>
                <a:ext cx="887521" cy="0"/>
              </a:xfrm>
              <a:prstGeom prst="straightConnector1">
                <a:avLst/>
              </a:prstGeom>
              <a:ln w="76200" cmpd="sng"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214388" y="3680966"/>
                <a:ext cx="4439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651169" y="3994814"/>
              <a:ext cx="424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62437" y="5022405"/>
              <a:ext cx="1159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Flat Plate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91155" y="4477525"/>
            <a:ext cx="3644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Drag = C</a:t>
            </a:r>
            <a:r>
              <a:rPr lang="en-US" sz="2000" b="1" baseline="-25000" dirty="0"/>
              <a:t>d</a:t>
            </a:r>
            <a:r>
              <a:rPr lang="en-US" sz="2000" b="1" dirty="0"/>
              <a:t> q </a:t>
            </a:r>
            <a:r>
              <a:rPr lang="en-US" sz="2000" b="1" dirty="0" smtClean="0"/>
              <a:t>S</a:t>
            </a:r>
          </a:p>
          <a:p>
            <a:r>
              <a:rPr lang="en-US" sz="2000" baseline="30000" dirty="0" smtClean="0"/>
              <a:t> </a:t>
            </a:r>
            <a:r>
              <a:rPr lang="en-US" sz="2000" dirty="0" smtClean="0"/>
              <a:t>      </a:t>
            </a:r>
            <a:endParaRPr lang="en-US" sz="2000" dirty="0"/>
          </a:p>
          <a:p>
            <a:r>
              <a:rPr lang="en-US" sz="2000" dirty="0"/>
              <a:t>C</a:t>
            </a:r>
            <a:r>
              <a:rPr lang="en-US" sz="2000" baseline="-25000" dirty="0"/>
              <a:t>d</a:t>
            </a:r>
            <a:r>
              <a:rPr lang="en-US" sz="2000" dirty="0"/>
              <a:t> is </a:t>
            </a:r>
            <a:r>
              <a:rPr lang="en-US" sz="2000" i="1" dirty="0"/>
              <a:t>Coefficient of Drag</a:t>
            </a:r>
          </a:p>
          <a:p>
            <a:r>
              <a:rPr lang="en-US" sz="2000" dirty="0"/>
              <a:t>S is the </a:t>
            </a:r>
            <a:r>
              <a:rPr lang="en-US" sz="2000" i="1" dirty="0"/>
              <a:t>reference </a:t>
            </a:r>
            <a:r>
              <a:rPr lang="en-US" sz="2000" i="1" dirty="0" smtClean="0"/>
              <a:t>area</a:t>
            </a:r>
            <a:endParaRPr lang="en-US" sz="2000" dirty="0"/>
          </a:p>
          <a:p>
            <a:pPr lvl="1"/>
            <a:r>
              <a:rPr lang="en-US" sz="2000" dirty="0" smtClean="0"/>
              <a:t>(usually frontal area)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73143" y="4108193"/>
            <a:ext cx="3644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Lift = C</a:t>
            </a:r>
            <a:r>
              <a:rPr lang="en-US" sz="2000" b="1" baseline="-25000" dirty="0" smtClean="0"/>
              <a:t>L</a:t>
            </a:r>
            <a:r>
              <a:rPr lang="en-US" sz="2000" b="1" dirty="0" smtClean="0"/>
              <a:t> </a:t>
            </a:r>
            <a:r>
              <a:rPr lang="en-US" sz="2000" b="1" dirty="0"/>
              <a:t>q </a:t>
            </a:r>
            <a:r>
              <a:rPr lang="en-US" sz="2000" b="1" dirty="0" smtClean="0"/>
              <a:t>S</a:t>
            </a:r>
          </a:p>
          <a:p>
            <a:r>
              <a:rPr lang="en-US" sz="2000" baseline="30000" dirty="0" smtClean="0"/>
              <a:t> </a:t>
            </a:r>
            <a:r>
              <a:rPr lang="en-US" sz="2000" dirty="0" smtClean="0"/>
              <a:t>      </a:t>
            </a:r>
            <a:endParaRPr lang="en-US" sz="2000" dirty="0"/>
          </a:p>
          <a:p>
            <a:r>
              <a:rPr lang="en-US" sz="2000" dirty="0" smtClean="0"/>
              <a:t>C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i="1" dirty="0"/>
              <a:t>Coefficient of </a:t>
            </a:r>
            <a:r>
              <a:rPr lang="en-US" sz="2000" i="1" dirty="0" smtClean="0"/>
              <a:t>Lift</a:t>
            </a:r>
            <a:endParaRPr lang="en-US" sz="2000" i="1" dirty="0"/>
          </a:p>
          <a:p>
            <a:r>
              <a:rPr lang="en-US" sz="2000" dirty="0"/>
              <a:t>S is the </a:t>
            </a:r>
            <a:r>
              <a:rPr lang="en-US" sz="2000" i="1" dirty="0"/>
              <a:t>reference area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(usually wing area)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740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21" y="1015721"/>
            <a:ext cx="4052596" cy="54041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b="1" i="1" u="sng" dirty="0" smtClean="0"/>
              <a:t>Part 1 (June 2017)</a:t>
            </a:r>
          </a:p>
          <a:p>
            <a:pPr marL="0" indent="0">
              <a:buNone/>
            </a:pPr>
            <a:r>
              <a:rPr lang="en-US" b="1" dirty="0" smtClean="0"/>
              <a:t>Before takeoff</a:t>
            </a:r>
          </a:p>
          <a:p>
            <a:pPr lvl="1"/>
            <a:r>
              <a:rPr lang="en-US" dirty="0" smtClean="0"/>
              <a:t>Will this plane be stable?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Takeoff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does the prop affect the airplane?</a:t>
            </a:r>
          </a:p>
          <a:p>
            <a:pPr lvl="1"/>
            <a:r>
              <a:rPr lang="en-US" dirty="0"/>
              <a:t>Do I need right thrust?</a:t>
            </a:r>
          </a:p>
          <a:p>
            <a:pPr lvl="1"/>
            <a:r>
              <a:rPr lang="en-US" dirty="0" smtClean="0"/>
              <a:t>Wind</a:t>
            </a:r>
            <a:endParaRPr lang="en-US" dirty="0"/>
          </a:p>
          <a:p>
            <a:pPr lvl="1"/>
            <a:r>
              <a:rPr lang="en-US" dirty="0"/>
              <a:t>Is the “downwind turn” a myth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b="1" dirty="0" smtClean="0"/>
              <a:t>Cruise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fine-tune the cg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I need down thrust</a:t>
            </a:r>
            <a:r>
              <a:rPr lang="en-US" dirty="0" smtClean="0"/>
              <a:t>?</a:t>
            </a:r>
          </a:p>
          <a:p>
            <a:pPr marL="349250" lvl="1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General Handling</a:t>
            </a:r>
          </a:p>
          <a:p>
            <a:pPr lvl="1"/>
            <a:r>
              <a:rPr lang="en-US" dirty="0"/>
              <a:t>Plane snaps out of a tight turn</a:t>
            </a:r>
          </a:p>
          <a:p>
            <a:pPr lvl="1"/>
            <a:r>
              <a:rPr lang="en-US" dirty="0"/>
              <a:t>Does dihedral help or hinder me?</a:t>
            </a:r>
          </a:p>
          <a:p>
            <a:pPr lvl="1"/>
            <a:r>
              <a:rPr lang="en-US" dirty="0"/>
              <a:t>Won’t respond to aileron when slow </a:t>
            </a:r>
          </a:p>
          <a:p>
            <a:pPr lvl="1"/>
            <a:r>
              <a:rPr lang="en-US" dirty="0"/>
              <a:t>Unstable or too sensitive?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5521" y="927779"/>
            <a:ext cx="4471099" cy="566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u="sng" dirty="0" smtClean="0"/>
              <a:t>Part 2  (Feb 2018)</a:t>
            </a:r>
          </a:p>
          <a:p>
            <a:pPr marL="0" indent="0">
              <a:buNone/>
            </a:pPr>
            <a:r>
              <a:rPr lang="en-US" sz="1600" b="1" dirty="0" smtClean="0"/>
              <a:t>Approach</a:t>
            </a:r>
          </a:p>
          <a:p>
            <a:pPr lvl="1"/>
            <a:r>
              <a:rPr lang="en-US" sz="1600" dirty="0" smtClean="0"/>
              <a:t>How can I slow down safely?</a:t>
            </a:r>
            <a:endParaRPr lang="en-US" sz="1600" dirty="0"/>
          </a:p>
          <a:p>
            <a:pPr lvl="1"/>
            <a:r>
              <a:rPr lang="en-US" sz="1600" dirty="0"/>
              <a:t>Should I re-trim for approach?</a:t>
            </a:r>
          </a:p>
          <a:p>
            <a:pPr lvl="1"/>
            <a:r>
              <a:rPr lang="en-US" sz="1600" dirty="0"/>
              <a:t>Use elevator or thrust?</a:t>
            </a:r>
          </a:p>
          <a:p>
            <a:pPr lvl="1"/>
            <a:r>
              <a:rPr lang="en-US" sz="1600" dirty="0" smtClean="0"/>
              <a:t>What will flaps do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smtClean="0"/>
              <a:t>Handling Crosswinds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Judge what a new plane will be like</a:t>
            </a:r>
          </a:p>
          <a:p>
            <a:pPr lvl="1"/>
            <a:r>
              <a:rPr lang="en-US" sz="1600" dirty="0" smtClean="0"/>
              <a:t>Wing Loading and stall speed</a:t>
            </a:r>
          </a:p>
          <a:p>
            <a:pPr lvl="1"/>
            <a:r>
              <a:rPr lang="en-US" sz="1600" dirty="0" smtClean="0"/>
              <a:t>Power loading</a:t>
            </a:r>
          </a:p>
          <a:p>
            <a:pPr lvl="1"/>
            <a:r>
              <a:rPr lang="en-US" sz="1600" dirty="0" smtClean="0"/>
              <a:t>Aspect Ratio</a:t>
            </a:r>
          </a:p>
          <a:p>
            <a:pPr lvl="1"/>
            <a:r>
              <a:rPr lang="en-US" sz="1600" dirty="0" smtClean="0"/>
              <a:t>Servo size</a:t>
            </a:r>
            <a:endParaRPr lang="en-US" sz="1600" dirty="0"/>
          </a:p>
          <a:p>
            <a:pPr marL="0" indent="0">
              <a:buNone/>
            </a:pPr>
            <a:r>
              <a:rPr lang="en-US" sz="1800" b="1" i="1" u="sng" dirty="0" smtClean="0"/>
              <a:t>Part 3</a:t>
            </a:r>
          </a:p>
          <a:p>
            <a:pPr lvl="1"/>
            <a:r>
              <a:rPr lang="en-US" sz="1600" dirty="0" smtClean="0"/>
              <a:t>How </a:t>
            </a:r>
            <a:r>
              <a:rPr lang="en-US" sz="1600" dirty="0"/>
              <a:t>can I use my computer transmitter to make the airplane more enjoyable or </a:t>
            </a:r>
            <a:r>
              <a:rPr lang="en-US" sz="1600" dirty="0" smtClean="0"/>
              <a:t>easier to </a:t>
            </a:r>
            <a:r>
              <a:rPr lang="en-US" sz="1600" dirty="0"/>
              <a:t>fly</a:t>
            </a:r>
            <a:r>
              <a:rPr lang="en-US" sz="1600" dirty="0" smtClean="0"/>
              <a:t>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344" y="287995"/>
            <a:ext cx="8042276" cy="563584"/>
          </a:xfrm>
        </p:spPr>
        <p:txBody>
          <a:bodyPr/>
          <a:lstStyle/>
          <a:p>
            <a:r>
              <a:rPr lang="en-US" sz="3600" dirty="0" smtClean="0"/>
              <a:t>Common Questions from RC Pilots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816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17148"/>
            <a:ext cx="8042276" cy="1336956"/>
          </a:xfrm>
        </p:spPr>
        <p:txBody>
          <a:bodyPr/>
          <a:lstStyle/>
          <a:p>
            <a:r>
              <a:rPr lang="en-US" dirty="0" smtClean="0"/>
              <a:t>How to Calculate Stall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04341"/>
            <a:ext cx="4081017" cy="37629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L = C</a:t>
            </a:r>
            <a:r>
              <a:rPr lang="en-US" baseline="-25000" dirty="0" smtClean="0"/>
              <a:t>L</a:t>
            </a:r>
            <a:r>
              <a:rPr lang="en-US" dirty="0" smtClean="0"/>
              <a:t> q S  </a:t>
            </a:r>
          </a:p>
          <a:p>
            <a:pPr marL="0" indent="0">
              <a:buNone/>
            </a:pPr>
            <a:r>
              <a:rPr lang="en-US" dirty="0" smtClean="0"/>
              <a:t>L =  C</a:t>
            </a:r>
            <a:r>
              <a:rPr lang="en-US" baseline="-25000" dirty="0" smtClean="0"/>
              <a:t>L</a:t>
            </a:r>
            <a:r>
              <a:rPr lang="en-US" dirty="0" smtClean="0"/>
              <a:t> </a:t>
            </a:r>
            <a:r>
              <a:rPr lang="en-US" b="1" dirty="0" smtClean="0"/>
              <a:t>½ </a:t>
            </a:r>
            <a:r>
              <a:rPr lang="en-US" b="1" dirty="0" smtClean="0">
                <a:latin typeface="Symbol" charset="2"/>
                <a:cs typeface="Symbol" charset="2"/>
              </a:rPr>
              <a:t>r</a:t>
            </a:r>
            <a:r>
              <a:rPr lang="en-US" b="1" dirty="0" smtClean="0"/>
              <a:t> V</a:t>
            </a:r>
            <a:r>
              <a:rPr lang="en-US" b="1" baseline="30000" dirty="0" smtClean="0"/>
              <a:t>2 </a:t>
            </a:r>
            <a:r>
              <a:rPr lang="en-US" dirty="0" smtClean="0"/>
              <a:t> S      Lift = Weight</a:t>
            </a:r>
          </a:p>
          <a:p>
            <a:pPr marL="0" indent="0">
              <a:buNone/>
            </a:pPr>
            <a:r>
              <a:rPr lang="en-US" dirty="0" smtClean="0"/>
              <a:t>V =  √2 W / (C</a:t>
            </a:r>
            <a:r>
              <a:rPr lang="en-US" baseline="-25000" dirty="0" smtClean="0"/>
              <a:t>L</a:t>
            </a:r>
            <a:r>
              <a:rPr lang="en-US" dirty="0" smtClean="0"/>
              <a:t> </a:t>
            </a:r>
            <a:r>
              <a:rPr lang="en-US" b="1" dirty="0" smtClean="0">
                <a:latin typeface="Symbol" charset="2"/>
                <a:cs typeface="Symbol" charset="2"/>
              </a:rPr>
              <a:t>r</a:t>
            </a:r>
            <a:r>
              <a:rPr lang="en-US" b="1" baseline="30000" dirty="0" smtClean="0"/>
              <a:t> </a:t>
            </a:r>
            <a:r>
              <a:rPr lang="en-US" dirty="0" smtClean="0"/>
              <a:t> S)</a:t>
            </a:r>
          </a:p>
          <a:p>
            <a:pPr marL="0" indent="0"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stall</a:t>
            </a:r>
            <a:r>
              <a:rPr lang="en-US" baseline="-25000" dirty="0" smtClean="0"/>
              <a:t> feet per sec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dirty="0" smtClean="0"/>
              <a:t>√2 W </a:t>
            </a:r>
            <a:r>
              <a:rPr lang="en-US" dirty="0"/>
              <a:t>/ </a:t>
            </a:r>
            <a:r>
              <a:rPr lang="en-US" dirty="0" smtClean="0"/>
              <a:t>(C</a:t>
            </a:r>
            <a:r>
              <a:rPr lang="en-US" baseline="-25000" dirty="0" smtClean="0"/>
              <a:t>Lmax</a:t>
            </a:r>
            <a:r>
              <a:rPr lang="en-US" dirty="0" smtClean="0"/>
              <a:t> </a:t>
            </a:r>
            <a:r>
              <a:rPr lang="en-US" b="1" dirty="0">
                <a:latin typeface="Symbol" charset="2"/>
                <a:cs typeface="Symbol" charset="2"/>
              </a:rPr>
              <a:t>r</a:t>
            </a:r>
            <a:r>
              <a:rPr lang="en-US" b="1" baseline="30000" dirty="0"/>
              <a:t> </a:t>
            </a:r>
            <a:r>
              <a:rPr lang="en-US" dirty="0"/>
              <a:t> 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42266" y="2907441"/>
            <a:ext cx="1921784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10033" y="2380570"/>
            <a:ext cx="1679872" cy="661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24836" y="1304341"/>
            <a:ext cx="36447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r"/>
            </a:pPr>
            <a:r>
              <a:rPr lang="en-US" dirty="0" smtClean="0">
                <a:latin typeface="Symbol" charset="2"/>
                <a:cs typeface="Symbol" charset="2"/>
              </a:rPr>
              <a:t>= </a:t>
            </a:r>
            <a:r>
              <a:rPr lang="en-US" dirty="0" smtClean="0"/>
              <a:t>0.002378 </a:t>
            </a:r>
            <a:r>
              <a:rPr lang="en-US" dirty="0"/>
              <a:t>slugs/</a:t>
            </a:r>
            <a:r>
              <a:rPr lang="en-US" dirty="0" smtClean="0"/>
              <a:t>ft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W = weight in pounds</a:t>
            </a:r>
          </a:p>
          <a:p>
            <a:r>
              <a:rPr lang="en-US" dirty="0"/>
              <a:t>S = Wing area in square </a:t>
            </a:r>
            <a:r>
              <a:rPr lang="en-US" dirty="0" smtClean="0"/>
              <a:t>feet </a:t>
            </a:r>
            <a:endParaRPr lang="en-US" dirty="0"/>
          </a:p>
          <a:p>
            <a:r>
              <a:rPr lang="en-US" dirty="0" smtClean="0"/>
              <a:t>V = speed in </a:t>
            </a:r>
            <a:r>
              <a:rPr lang="en-US" dirty="0" err="1" smtClean="0"/>
              <a:t>ft</a:t>
            </a:r>
            <a:r>
              <a:rPr lang="en-US" dirty="0" smtClean="0"/>
              <a:t>/sec</a:t>
            </a:r>
          </a:p>
          <a:p>
            <a:endParaRPr lang="en-US" dirty="0" smtClean="0"/>
          </a:p>
          <a:p>
            <a:r>
              <a:rPr lang="en-US" dirty="0" smtClean="0"/>
              <a:t>Ft</a:t>
            </a:r>
            <a:r>
              <a:rPr lang="en-US" baseline="30000" dirty="0" smtClean="0"/>
              <a:t>2</a:t>
            </a:r>
            <a:r>
              <a:rPr lang="en-US" dirty="0" smtClean="0"/>
              <a:t> = in</a:t>
            </a:r>
            <a:r>
              <a:rPr lang="en-US" baseline="30000" dirty="0" smtClean="0"/>
              <a:t>2</a:t>
            </a:r>
            <a:r>
              <a:rPr lang="en-US" dirty="0" smtClean="0"/>
              <a:t> / 144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mph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ft</a:t>
            </a:r>
            <a:r>
              <a:rPr lang="en-US" baseline="-25000" dirty="0" smtClean="0"/>
              <a:t>/sec</a:t>
            </a:r>
            <a:r>
              <a:rPr lang="en-US" dirty="0" smtClean="0"/>
              <a:t> x 0.68</a:t>
            </a:r>
          </a:p>
          <a:p>
            <a:endParaRPr lang="en-US" dirty="0"/>
          </a:p>
          <a:p>
            <a:r>
              <a:rPr lang="en-US" dirty="0"/>
              <a:t>Get C</a:t>
            </a:r>
            <a:r>
              <a:rPr lang="en-US" baseline="-25000" dirty="0"/>
              <a:t>lmax</a:t>
            </a:r>
            <a:r>
              <a:rPr lang="en-US" dirty="0"/>
              <a:t> for </a:t>
            </a:r>
            <a:r>
              <a:rPr lang="en-US" b="1" i="1" u="sng" dirty="0"/>
              <a:t>airfoil</a:t>
            </a:r>
            <a:r>
              <a:rPr lang="en-US" dirty="0"/>
              <a:t> from </a:t>
            </a:r>
            <a:r>
              <a:rPr lang="en-US" dirty="0" smtClean="0"/>
              <a:t>airfoiltools.com – use data for low Reynolds number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2301" y="4997660"/>
            <a:ext cx="7997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Crudely estimate </a:t>
            </a:r>
            <a:r>
              <a:rPr lang="en-US" b="1" dirty="0"/>
              <a:t>C</a:t>
            </a:r>
            <a:r>
              <a:rPr lang="en-US" b="1" baseline="-25000" dirty="0"/>
              <a:t>Lmax </a:t>
            </a:r>
            <a:r>
              <a:rPr lang="en-US" b="1" dirty="0"/>
              <a:t>for the </a:t>
            </a:r>
            <a:r>
              <a:rPr lang="en-US" b="1" i="1" u="sng" dirty="0"/>
              <a:t>wing</a:t>
            </a:r>
            <a:r>
              <a:rPr lang="en-US" b="1" dirty="0"/>
              <a:t> by reducing </a:t>
            </a:r>
            <a:r>
              <a:rPr lang="en-US" b="1" dirty="0" smtClean="0"/>
              <a:t>C</a:t>
            </a:r>
            <a:r>
              <a:rPr lang="en-US" b="1" baseline="-25000" dirty="0" smtClean="0"/>
              <a:t>lmax</a:t>
            </a:r>
            <a:r>
              <a:rPr lang="en-US" b="1" dirty="0" smtClean="0"/>
              <a:t> for </a:t>
            </a:r>
            <a:r>
              <a:rPr lang="en-US" b="1" i="1" u="sng" dirty="0" smtClean="0"/>
              <a:t>airfoil</a:t>
            </a:r>
            <a:r>
              <a:rPr lang="en-US" b="1" dirty="0" smtClean="0"/>
              <a:t> </a:t>
            </a:r>
            <a:r>
              <a:rPr lang="en-US" b="1" dirty="0"/>
              <a:t>by </a:t>
            </a:r>
            <a:r>
              <a:rPr lang="en-US" b="1" dirty="0" smtClean="0"/>
              <a:t>20-30%</a:t>
            </a:r>
          </a:p>
          <a:p>
            <a:pPr lvl="1"/>
            <a:r>
              <a:rPr lang="en-US" b="1" dirty="0" smtClean="0"/>
              <a:t>More reduction for low Aspect Ratio, e.g. many jets</a:t>
            </a:r>
          </a:p>
          <a:p>
            <a:pPr lvl="1"/>
            <a:r>
              <a:rPr lang="en-US" b="1" dirty="0" smtClean="0"/>
              <a:t>Less reduction for higher Aspect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7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6326"/>
            <a:ext cx="8042276" cy="756024"/>
          </a:xfrm>
        </p:spPr>
        <p:txBody>
          <a:bodyPr/>
          <a:lstStyle/>
          <a:p>
            <a:r>
              <a:rPr lang="en-US" sz="3200" dirty="0" smtClean="0"/>
              <a:t>Estimate Stall Speed from Wing Loading</a:t>
            </a:r>
            <a:endParaRPr lang="en-US" sz="3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80452"/>
              </p:ext>
            </p:extLst>
          </p:nvPr>
        </p:nvGraphicFramePr>
        <p:xfrm>
          <a:off x="730250" y="1162050"/>
          <a:ext cx="7385050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300" y="6025634"/>
            <a:ext cx="6304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estimate works for conventional configuration airplanes </a:t>
            </a:r>
            <a:br>
              <a:rPr lang="en-US" dirty="0" smtClean="0"/>
            </a:br>
            <a:r>
              <a:rPr lang="en-US" dirty="0" smtClean="0"/>
              <a:t>– not for delta </a:t>
            </a:r>
            <a:r>
              <a:rPr lang="en-US" dirty="0" err="1" smtClean="0"/>
              <a:t>planforms</a:t>
            </a:r>
            <a:r>
              <a:rPr lang="en-US" dirty="0" smtClean="0"/>
              <a:t> and scale jets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6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Cube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airplanes of different size will seem more similar in flight if they have the same WCL.</a:t>
            </a:r>
          </a:p>
          <a:p>
            <a:r>
              <a:rPr lang="en-US" dirty="0" smtClean="0"/>
              <a:t>Accounts for larger airplanes seeming slower and having proportionally lower stall speeds</a:t>
            </a:r>
          </a:p>
          <a:p>
            <a:r>
              <a:rPr lang="en-US" dirty="0" smtClean="0"/>
              <a:t>Works for similar configurations and similar power loading</a:t>
            </a:r>
          </a:p>
          <a:p>
            <a:r>
              <a:rPr lang="en-US" dirty="0" smtClean="0"/>
              <a:t>See a thorough explanation by Francis Reynolds at:</a:t>
            </a:r>
            <a:endParaRPr lang="en-US" dirty="0"/>
          </a:p>
          <a:p>
            <a:pPr marL="914400" lvl="3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://www.theampeer.org/CWL/</a:t>
            </a:r>
            <a:r>
              <a:rPr lang="en-US" dirty="0" smtClean="0">
                <a:hlinkClick r:id="rId2"/>
              </a:rPr>
              <a:t>reynolds.htm</a:t>
            </a:r>
            <a:endParaRPr lang="en-US" dirty="0" smtClean="0"/>
          </a:p>
          <a:p>
            <a:r>
              <a:rPr lang="en-US" dirty="0" smtClean="0"/>
              <a:t>WCL =  oz. / (wing sq. feet)</a:t>
            </a:r>
            <a:r>
              <a:rPr lang="en-US" baseline="30000" dirty="0" smtClean="0"/>
              <a:t>1.5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1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266513"/>
            <a:ext cx="8042276" cy="673474"/>
          </a:xfrm>
        </p:spPr>
        <p:txBody>
          <a:bodyPr/>
          <a:lstStyle/>
          <a:p>
            <a:r>
              <a:rPr lang="en-US" sz="2800" dirty="0" smtClean="0"/>
              <a:t>Wing Loading, Cubic Loading, and Stall Speed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697050"/>
              </p:ext>
            </p:extLst>
          </p:nvPr>
        </p:nvGraphicFramePr>
        <p:xfrm>
          <a:off x="1123950" y="1390650"/>
          <a:ext cx="657225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986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5376"/>
            <a:ext cx="8042276" cy="730624"/>
          </a:xfrm>
        </p:spPr>
        <p:txBody>
          <a:bodyPr/>
          <a:lstStyle/>
          <a:p>
            <a:r>
              <a:rPr lang="en-US" dirty="0" smtClean="0"/>
              <a:t>Power Loading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06056"/>
              </p:ext>
            </p:extLst>
          </p:nvPr>
        </p:nvGraphicFramePr>
        <p:xfrm>
          <a:off x="253998" y="1498601"/>
          <a:ext cx="8337553" cy="3891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699"/>
                <a:gridCol w="1530350"/>
                <a:gridCol w="1504953"/>
                <a:gridCol w="1377950"/>
                <a:gridCol w="1498601"/>
              </a:tblGrid>
              <a:tr h="4142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Airplane 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Watts per pound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Horsepower per pound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Inches per pound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Cubic</a:t>
                      </a:r>
                      <a:r>
                        <a:rPr lang="en-US" baseline="0" dirty="0" smtClean="0"/>
                        <a:t> centimeters per pound</a:t>
                      </a:r>
                      <a:endParaRPr lang="en-US" dirty="0"/>
                    </a:p>
                  </a:txBody>
                  <a:tcPr anchor="ctr"/>
                </a:tc>
              </a:tr>
              <a:tr h="387662">
                <a:tc>
                  <a:txBody>
                    <a:bodyPr/>
                    <a:lstStyle/>
                    <a:p>
                      <a:r>
                        <a:rPr lang="en-US" dirty="0" smtClean="0"/>
                        <a:t>Slow Flyer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.67</a:t>
                      </a:r>
                      <a:endParaRPr lang="en-US" dirty="0"/>
                    </a:p>
                  </a:txBody>
                  <a:tcPr anchor="ctr"/>
                </a:tc>
              </a:tr>
              <a:tr h="387662">
                <a:tc>
                  <a:txBody>
                    <a:bodyPr/>
                    <a:lstStyle/>
                    <a:p>
                      <a:r>
                        <a:rPr lang="en-US" dirty="0" smtClean="0"/>
                        <a:t>Powered glider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.07 - 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.87</a:t>
                      </a:r>
                      <a:endParaRPr lang="en-US" dirty="0"/>
                    </a:p>
                  </a:txBody>
                  <a:tcPr anchor="ctr"/>
                </a:tc>
              </a:tr>
              <a:tr h="669116">
                <a:tc>
                  <a:txBody>
                    <a:bodyPr/>
                    <a:lstStyle/>
                    <a:p>
                      <a:r>
                        <a:rPr lang="en-US" dirty="0" smtClean="0"/>
                        <a:t>Sport Flying, aerobatics,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warbirds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80-120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.11 - 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</a:t>
                      </a:r>
                      <a:endParaRPr lang="en-US" dirty="0"/>
                    </a:p>
                  </a:txBody>
                  <a:tcPr anchor="ctr"/>
                </a:tc>
              </a:tr>
              <a:tr h="387662"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120-180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.16</a:t>
                      </a:r>
                      <a:r>
                        <a:rPr lang="en-US" baseline="0" dirty="0" smtClean="0"/>
                        <a:t> - .24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2.01</a:t>
                      </a:r>
                    </a:p>
                  </a:txBody>
                  <a:tcPr anchor="ctr"/>
                </a:tc>
              </a:tr>
              <a:tr h="387662">
                <a:tc>
                  <a:txBody>
                    <a:bodyPr/>
                    <a:lstStyle/>
                    <a:p>
                      <a:r>
                        <a:rPr lang="en-US" dirty="0" smtClean="0"/>
                        <a:t>Faster jets, 3D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180-200+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.24 - .27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9645" y="5606534"/>
            <a:ext cx="5775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Based on 10cc/</a:t>
            </a:r>
            <a:r>
              <a:rPr lang="en-US" dirty="0" err="1" smtClean="0"/>
              <a:t>hp</a:t>
            </a:r>
            <a:r>
              <a:rPr lang="en-US" dirty="0" smtClean="0"/>
              <a:t> for OS GT60 2-stroke gas engine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Results differ for 4-stroke, and multiple cylinders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3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7" y="3403126"/>
            <a:ext cx="4912094" cy="327472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6280" r="16280"/>
          <a:stretch>
            <a:fillRect/>
          </a:stretch>
        </p:blipFill>
        <p:spPr>
          <a:xfrm>
            <a:off x="3459039" y="3311907"/>
            <a:ext cx="5586681" cy="3017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7" y="224630"/>
            <a:ext cx="4312840" cy="3234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6403" y="224630"/>
            <a:ext cx="1942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Aspect Ratio</a:t>
            </a:r>
          </a:p>
        </p:txBody>
      </p:sp>
      <p:sp>
        <p:nvSpPr>
          <p:cNvPr id="9" name="Rectangle 8"/>
          <p:cNvSpPr/>
          <p:nvPr/>
        </p:nvSpPr>
        <p:spPr>
          <a:xfrm>
            <a:off x="5514816" y="919195"/>
            <a:ext cx="2988946" cy="491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 (area)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7175" y="1694122"/>
            <a:ext cx="33730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 = b/c for a rectangular wing</a:t>
            </a:r>
          </a:p>
          <a:p>
            <a:endParaRPr lang="en-US" dirty="0"/>
          </a:p>
          <a:p>
            <a:r>
              <a:rPr lang="en-US" dirty="0" smtClean="0"/>
              <a:t>Or..</a:t>
            </a:r>
          </a:p>
          <a:p>
            <a:endParaRPr lang="en-US" dirty="0"/>
          </a:p>
          <a:p>
            <a:r>
              <a:rPr lang="en-US" dirty="0" smtClean="0"/>
              <a:t>AR = b</a:t>
            </a:r>
            <a:r>
              <a:rPr lang="en-US" baseline="30000" dirty="0" smtClean="0"/>
              <a:t>2</a:t>
            </a:r>
            <a:r>
              <a:rPr lang="en-US" dirty="0" smtClean="0"/>
              <a:t>/S for any </a:t>
            </a:r>
            <a:r>
              <a:rPr lang="en-US" dirty="0" err="1" smtClean="0"/>
              <a:t>planform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516189" y="549863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(span)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219192" y="956982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(chord)</a:t>
            </a:r>
          </a:p>
        </p:txBody>
      </p:sp>
    </p:spTree>
    <p:extLst>
      <p:ext uri="{BB962C8B-B14F-4D97-AF65-F5344CB8AC3E}">
        <p14:creationId xmlns:p14="http://schemas.microsoft.com/office/powerpoint/2010/main" val="1419946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1954"/>
          </a:xfrm>
        </p:spPr>
        <p:txBody>
          <a:bodyPr/>
          <a:lstStyle/>
          <a:p>
            <a:r>
              <a:rPr lang="en-US" dirty="0" smtClean="0"/>
              <a:t>Aspect Ratio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084" r="70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0887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39376"/>
            <a:ext cx="8042276" cy="1336956"/>
          </a:xfrm>
        </p:spPr>
        <p:txBody>
          <a:bodyPr/>
          <a:lstStyle/>
          <a:p>
            <a:r>
              <a:rPr lang="is-IS" dirty="0" smtClean="0"/>
              <a:t>Low AR planes fly approach on “back-side” of power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62" y="2611387"/>
            <a:ext cx="3555487" cy="2373363"/>
          </a:xfrm>
        </p:spPr>
        <p:txBody>
          <a:bodyPr>
            <a:noAutofit/>
          </a:bodyPr>
          <a:lstStyle/>
          <a:p>
            <a:r>
              <a:rPr lang="en-US" sz="1800" dirty="0" smtClean="0"/>
              <a:t>Much drag at approach speeds</a:t>
            </a:r>
          </a:p>
          <a:p>
            <a:r>
              <a:rPr lang="en-US" sz="1800" dirty="0" smtClean="0"/>
              <a:t>Thrust MUST be used to control altitude </a:t>
            </a:r>
          </a:p>
          <a:p>
            <a:r>
              <a:rPr lang="en-US" sz="1800" dirty="0" smtClean="0"/>
              <a:t>UP elevator will increase drag so much that speed will drop and airplane will descend!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731" y="2193157"/>
            <a:ext cx="3956270" cy="2206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0" y="4128262"/>
            <a:ext cx="3865728" cy="25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8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351302"/>
            <a:ext cx="8042276" cy="642843"/>
          </a:xfrm>
        </p:spPr>
        <p:txBody>
          <a:bodyPr/>
          <a:lstStyle/>
          <a:p>
            <a:r>
              <a:rPr lang="en-US" sz="4000" dirty="0" smtClean="0"/>
              <a:t>Lift and Drag for a Total Airplane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334037"/>
            <a:ext cx="8042276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Total Drag = Parasite Drag + Induced Drag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en-US" sz="2800" baseline="-25000" dirty="0" smtClean="0">
                <a:solidFill>
                  <a:schemeClr val="tx1"/>
                </a:solidFill>
              </a:rPr>
              <a:t>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dirty="0" err="1">
                <a:solidFill>
                  <a:schemeClr val="tx1"/>
                </a:solidFill>
              </a:rPr>
              <a:t>C</a:t>
            </a:r>
            <a:r>
              <a:rPr lang="en-US" sz="2800" baseline="-25000" dirty="0" err="1">
                <a:solidFill>
                  <a:schemeClr val="tx1"/>
                </a:solidFill>
              </a:rPr>
              <a:t>dp</a:t>
            </a:r>
            <a:r>
              <a:rPr lang="en-US" sz="2800" dirty="0">
                <a:solidFill>
                  <a:schemeClr val="tx1"/>
                </a:solidFill>
              </a:rPr>
              <a:t> + </a:t>
            </a:r>
            <a:r>
              <a:rPr lang="en-US" sz="2800" dirty="0" err="1" smtClean="0">
                <a:solidFill>
                  <a:schemeClr val="tx1"/>
                </a:solidFill>
              </a:rPr>
              <a:t>C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di</a:t>
            </a:r>
            <a:endParaRPr lang="en-US" sz="2800" baseline="-25000" dirty="0" smtClean="0">
              <a:solidFill>
                <a:schemeClr val="tx1"/>
              </a:solidFill>
            </a:endParaRPr>
          </a:p>
          <a:p>
            <a:pPr marL="685800"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Parasite Drag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baseline="-25000" dirty="0" err="1" smtClean="0">
                <a:solidFill>
                  <a:schemeClr val="tx1"/>
                </a:solidFill>
              </a:rPr>
              <a:t>dp</a:t>
            </a:r>
            <a:r>
              <a:rPr lang="en-US" baseline="-250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i="1" dirty="0" smtClean="0">
                <a:solidFill>
                  <a:schemeClr val="tx1"/>
                </a:solidFill>
              </a:rPr>
              <a:t>skin friction </a:t>
            </a:r>
            <a:r>
              <a:rPr lang="en-US" dirty="0" smtClean="0">
                <a:solidFill>
                  <a:schemeClr val="tx1"/>
                </a:solidFill>
              </a:rPr>
              <a:t>+ </a:t>
            </a:r>
            <a:r>
              <a:rPr lang="en-US" i="1" dirty="0" smtClean="0">
                <a:solidFill>
                  <a:schemeClr val="tx1"/>
                </a:solidFill>
              </a:rPr>
              <a:t>pressure drag (aka form drag)</a:t>
            </a:r>
          </a:p>
          <a:p>
            <a:pPr lvl="2"/>
            <a:r>
              <a:rPr lang="en-US" i="1" dirty="0" smtClean="0">
                <a:solidFill>
                  <a:schemeClr val="tx1"/>
                </a:solidFill>
              </a:rPr>
              <a:t>Measured when Lift = 0</a:t>
            </a:r>
          </a:p>
          <a:p>
            <a:pPr lvl="2"/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Induced </a:t>
            </a:r>
            <a:r>
              <a:rPr lang="en-US" i="1" dirty="0" smtClean="0">
                <a:solidFill>
                  <a:schemeClr val="tx1"/>
                </a:solidFill>
              </a:rPr>
              <a:t>Drag, </a:t>
            </a:r>
            <a:r>
              <a:rPr lang="en-US" i="1" dirty="0" err="1" smtClean="0">
                <a:solidFill>
                  <a:schemeClr val="tx1"/>
                </a:solidFill>
              </a:rPr>
              <a:t>C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di</a:t>
            </a:r>
            <a:r>
              <a:rPr lang="en-US" i="1" baseline="-25000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, aka </a:t>
            </a:r>
            <a:r>
              <a:rPr lang="en-US" dirty="0" smtClean="0">
                <a:solidFill>
                  <a:schemeClr val="tx1"/>
                </a:solidFill>
              </a:rPr>
              <a:t>“Drag due to lift”</a:t>
            </a:r>
          </a:p>
          <a:p>
            <a:pPr marL="685800" lvl="2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di</a:t>
            </a:r>
            <a:r>
              <a:rPr lang="en-US" sz="2800" baseline="-250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= C</a:t>
            </a:r>
            <a:r>
              <a:rPr lang="en-US" sz="2800" baseline="-25000" dirty="0" smtClean="0">
                <a:solidFill>
                  <a:schemeClr val="tx1"/>
                </a:solidFill>
              </a:rPr>
              <a:t>L</a:t>
            </a:r>
            <a:r>
              <a:rPr lang="en-US" sz="2800" baseline="30000" dirty="0" smtClean="0">
                <a:solidFill>
                  <a:schemeClr val="tx1"/>
                </a:solidFill>
              </a:rPr>
              <a:t>2 </a:t>
            </a:r>
            <a:r>
              <a:rPr lang="en-US" sz="2800" dirty="0" smtClean="0">
                <a:solidFill>
                  <a:schemeClr val="tx1"/>
                </a:solidFill>
              </a:rPr>
              <a:t>/ (</a:t>
            </a:r>
            <a:r>
              <a:rPr lang="en-US" sz="28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p </a:t>
            </a:r>
            <a:r>
              <a:rPr lang="en-US" sz="2800" dirty="0" smtClean="0">
                <a:solidFill>
                  <a:schemeClr val="tx1"/>
                </a:solidFill>
              </a:rPr>
              <a:t>e AR)</a:t>
            </a:r>
          </a:p>
          <a:p>
            <a:pPr lvl="4"/>
            <a:endParaRPr lang="en-US" dirty="0" smtClean="0">
              <a:solidFill>
                <a:schemeClr val="tx1"/>
              </a:solidFill>
            </a:endParaRPr>
          </a:p>
          <a:p>
            <a:pPr lvl="4"/>
            <a:r>
              <a:rPr lang="en-US" dirty="0" smtClean="0">
                <a:solidFill>
                  <a:schemeClr val="tx1"/>
                </a:solidFill>
              </a:rPr>
              <a:t>e is an efficiency factor for the wing, how close it is to the “ideal” elliptical lift distribution</a:t>
            </a:r>
          </a:p>
          <a:p>
            <a:pPr lvl="4"/>
            <a:r>
              <a:rPr lang="en-US" dirty="0" smtClean="0">
                <a:solidFill>
                  <a:schemeClr val="tx1"/>
                </a:solidFill>
              </a:rPr>
              <a:t>AR is Aspect Ratio = Span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/ Area</a:t>
            </a:r>
          </a:p>
          <a:p>
            <a:pPr lvl="4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At the speed for best L/D, Induced Drag is equal to parasite drag!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04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rag dia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57587"/>
            <a:ext cx="7213600" cy="661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8150" y="3346450"/>
            <a:ext cx="200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Increases with 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743771" y="4279900"/>
            <a:ext cx="22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Increases with 1/ 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0174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58620"/>
          </a:xfrm>
        </p:spPr>
        <p:txBody>
          <a:bodyPr/>
          <a:lstStyle/>
          <a:p>
            <a:r>
              <a:rPr lang="en-US" sz="4000" dirty="0" smtClean="0"/>
              <a:t>How slow can I go on approach?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25" y="1638300"/>
            <a:ext cx="6600825" cy="44703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Full Scale planes use 1.3 x Stall Speed </a:t>
            </a:r>
          </a:p>
          <a:p>
            <a:pPr lvl="1"/>
            <a:r>
              <a:rPr lang="en-US" sz="1600" dirty="0" smtClean="0"/>
              <a:t>enough speed to avoid stall while turning onto final approach and deal with some turbulence and pilot lack of precision</a:t>
            </a:r>
          </a:p>
          <a:p>
            <a:r>
              <a:rPr lang="en-US" sz="1800" dirty="0" smtClean="0"/>
              <a:t>Stall Speed:</a:t>
            </a:r>
          </a:p>
          <a:p>
            <a:pPr lvl="1"/>
            <a:r>
              <a:rPr lang="en-US" sz="1600" dirty="0" smtClean="0"/>
              <a:t>Wing (Airfoil, Wing Area, Planform, Flaps)</a:t>
            </a:r>
          </a:p>
          <a:p>
            <a:pPr lvl="1"/>
            <a:r>
              <a:rPr lang="en-US" sz="1600" dirty="0" smtClean="0"/>
              <a:t>Weight</a:t>
            </a:r>
            <a:endParaRPr lang="en-US" sz="1600" dirty="0"/>
          </a:p>
          <a:p>
            <a:pPr lvl="1"/>
            <a:r>
              <a:rPr lang="en-US" sz="1600" dirty="0" smtClean="0"/>
              <a:t>Load Factor (G’s</a:t>
            </a:r>
            <a:r>
              <a:rPr lang="en-US" sz="1600" dirty="0"/>
              <a:t>) </a:t>
            </a:r>
            <a:r>
              <a:rPr lang="en-US" sz="1600" dirty="0" smtClean="0"/>
              <a:t>(Bank Angle)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4390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6422"/>
          </a:xfrm>
        </p:spPr>
        <p:txBody>
          <a:bodyPr/>
          <a:lstStyle/>
          <a:p>
            <a:r>
              <a:rPr lang="en-US" dirty="0" smtClean="0"/>
              <a:t>Effect of Low Aspect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13" y="1212840"/>
            <a:ext cx="3399703" cy="4999042"/>
          </a:xfrm>
        </p:spPr>
        <p:txBody>
          <a:bodyPr>
            <a:normAutofit lnSpcReduction="10000"/>
          </a:bodyPr>
          <a:lstStyle/>
          <a:p>
            <a:r>
              <a:rPr lang="is-IS" i="1" dirty="0" smtClean="0"/>
              <a:t>Induced Drag </a:t>
            </a:r>
            <a:r>
              <a:rPr lang="is-IS" dirty="0" smtClean="0"/>
              <a:t>(drag due to lift) becomes dominant quickly at low speeds</a:t>
            </a:r>
          </a:p>
          <a:p>
            <a:r>
              <a:rPr lang="is-IS" dirty="0" smtClean="0"/>
              <a:t>Any effort to increase altitude with elevator reduces speed and increases drag immediately – and then altitude drops!</a:t>
            </a:r>
          </a:p>
          <a:p>
            <a:r>
              <a:rPr lang="is-IS" dirty="0" smtClean="0"/>
              <a:t>Altitude must be controlled with thrust</a:t>
            </a:r>
          </a:p>
          <a:p>
            <a:endParaRPr lang="en-US" dirty="0"/>
          </a:p>
        </p:txBody>
      </p:sp>
      <p:sp>
        <p:nvSpPr>
          <p:cNvPr id="7" name="Arc 6"/>
          <p:cNvSpPr/>
          <p:nvPr/>
        </p:nvSpPr>
        <p:spPr>
          <a:xfrm rot="7656638">
            <a:off x="4016923" y="145079"/>
            <a:ext cx="5403708" cy="2963072"/>
          </a:xfrm>
          <a:prstGeom prst="arc">
            <a:avLst>
              <a:gd name="adj1" fmla="val 16290257"/>
              <a:gd name="adj2" fmla="val 905444"/>
            </a:avLst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115217">
            <a:off x="6124417" y="3612250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220013">
            <a:off x="6306758" y="3907145"/>
            <a:ext cx="130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Higher AR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77537" y="-59238"/>
            <a:ext cx="4304092" cy="6041970"/>
            <a:chOff x="3977537" y="-59238"/>
            <a:chExt cx="4304092" cy="6041970"/>
          </a:xfrm>
        </p:grpSpPr>
        <p:sp>
          <p:nvSpPr>
            <p:cNvPr id="12" name="Rectangle 11"/>
            <p:cNvSpPr/>
            <p:nvPr/>
          </p:nvSpPr>
          <p:spPr>
            <a:xfrm>
              <a:off x="4755970" y="2454129"/>
              <a:ext cx="882829" cy="308254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13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88905" y="2454129"/>
              <a:ext cx="686495" cy="3082544"/>
            </a:xfrm>
            <a:prstGeom prst="rect">
              <a:avLst/>
            </a:prstGeom>
            <a:solidFill>
              <a:srgbClr val="008000">
                <a:alpha val="1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7656638">
              <a:off x="4098239" y="1161080"/>
              <a:ext cx="5403708" cy="2963072"/>
            </a:xfrm>
            <a:prstGeom prst="arc">
              <a:avLst>
                <a:gd name="adj1" fmla="val 16290257"/>
                <a:gd name="adj2" fmla="val 905444"/>
              </a:avLst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387850" y="2108200"/>
              <a:ext cx="38100" cy="34544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425950" y="5556250"/>
              <a:ext cx="3556000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3242288" y="3556000"/>
              <a:ext cx="1839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 Required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8905" y="5613400"/>
              <a:ext cx="852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Speed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474425" y="3702161"/>
              <a:ext cx="1318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“back side”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456871" y="3714862"/>
              <a:ext cx="928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248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8" y="142362"/>
            <a:ext cx="8432801" cy="859126"/>
          </a:xfrm>
        </p:spPr>
        <p:txBody>
          <a:bodyPr/>
          <a:lstStyle/>
          <a:p>
            <a:r>
              <a:rPr lang="en-US" dirty="0" smtClean="0"/>
              <a:t>How Big Should the Servo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22" y="2755898"/>
            <a:ext cx="8182850" cy="3740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Crude Estimate of Hinge Moment: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Uniform pressure distribution</a:t>
            </a:r>
          </a:p>
          <a:p>
            <a:pPr lvl="1"/>
            <a:r>
              <a:rPr lang="en-US" dirty="0" smtClean="0"/>
              <a:t>Pressure is dynamic pressure    </a:t>
            </a:r>
            <a:r>
              <a:rPr lang="en-US" b="1" dirty="0" smtClean="0"/>
              <a:t>q </a:t>
            </a:r>
            <a:r>
              <a:rPr lang="en-US" b="1" dirty="0"/>
              <a:t>= ½ </a:t>
            </a:r>
            <a:r>
              <a:rPr lang="en-US" b="1" dirty="0">
                <a:latin typeface="Symbol" charset="2"/>
                <a:cs typeface="Symbol" charset="2"/>
              </a:rPr>
              <a:t>r</a:t>
            </a:r>
            <a:r>
              <a:rPr lang="en-US" b="1" dirty="0"/>
              <a:t> </a:t>
            </a:r>
            <a:r>
              <a:rPr lang="en-US" b="1" dirty="0" smtClean="0"/>
              <a:t>V</a:t>
            </a:r>
            <a:r>
              <a:rPr lang="en-US" b="1" baseline="30000" dirty="0" smtClean="0"/>
              <a:t>2</a:t>
            </a:r>
            <a:r>
              <a:rPr lang="en-US" b="1" dirty="0" smtClean="0"/>
              <a:t>   </a:t>
            </a:r>
            <a:r>
              <a:rPr lang="en-US" sz="1500" dirty="0" smtClean="0"/>
              <a:t>(pounds per sq. foot)</a:t>
            </a:r>
            <a:endParaRPr lang="en-US" dirty="0"/>
          </a:p>
          <a:p>
            <a:r>
              <a:rPr lang="en-US" b="1" dirty="0" smtClean="0"/>
              <a:t>Hinge moment =  Force x lever arm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= q x (</a:t>
            </a:r>
            <a:r>
              <a:rPr lang="en-US" b="1" dirty="0" err="1" smtClean="0"/>
              <a:t>sq</a:t>
            </a:r>
            <a:r>
              <a:rPr lang="en-US" b="1" dirty="0" smtClean="0"/>
              <a:t> in of surface) x C/2 x 16/144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= 0.5 x 0.002378 x (speed in </a:t>
            </a:r>
            <a:r>
              <a:rPr lang="en-US" b="1" dirty="0" err="1" smtClean="0"/>
              <a:t>ft</a:t>
            </a:r>
            <a:r>
              <a:rPr lang="en-US" b="1" dirty="0" smtClean="0"/>
              <a:t>/sec)</a:t>
            </a:r>
            <a:r>
              <a:rPr lang="en-US" b="1" baseline="30000" dirty="0"/>
              <a:t>2</a:t>
            </a:r>
            <a:r>
              <a:rPr lang="en-US" b="1" dirty="0"/>
              <a:t> x C/2 x 16/144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= torque, </a:t>
            </a:r>
            <a:r>
              <a:rPr lang="en-US" b="1" dirty="0" err="1" smtClean="0"/>
              <a:t>oz</a:t>
            </a:r>
            <a:r>
              <a:rPr lang="en-US" b="1" dirty="0" smtClean="0"/>
              <a:t> - inches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162221" y="963284"/>
            <a:ext cx="3720438" cy="2148181"/>
            <a:chOff x="3163903" y="2429839"/>
            <a:chExt cx="3097778" cy="18388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8975" flipH="1">
              <a:off x="3379638" y="2513432"/>
              <a:ext cx="2707175" cy="1745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5" name="Frame 4"/>
            <p:cNvSpPr/>
            <p:nvPr/>
          </p:nvSpPr>
          <p:spPr>
            <a:xfrm rot="173001">
              <a:off x="3163903" y="2429839"/>
              <a:ext cx="3097778" cy="1838801"/>
            </a:xfrm>
            <a:prstGeom prst="fram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ight Triangle 16"/>
          <p:cNvSpPr/>
          <p:nvPr/>
        </p:nvSpPr>
        <p:spPr>
          <a:xfrm rot="19180607">
            <a:off x="7496628" y="1682602"/>
            <a:ext cx="1010288" cy="28858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 rot="20064690">
            <a:off x="7490563" y="1228249"/>
            <a:ext cx="755650" cy="600075"/>
            <a:chOff x="5956300" y="4699000"/>
            <a:chExt cx="755650" cy="600075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956300" y="4699000"/>
              <a:ext cx="12700" cy="59055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96000" y="4708525"/>
              <a:ext cx="12700" cy="59055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248400" y="4705350"/>
              <a:ext cx="12700" cy="59055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00800" y="4705350"/>
              <a:ext cx="12700" cy="59055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540500" y="4705350"/>
              <a:ext cx="12700" cy="59055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699250" y="4705350"/>
              <a:ext cx="12700" cy="59055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>
            <a:off x="4070350" y="2094012"/>
            <a:ext cx="1091871" cy="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794661" y="1833058"/>
            <a:ext cx="796889" cy="65614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42873" y="2095499"/>
            <a:ext cx="13889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</a:t>
            </a:r>
          </a:p>
          <a:p>
            <a:pPr algn="ctr"/>
            <a:r>
              <a:rPr lang="en-US" sz="1400" dirty="0" smtClean="0"/>
              <a:t>(inches)</a:t>
            </a:r>
          </a:p>
          <a:p>
            <a:pPr algn="ctr"/>
            <a:r>
              <a:rPr lang="en-US" sz="1400" dirty="0" smtClean="0"/>
              <a:t>Average Chord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547093" y="1833058"/>
            <a:ext cx="674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</a:p>
          <a:p>
            <a:pPr algn="ctr"/>
            <a:r>
              <a:rPr lang="en-US" sz="1600" dirty="0" err="1"/>
              <a:t>f</a:t>
            </a:r>
            <a:r>
              <a:rPr lang="en-US" sz="1600" dirty="0" err="1" smtClean="0"/>
              <a:t>t</a:t>
            </a:r>
            <a:r>
              <a:rPr lang="en-US" sz="1600" dirty="0" smtClean="0"/>
              <a:t>/sec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22077" y="2387055"/>
            <a:ext cx="179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Ft/Sec = mph x 1.47</a:t>
            </a:r>
            <a:endParaRPr lang="en-US" sz="1400" dirty="0"/>
          </a:p>
        </p:txBody>
      </p:sp>
      <p:sp>
        <p:nvSpPr>
          <p:cNvPr id="7" name="Curved Left Arrow 6"/>
          <p:cNvSpPr/>
          <p:nvPr/>
        </p:nvSpPr>
        <p:spPr>
          <a:xfrm>
            <a:off x="7553361" y="1940823"/>
            <a:ext cx="241300" cy="438150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28145" y="2122834"/>
            <a:ext cx="63500" cy="60337"/>
          </a:xfrm>
          <a:prstGeom prst="ellipse">
            <a:avLst/>
          </a:prstGeom>
          <a:solidFill>
            <a:srgbClr val="BFF94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1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-97962"/>
            <a:ext cx="8664181" cy="1336956"/>
          </a:xfrm>
        </p:spPr>
        <p:txBody>
          <a:bodyPr/>
          <a:lstStyle/>
          <a:p>
            <a:r>
              <a:rPr lang="en-US" dirty="0" smtClean="0"/>
              <a:t>Problem:  No Airspeed 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67" y="1522333"/>
            <a:ext cx="3565945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e</a:t>
            </a:r>
            <a:r>
              <a:rPr lang="en-US" dirty="0" smtClean="0"/>
              <a:t>yeball </a:t>
            </a:r>
            <a:r>
              <a:rPr lang="en-US" i="1" u="sng" dirty="0" smtClean="0"/>
              <a:t>ground</a:t>
            </a:r>
            <a:r>
              <a:rPr lang="en-US" dirty="0" smtClean="0"/>
              <a:t> speed </a:t>
            </a:r>
            <a:r>
              <a:rPr lang="en-US" dirty="0"/>
              <a:t>and angle of attack</a:t>
            </a:r>
          </a:p>
          <a:p>
            <a:r>
              <a:rPr lang="en-US" dirty="0" smtClean="0"/>
              <a:t>We might hold the nose up a little to </a:t>
            </a:r>
            <a:r>
              <a:rPr lang="en-US" dirty="0"/>
              <a:t>cause a lower glide </a:t>
            </a:r>
            <a:r>
              <a:rPr lang="en-US" dirty="0" smtClean="0"/>
              <a:t>speed</a:t>
            </a:r>
          </a:p>
          <a:p>
            <a:r>
              <a:rPr lang="en-US" dirty="0" smtClean="0"/>
              <a:t>Requires skill, and not every approach is at the same speed</a:t>
            </a:r>
            <a:endParaRPr lang="en-US" dirty="0"/>
          </a:p>
          <a:p>
            <a:pPr marL="914400" lvl="3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736">
            <a:off x="5263012" y="3716834"/>
            <a:ext cx="3504956" cy="155082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03831" y="4526860"/>
            <a:ext cx="5340169" cy="24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08292" y="4539071"/>
            <a:ext cx="1984342" cy="311381"/>
          </a:xfrm>
          <a:prstGeom prst="line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54985" y="4117791"/>
            <a:ext cx="5220346" cy="634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3540668">
            <a:off x="4564128" y="4148319"/>
            <a:ext cx="763208" cy="757081"/>
          </a:xfrm>
          <a:prstGeom prst="arc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3540668">
            <a:off x="4832034" y="4202685"/>
            <a:ext cx="410286" cy="410683"/>
          </a:xfrm>
          <a:prstGeom prst="arc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12617" y="4305555"/>
            <a:ext cx="33028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7" name="Arc 16"/>
          <p:cNvSpPr/>
          <p:nvPr/>
        </p:nvSpPr>
        <p:spPr>
          <a:xfrm rot="13540668">
            <a:off x="5011649" y="4530889"/>
            <a:ext cx="401906" cy="279110"/>
          </a:xfrm>
          <a:prstGeom prst="arc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00787" y="4207875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3252" y="4429171"/>
            <a:ext cx="27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9069" y="5222887"/>
            <a:ext cx="1947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charset="0"/>
              <a:buChar char="g"/>
            </a:pPr>
            <a:r>
              <a:rPr lang="en-US" dirty="0" smtClean="0">
                <a:cs typeface="Symbol" charset="2"/>
              </a:rPr>
              <a:t>flight path</a:t>
            </a:r>
          </a:p>
          <a:p>
            <a:pPr marL="285750" indent="-285750">
              <a:buFont typeface="Symbol" charset="0"/>
              <a:buChar char="q"/>
            </a:pPr>
            <a:r>
              <a:rPr lang="en-US" dirty="0" smtClean="0">
                <a:cs typeface="Symbol" charset="2"/>
              </a:rPr>
              <a:t>pitch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  </a:t>
            </a:r>
            <a:r>
              <a:rPr lang="en-US" dirty="0" smtClean="0">
                <a:cs typeface="Symbol" charset="2"/>
              </a:rPr>
              <a:t>angle of attack</a:t>
            </a:r>
            <a:endParaRPr lang="en-US" dirty="0" smtClean="0">
              <a:latin typeface="Symbol" charset="2"/>
              <a:cs typeface="Symbol" charset="2"/>
            </a:endParaRPr>
          </a:p>
          <a:p>
            <a:pPr marL="285750" indent="-285750">
              <a:buFont typeface="Symbol" charset="0"/>
              <a:buChar char="Q"/>
            </a:pPr>
            <a:endParaRPr lang="en-US" dirty="0">
              <a:latin typeface="Symbol" charset="2"/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21" name="Picture 20" descr="44937_473142177717_5199502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26743" r="21339" b="9055"/>
          <a:stretch/>
        </p:blipFill>
        <p:spPr>
          <a:xfrm>
            <a:off x="4463806" y="1468129"/>
            <a:ext cx="3310200" cy="22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b="1" dirty="0" smtClean="0"/>
              <a:t>YOU</a:t>
            </a:r>
            <a:r>
              <a:rPr lang="en-US" dirty="0" smtClean="0"/>
              <a:t> control speed on the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Just throttle back and glide</a:t>
            </a:r>
          </a:p>
          <a:p>
            <a:r>
              <a:rPr lang="en-US" dirty="0" smtClean="0"/>
              <a:t>Hold some UP elevator</a:t>
            </a:r>
          </a:p>
          <a:p>
            <a:r>
              <a:rPr lang="en-US" dirty="0" smtClean="0"/>
              <a:t>Re-trim the airplane to add some UP elevator</a:t>
            </a:r>
            <a:br>
              <a:rPr lang="en-US" dirty="0" smtClean="0"/>
            </a:br>
            <a:r>
              <a:rPr lang="en-US" sz="1900" dirty="0" smtClean="0"/>
              <a:t>(like full scale airplanes)</a:t>
            </a:r>
          </a:p>
          <a:p>
            <a:r>
              <a:rPr lang="en-US" dirty="0" smtClean="0"/>
              <a:t>Some combination</a:t>
            </a:r>
          </a:p>
          <a:p>
            <a:r>
              <a:rPr lang="en-US" dirty="0" smtClean="0"/>
              <a:t>Not sure – sub-conscious skill !!</a:t>
            </a:r>
          </a:p>
          <a:p>
            <a:endParaRPr lang="en-US" dirty="0"/>
          </a:p>
          <a:p>
            <a:r>
              <a:rPr lang="en-US" b="1" dirty="0"/>
              <a:t>T</a:t>
            </a:r>
            <a:r>
              <a:rPr lang="en-US" b="1" dirty="0" smtClean="0"/>
              <a:t>he best technique depends on CG, or balance point</a:t>
            </a:r>
          </a:p>
          <a:p>
            <a:r>
              <a:rPr lang="en-US" b="1" dirty="0" smtClean="0"/>
              <a:t>Wait, what?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28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24" y="350653"/>
            <a:ext cx="7804547" cy="901898"/>
          </a:xfrm>
        </p:spPr>
        <p:txBody>
          <a:bodyPr>
            <a:noAutofit/>
          </a:bodyPr>
          <a:lstStyle/>
          <a:p>
            <a:r>
              <a:rPr lang="en-US" sz="3600" dirty="0" smtClean="0"/>
              <a:t>Centers of Lift and Gravity</a:t>
            </a:r>
            <a:br>
              <a:rPr lang="en-US" sz="3600" dirty="0" smtClean="0"/>
            </a:br>
            <a:r>
              <a:rPr lang="en-US" sz="3600" dirty="0" smtClean="0"/>
              <a:t>Determine Pitch and Speed Stability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387449"/>
            <a:ext cx="9144000" cy="3814563"/>
            <a:chOff x="54944" y="2159000"/>
            <a:chExt cx="13004800" cy="5425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44" y="2159000"/>
              <a:ext cx="13004800" cy="5425156"/>
            </a:xfrm>
            <a:prstGeom prst="rect">
              <a:avLst/>
            </a:prstGeom>
          </p:spPr>
        </p:pic>
        <p:sp>
          <p:nvSpPr>
            <p:cNvPr id="11" name="Down Arrow 10"/>
            <p:cNvSpPr/>
            <p:nvPr/>
          </p:nvSpPr>
          <p:spPr>
            <a:xfrm>
              <a:off x="10556240" y="4743633"/>
              <a:ext cx="701040" cy="598128"/>
            </a:xfrm>
            <a:prstGeom prst="downArrow">
              <a:avLst>
                <a:gd name="adj1" fmla="val 38406"/>
                <a:gd name="adj2" fmla="val 35419"/>
              </a:avLst>
            </a:prstGeom>
            <a:solidFill>
              <a:srgbClr val="FFFFFF"/>
            </a:solidFill>
            <a:ln w="25400" cap="flat">
              <a:solidFill>
                <a:srgbClr val="0365C0"/>
              </a:solidFill>
              <a:prstDash val="solid"/>
              <a:beve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en-US" sz="17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62410" y="5388565"/>
              <a:ext cx="752176" cy="99947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US" sz="1300" dirty="0">
                  <a:solidFill>
                    <a:schemeClr val="tx1"/>
                  </a:solidFill>
                </a:rPr>
                <a:t>Small</a:t>
              </a:r>
            </a:p>
            <a:p>
              <a:pPr rtl="0" latinLnBrk="1" hangingPunct="0"/>
              <a:r>
                <a:rPr lang="en-US" sz="1300" dirty="0">
                  <a:solidFill>
                    <a:schemeClr val="tx1"/>
                  </a:solidFill>
                </a:rPr>
                <a:t>Down</a:t>
              </a:r>
            </a:p>
            <a:p>
              <a:pPr rtl="0" latinLnBrk="1" hangingPunct="0"/>
              <a:r>
                <a:rPr lang="en-US" sz="1300" dirty="0">
                  <a:solidFill>
                    <a:schemeClr val="tx1"/>
                  </a:solidFill>
                </a:rPr>
                <a:t>Force</a:t>
              </a:r>
            </a:p>
          </p:txBody>
        </p:sp>
        <p:sp>
          <p:nvSpPr>
            <p:cNvPr id="8" name="Up Arrow 7"/>
            <p:cNvSpPr/>
            <p:nvPr/>
          </p:nvSpPr>
          <p:spPr>
            <a:xfrm>
              <a:off x="4079241" y="2742505"/>
              <a:ext cx="680720" cy="2492587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0365C0"/>
              </a:solidFill>
              <a:prstDash val="solid"/>
              <a:bevel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US" dirty="0">
                  <a:solidFill>
                    <a:srgbClr val="000000"/>
                  </a:solidFill>
                </a:rPr>
                <a:t>LIFT</a:t>
              </a:r>
            </a:p>
          </p:txBody>
        </p:sp>
      </p:grpSp>
      <p:pic>
        <p:nvPicPr>
          <p:cNvPr id="16" name="Picture 15" descr="Screen Shot 2017-06-02 at 10.40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51" y="3434342"/>
            <a:ext cx="2570820" cy="5336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28961" y="4312946"/>
            <a:ext cx="6321489" cy="687663"/>
          </a:xfrm>
          <a:prstGeom prst="rect">
            <a:avLst/>
          </a:prstGeom>
          <a:solidFill>
            <a:srgbClr val="008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6" tIns="35706" rIns="35706" bIns="35706" numCol="1" spcCol="26780" rtlCol="0" anchor="ctr">
            <a:spAutoFit/>
          </a:bodyPr>
          <a:lstStyle/>
          <a:p>
            <a:pPr rtl="0" latinLnBrk="1" hangingPunct="0"/>
            <a:r>
              <a:rPr lang="en-US" sz="2000" dirty="0">
                <a:solidFill>
                  <a:srgbClr val="FFFF00"/>
                </a:solidFill>
              </a:rPr>
              <a:t>Center of Lift</a:t>
            </a:r>
          </a:p>
          <a:p>
            <a:pPr rtl="0" latinLnBrk="1" hangingPunct="0"/>
            <a:r>
              <a:rPr lang="en-US" sz="2000" dirty="0" smtClean="0">
                <a:solidFill>
                  <a:srgbClr val="FFFF00"/>
                </a:solidFill>
              </a:rPr>
              <a:t>about </a:t>
            </a:r>
            <a:r>
              <a:rPr lang="en-US" sz="2000" dirty="0">
                <a:solidFill>
                  <a:srgbClr val="FFFF00"/>
                </a:solidFill>
              </a:rPr>
              <a:t>25% of </a:t>
            </a:r>
            <a:r>
              <a:rPr lang="en-US" sz="2000" i="1" dirty="0" smtClean="0">
                <a:solidFill>
                  <a:srgbClr val="FFFF00"/>
                </a:solidFill>
              </a:rPr>
              <a:t>Mean Aerodynamic Chord (MAC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267" y="4064147"/>
            <a:ext cx="1654582" cy="995439"/>
          </a:xfrm>
          <a:prstGeom prst="rect">
            <a:avLst/>
          </a:prstGeom>
          <a:solidFill>
            <a:srgbClr val="008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06" tIns="35706" rIns="35706" bIns="35706" numCol="1" spcCol="26780" rtlCol="0" anchor="ctr">
            <a:spAutoFit/>
          </a:bodyPr>
          <a:lstStyle/>
          <a:p>
            <a:pPr rtl="0" latinLnBrk="1" hangingPunct="0"/>
            <a:r>
              <a:rPr lang="en-US" sz="2000" dirty="0">
                <a:solidFill>
                  <a:srgbClr val="FFFF00"/>
                </a:solidFill>
              </a:rPr>
              <a:t>Center of </a:t>
            </a:r>
          </a:p>
          <a:p>
            <a:pPr rtl="0" latinLnBrk="1" hangingPunct="0"/>
            <a:r>
              <a:rPr lang="en-US" sz="2000" dirty="0">
                <a:solidFill>
                  <a:srgbClr val="FFFF00"/>
                </a:solidFill>
              </a:rPr>
              <a:t>Gravity (CG)</a:t>
            </a:r>
          </a:p>
          <a:p>
            <a:pPr rtl="0" latinLnBrk="1" hangingPunct="0"/>
            <a:r>
              <a:rPr lang="en-US" sz="2000" dirty="0">
                <a:solidFill>
                  <a:srgbClr val="FFFF00"/>
                </a:solidFill>
              </a:rPr>
              <a:t>Balance Point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193434" y="3816593"/>
            <a:ext cx="608983" cy="568192"/>
          </a:xfrm>
          <a:prstGeom prst="straightConnector1">
            <a:avLst/>
          </a:prstGeom>
          <a:noFill/>
          <a:ln w="57150" cap="flat" cmpd="sng">
            <a:solidFill>
              <a:srgbClr val="FF6600"/>
            </a:solidFill>
            <a:prstDash val="solid"/>
            <a:bevel/>
            <a:tailEnd type="arrow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Down Arrow 9"/>
          <p:cNvSpPr/>
          <p:nvPr/>
        </p:nvSpPr>
        <p:spPr>
          <a:xfrm>
            <a:off x="2511686" y="3915430"/>
            <a:ext cx="485775" cy="178546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1700" dirty="0">
                <a:solidFill>
                  <a:srgbClr val="000000"/>
                </a:solidFill>
              </a:rPr>
              <a:t>WEIGHT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145928" y="3767826"/>
            <a:ext cx="477570" cy="455006"/>
          </a:xfrm>
          <a:prstGeom prst="straightConnector1">
            <a:avLst/>
          </a:prstGeom>
          <a:noFill/>
          <a:ln w="57150" cap="flat" cmpd="sng">
            <a:solidFill>
              <a:srgbClr val="FF6600"/>
            </a:solidFill>
            <a:prstDash val="solid"/>
            <a:bevel/>
            <a:tailEnd type="arrow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2748573" y="5766808"/>
            <a:ext cx="0" cy="55271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98378" y="3915430"/>
            <a:ext cx="0" cy="240409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5928" y="6010267"/>
            <a:ext cx="602645" cy="1316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05331" y="6023427"/>
            <a:ext cx="43809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28961" y="5410102"/>
            <a:ext cx="4993672" cy="120032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About 10-20% MAC for stability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Can be aft of center of lift for aerobatics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Too far aft, and the “neutral point is reached (truly unstable)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640623" y="3636985"/>
            <a:ext cx="215900" cy="205206"/>
            <a:chOff x="-920750" y="1695450"/>
            <a:chExt cx="660400" cy="697163"/>
          </a:xfrm>
        </p:grpSpPr>
        <p:sp>
          <p:nvSpPr>
            <p:cNvPr id="25" name="Oval 24"/>
            <p:cNvSpPr/>
            <p:nvPr/>
          </p:nvSpPr>
          <p:spPr>
            <a:xfrm>
              <a:off x="-920750" y="1695450"/>
              <a:ext cx="660400" cy="697163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ie 26"/>
            <p:cNvSpPr/>
            <p:nvPr/>
          </p:nvSpPr>
          <p:spPr>
            <a:xfrm>
              <a:off x="-920750" y="1714500"/>
              <a:ext cx="660400" cy="647700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0000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Pie 27"/>
            <p:cNvSpPr/>
            <p:nvPr/>
          </p:nvSpPr>
          <p:spPr>
            <a:xfrm rot="10800000">
              <a:off x="-920750" y="1720850"/>
              <a:ext cx="660400" cy="647700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0000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7534" y="3619606"/>
            <a:ext cx="215900" cy="213633"/>
            <a:chOff x="-825500" y="5012090"/>
            <a:chExt cx="215900" cy="213633"/>
          </a:xfrm>
        </p:grpSpPr>
        <p:sp>
          <p:nvSpPr>
            <p:cNvPr id="30" name="Oval 29"/>
            <p:cNvSpPr/>
            <p:nvPr/>
          </p:nvSpPr>
          <p:spPr>
            <a:xfrm>
              <a:off x="-825500" y="5012090"/>
              <a:ext cx="215900" cy="20520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ie 30"/>
            <p:cNvSpPr/>
            <p:nvPr/>
          </p:nvSpPr>
          <p:spPr>
            <a:xfrm>
              <a:off x="-825500" y="5018430"/>
              <a:ext cx="215900" cy="190647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FF0000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Pie 31"/>
            <p:cNvSpPr/>
            <p:nvPr/>
          </p:nvSpPr>
          <p:spPr>
            <a:xfrm rot="10800000">
              <a:off x="-825500" y="5035076"/>
              <a:ext cx="215900" cy="190647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FF0000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2299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81254" y="1428107"/>
            <a:ext cx="2707175" cy="17456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Frame 5"/>
          <p:cNvSpPr/>
          <p:nvPr/>
        </p:nvSpPr>
        <p:spPr>
          <a:xfrm rot="173001">
            <a:off x="1963546" y="1344464"/>
            <a:ext cx="3097778" cy="1917309"/>
          </a:xfrm>
          <a:prstGeom prst="fram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00" y="1114"/>
            <a:ext cx="8982500" cy="666423"/>
          </a:xfrm>
        </p:spPr>
        <p:txBody>
          <a:bodyPr/>
          <a:lstStyle/>
          <a:p>
            <a:r>
              <a:rPr lang="en-US" sz="4400" dirty="0" smtClean="0"/>
              <a:t>Trimmed Flight for Stable Airplane</a:t>
            </a:r>
            <a:endParaRPr lang="en-US" sz="4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09658" y="2420936"/>
            <a:ext cx="4710" cy="880877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36062" y="1255331"/>
            <a:ext cx="0" cy="920282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440183" y="2175613"/>
            <a:ext cx="4710" cy="48899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95216" y="322398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99504" y="2664603"/>
            <a:ext cx="1890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</a:t>
            </a:r>
            <a:endParaRPr lang="en-US" sz="2400" b="1" baseline="-25000" dirty="0" smtClean="0"/>
          </a:p>
          <a:p>
            <a:pPr algn="ctr"/>
            <a:r>
              <a:rPr lang="en-US" dirty="0" smtClean="0"/>
              <a:t>(Tail down-force)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52508" y="813563"/>
            <a:ext cx="36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4450" y="1949922"/>
            <a:ext cx="1413247" cy="573833"/>
            <a:chOff x="246450" y="3261820"/>
            <a:chExt cx="1212664" cy="573833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47867" y="3261820"/>
              <a:ext cx="1211247" cy="0"/>
            </a:xfrm>
            <a:prstGeom prst="straightConnector1">
              <a:avLst/>
            </a:prstGeom>
            <a:ln w="76200" cmpd="tri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47867" y="3550967"/>
              <a:ext cx="1211247" cy="0"/>
            </a:xfrm>
            <a:prstGeom prst="straightConnector1">
              <a:avLst/>
            </a:prstGeom>
            <a:ln w="76200" cmpd="tri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46450" y="3835653"/>
              <a:ext cx="1211247" cy="0"/>
            </a:xfrm>
            <a:prstGeom prst="straightConnector1">
              <a:avLst/>
            </a:prstGeom>
            <a:ln w="76200" cmpd="tri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61500" y="2715032"/>
            <a:ext cx="162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Airspeed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506534" y="2209871"/>
            <a:ext cx="215900" cy="205206"/>
            <a:chOff x="-920750" y="1695450"/>
            <a:chExt cx="660400" cy="697163"/>
          </a:xfrm>
        </p:grpSpPr>
        <p:sp>
          <p:nvSpPr>
            <p:cNvPr id="19" name="Oval 18"/>
            <p:cNvSpPr/>
            <p:nvPr/>
          </p:nvSpPr>
          <p:spPr>
            <a:xfrm>
              <a:off x="-920750" y="1695450"/>
              <a:ext cx="660400" cy="697163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ie 20"/>
            <p:cNvSpPr/>
            <p:nvPr/>
          </p:nvSpPr>
          <p:spPr>
            <a:xfrm>
              <a:off x="-920750" y="1714500"/>
              <a:ext cx="660400" cy="647700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0000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 rot="10800000">
              <a:off x="-920750" y="1720850"/>
              <a:ext cx="660400" cy="647700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0000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15707" y="2213853"/>
            <a:ext cx="215900" cy="213633"/>
            <a:chOff x="-825500" y="5012090"/>
            <a:chExt cx="215900" cy="213633"/>
          </a:xfrm>
        </p:grpSpPr>
        <p:sp>
          <p:nvSpPr>
            <p:cNvPr id="27" name="Oval 26"/>
            <p:cNvSpPr/>
            <p:nvPr/>
          </p:nvSpPr>
          <p:spPr>
            <a:xfrm>
              <a:off x="-825500" y="5012090"/>
              <a:ext cx="215900" cy="20520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ie 31"/>
            <p:cNvSpPr/>
            <p:nvPr/>
          </p:nvSpPr>
          <p:spPr>
            <a:xfrm>
              <a:off x="-825500" y="5018430"/>
              <a:ext cx="215900" cy="190647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FF0000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Pie 32"/>
            <p:cNvSpPr/>
            <p:nvPr/>
          </p:nvSpPr>
          <p:spPr>
            <a:xfrm rot="10800000">
              <a:off x="-825500" y="5035076"/>
              <a:ext cx="215900" cy="190647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FF0000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266" y="1771166"/>
            <a:ext cx="1588048" cy="3705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6064" flipH="1">
            <a:off x="2333655" y="4050657"/>
            <a:ext cx="2707175" cy="17456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7" name="Frame 36"/>
          <p:cNvSpPr/>
          <p:nvPr/>
        </p:nvSpPr>
        <p:spPr>
          <a:xfrm rot="173001">
            <a:off x="2117920" y="3967064"/>
            <a:ext cx="3097778" cy="1838801"/>
          </a:xfrm>
          <a:prstGeom prst="fram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762058" y="5043486"/>
            <a:ext cx="4710" cy="880877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088462" y="3877881"/>
            <a:ext cx="0" cy="920282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592583" y="5134713"/>
            <a:ext cx="4710" cy="48899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96439" y="5987365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651904" y="5623703"/>
            <a:ext cx="18907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</a:t>
            </a:r>
            <a:endParaRPr lang="en-US" sz="2400" b="1" baseline="-25000" dirty="0" smtClean="0"/>
          </a:p>
          <a:p>
            <a:pPr algn="ctr"/>
            <a:r>
              <a:rPr lang="en-US" dirty="0" smtClean="0"/>
              <a:t>(Tail down-force)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77849" y="4572472"/>
            <a:ext cx="1032247" cy="573833"/>
            <a:chOff x="246450" y="3261820"/>
            <a:chExt cx="1212664" cy="573833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47867" y="3261820"/>
              <a:ext cx="1211247" cy="0"/>
            </a:xfrm>
            <a:prstGeom prst="straightConnector1">
              <a:avLst/>
            </a:prstGeom>
            <a:ln w="76200" cmpd="tri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47867" y="3550967"/>
              <a:ext cx="1211247" cy="0"/>
            </a:xfrm>
            <a:prstGeom prst="straightConnector1">
              <a:avLst/>
            </a:prstGeom>
            <a:ln w="76200" cmpd="tri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46450" y="3835653"/>
              <a:ext cx="1211247" cy="0"/>
            </a:xfrm>
            <a:prstGeom prst="straightConnector1">
              <a:avLst/>
            </a:prstGeom>
            <a:ln w="76200" cmpd="tri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313900" y="5337582"/>
            <a:ext cx="157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Airspeed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658934" y="4832421"/>
            <a:ext cx="215900" cy="205206"/>
            <a:chOff x="-920750" y="1695450"/>
            <a:chExt cx="660400" cy="697163"/>
          </a:xfrm>
        </p:grpSpPr>
        <p:sp>
          <p:nvSpPr>
            <p:cNvPr id="49" name="Oval 48"/>
            <p:cNvSpPr/>
            <p:nvPr/>
          </p:nvSpPr>
          <p:spPr>
            <a:xfrm>
              <a:off x="-920750" y="1695450"/>
              <a:ext cx="660400" cy="697163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ie 49"/>
            <p:cNvSpPr/>
            <p:nvPr/>
          </p:nvSpPr>
          <p:spPr>
            <a:xfrm>
              <a:off x="-920750" y="1714500"/>
              <a:ext cx="660400" cy="647700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0000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Pie 50"/>
            <p:cNvSpPr/>
            <p:nvPr/>
          </p:nvSpPr>
          <p:spPr>
            <a:xfrm rot="10800000">
              <a:off x="-920750" y="1720850"/>
              <a:ext cx="660400" cy="647700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0000FF"/>
            </a:solidFill>
            <a:ln w="127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68107" y="4836403"/>
            <a:ext cx="215900" cy="213633"/>
            <a:chOff x="-825500" y="5012090"/>
            <a:chExt cx="215900" cy="213633"/>
          </a:xfrm>
        </p:grpSpPr>
        <p:sp>
          <p:nvSpPr>
            <p:cNvPr id="53" name="Oval 52"/>
            <p:cNvSpPr/>
            <p:nvPr/>
          </p:nvSpPr>
          <p:spPr>
            <a:xfrm>
              <a:off x="-825500" y="5012090"/>
              <a:ext cx="215900" cy="20520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ie 53"/>
            <p:cNvSpPr/>
            <p:nvPr/>
          </p:nvSpPr>
          <p:spPr>
            <a:xfrm>
              <a:off x="-825500" y="5018430"/>
              <a:ext cx="215900" cy="190647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FF0000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Pie 54"/>
            <p:cNvSpPr/>
            <p:nvPr/>
          </p:nvSpPr>
          <p:spPr>
            <a:xfrm rot="10800000">
              <a:off x="-825500" y="5035076"/>
              <a:ext cx="215900" cy="190647"/>
            </a:xfrm>
            <a:prstGeom prst="pie">
              <a:avLst>
                <a:gd name="adj1" fmla="val 10745437"/>
                <a:gd name="adj2" fmla="val 16200000"/>
              </a:avLst>
            </a:prstGeom>
            <a:solidFill>
              <a:srgbClr val="FF0000"/>
            </a:solidFill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4943">
            <a:off x="6935666" y="4730266"/>
            <a:ext cx="1588048" cy="37054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906674" y="3454818"/>
            <a:ext cx="36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3756031"/>
            <a:ext cx="2095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 low airspeed, </a:t>
            </a:r>
          </a:p>
          <a:p>
            <a:r>
              <a:rPr lang="en-US" b="1" dirty="0" smtClean="0"/>
              <a:t>more up elevator</a:t>
            </a:r>
          </a:p>
          <a:p>
            <a:r>
              <a:rPr lang="en-US" b="1" dirty="0" smtClean="0"/>
              <a:t> is needed to trim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54464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8" y="644494"/>
            <a:ext cx="8450660" cy="777534"/>
          </a:xfrm>
        </p:spPr>
        <p:txBody>
          <a:bodyPr/>
          <a:lstStyle/>
          <a:p>
            <a:r>
              <a:rPr lang="en-US" dirty="0" smtClean="0"/>
              <a:t>Response to Speed Changes</a:t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46" y="1771831"/>
            <a:ext cx="3389603" cy="361191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Trim for mid to low power</a:t>
            </a:r>
          </a:p>
          <a:p>
            <a:r>
              <a:rPr lang="en-US" sz="1800" dirty="0" smtClean="0"/>
              <a:t>Fly high</a:t>
            </a:r>
            <a:r>
              <a:rPr lang="en-US" sz="1800" dirty="0"/>
              <a:t> </a:t>
            </a:r>
            <a:r>
              <a:rPr lang="en-US" sz="1800" dirty="0" smtClean="0"/>
              <a:t>and level</a:t>
            </a:r>
          </a:p>
          <a:p>
            <a:r>
              <a:rPr lang="en-US" sz="1800" dirty="0" smtClean="0"/>
              <a:t>Nose down about 45</a:t>
            </a:r>
            <a:r>
              <a:rPr lang="en-US" sz="1800" baseline="30000" dirty="0" smtClean="0"/>
              <a:t>o</a:t>
            </a:r>
          </a:p>
          <a:p>
            <a:r>
              <a:rPr lang="en-US" sz="1800" dirty="0" smtClean="0"/>
              <a:t>Hands off controls</a:t>
            </a:r>
          </a:p>
          <a:p>
            <a:r>
              <a:rPr lang="en-US" sz="1800" dirty="0" smtClean="0"/>
              <a:t>Let airplane accelerate</a:t>
            </a:r>
          </a:p>
          <a:p>
            <a:r>
              <a:rPr lang="en-US" sz="1800" dirty="0" smtClean="0"/>
              <a:t>Observe pitch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47347" y="5741856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way: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://www.flyrc.com/aerobatic-trimming/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7204643" y="1763990"/>
            <a:ext cx="1050516" cy="784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903257" y="1771831"/>
            <a:ext cx="1301386" cy="140335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8221067">
            <a:off x="3500998" y="1811029"/>
            <a:ext cx="3629769" cy="1622871"/>
          </a:xfrm>
          <a:prstGeom prst="arc">
            <a:avLst>
              <a:gd name="adj1" fmla="val 16200000"/>
              <a:gd name="adj2" fmla="val 20467163"/>
            </a:avLst>
          </a:prstGeom>
          <a:ln w="38100" cmpd="sng">
            <a:solidFill>
              <a:srgbClr val="0000FF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524" y="3327581"/>
            <a:ext cx="1301386" cy="1403350"/>
          </a:xfrm>
          <a:prstGeom prst="line">
            <a:avLst/>
          </a:prstGeom>
          <a:ln w="38100" cmpd="sng">
            <a:solidFill>
              <a:srgbClr val="0000FF"/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8042207" flipV="1">
            <a:off x="4582030" y="3021560"/>
            <a:ext cx="3629769" cy="1533352"/>
          </a:xfrm>
          <a:prstGeom prst="arc">
            <a:avLst>
              <a:gd name="adj1" fmla="val 16200000"/>
              <a:gd name="adj2" fmla="val 20697369"/>
            </a:avLst>
          </a:prstGeom>
          <a:ln w="38100" cmpd="sng">
            <a:solidFill>
              <a:srgbClr val="0000FF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72635" y="4724410"/>
            <a:ext cx="173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Neutral</a:t>
            </a:r>
          </a:p>
          <a:p>
            <a:pPr algn="ctr"/>
            <a:r>
              <a:rPr lang="en-US" dirty="0" smtClean="0"/>
              <a:t>(for aerobatics)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8984" y="2651825"/>
            <a:ext cx="2070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ose </a:t>
            </a:r>
            <a:r>
              <a:rPr lang="en-US" dirty="0"/>
              <a:t>H</a:t>
            </a:r>
            <a:r>
              <a:rPr lang="en-US" dirty="0" smtClean="0"/>
              <a:t>eavy plane</a:t>
            </a:r>
          </a:p>
          <a:p>
            <a:r>
              <a:rPr lang="en-US" dirty="0" smtClean="0"/>
              <a:t>pitches UP!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b="1" i="1" dirty="0" smtClean="0"/>
              <a:t>speed stable</a:t>
            </a:r>
            <a:r>
              <a:rPr lang="en-US" dirty="0" smtClean="0"/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5075" y="4453419"/>
            <a:ext cx="3532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 Heavy plane pitches DOWN!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speed stable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Difficult to fly on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35003" y="2178050"/>
            <a:ext cx="133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Trim speed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8790907">
            <a:off x="5458521" y="2108200"/>
            <a:ext cx="190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 increases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595" y="1375865"/>
            <a:ext cx="1544809" cy="6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Re-Trim for the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35101"/>
            <a:ext cx="8042276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your plane is </a:t>
            </a:r>
            <a:r>
              <a:rPr lang="en-US" b="1" i="1" u="sng" dirty="0" smtClean="0"/>
              <a:t>speed-stable </a:t>
            </a:r>
            <a:r>
              <a:rPr lang="en-US" dirty="0" smtClean="0"/>
              <a:t>(a little nose heavy), and trimmed for “cruise”</a:t>
            </a:r>
          </a:p>
          <a:p>
            <a:pPr lvl="1"/>
            <a:r>
              <a:rPr lang="en-US" dirty="0" smtClean="0"/>
              <a:t>Hold UP elevator to glide slower on approach</a:t>
            </a:r>
          </a:p>
          <a:p>
            <a:pPr marL="631825" lvl="2" indent="0">
              <a:buNone/>
            </a:pPr>
            <a:r>
              <a:rPr lang="en-US" dirty="0" smtClean="0"/>
              <a:t>	(Down-thrust reduces the need for this)</a:t>
            </a:r>
          </a:p>
          <a:p>
            <a:pPr marL="692150" lvl="1" indent="-342900"/>
            <a:r>
              <a:rPr lang="en-US" dirty="0" smtClean="0"/>
              <a:t>OR re-trim for approach speed (put in some up-trim)</a:t>
            </a:r>
          </a:p>
          <a:p>
            <a:pPr marL="692150" lvl="1" indent="-342900"/>
            <a:r>
              <a:rPr lang="en-US" dirty="0" smtClean="0"/>
              <a:t>OR program transmitter to put in some UP elevator on a switch</a:t>
            </a:r>
          </a:p>
          <a:p>
            <a:pPr marL="692150" lvl="1" indent="-342900"/>
            <a:r>
              <a:rPr lang="en-US" dirty="0" smtClean="0"/>
              <a:t>OR program elevator with flaps to achieve low trimmed speed</a:t>
            </a:r>
          </a:p>
          <a:p>
            <a:r>
              <a:rPr lang="en-US" dirty="0" smtClean="0"/>
              <a:t>If your plane is neutrally stable (dive test)</a:t>
            </a:r>
          </a:p>
          <a:p>
            <a:pPr lvl="1"/>
            <a:r>
              <a:rPr lang="en-US" dirty="0" smtClean="0"/>
              <a:t>no re-trimming needed any time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omewhat more difficult to fly approaches consistently, but “expert” pilots have no trouble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9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2391</TotalTime>
  <Words>1897</Words>
  <Application>Microsoft Macintosh PowerPoint</Application>
  <PresentationFormat>On-screen Show (4:3)</PresentationFormat>
  <Paragraphs>342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Aero 101 for R/C Pilots Part 2 </vt:lpstr>
      <vt:lpstr>Common Questions from RC Pilots</vt:lpstr>
      <vt:lpstr>How slow can I go on approach?</vt:lpstr>
      <vt:lpstr>Problem:  No Airspeed Indicator</vt:lpstr>
      <vt:lpstr>How do YOU control speed on the approach?</vt:lpstr>
      <vt:lpstr>Centers of Lift and Gravity Determine Pitch and Speed Stability</vt:lpstr>
      <vt:lpstr>Trimmed Flight for Stable Airplane</vt:lpstr>
      <vt:lpstr>Response to Speed Changes </vt:lpstr>
      <vt:lpstr>Should I Re-Trim for the Approach?</vt:lpstr>
      <vt:lpstr>How to find the trim setting for Approach Speed</vt:lpstr>
      <vt:lpstr>Should I Control Altitude with Elevator or Thrust on Approach?</vt:lpstr>
      <vt:lpstr>Answer?</vt:lpstr>
      <vt:lpstr>What will happen with Flaps?</vt:lpstr>
      <vt:lpstr>Wind on the Approach</vt:lpstr>
      <vt:lpstr>Wind at touchdown</vt:lpstr>
      <vt:lpstr>Judging what a new plane  will be like </vt:lpstr>
      <vt:lpstr>Wing Loading</vt:lpstr>
      <vt:lpstr>PowerPoint Presentation</vt:lpstr>
      <vt:lpstr>Lift Coefficient  and Dynamic Pressure</vt:lpstr>
      <vt:lpstr>How to Calculate Stall Speed</vt:lpstr>
      <vt:lpstr>Estimate Stall Speed from Wing Loading</vt:lpstr>
      <vt:lpstr>Wing Cube Loading</vt:lpstr>
      <vt:lpstr>Wing Loading, Cubic Loading, and Stall Speed</vt:lpstr>
      <vt:lpstr>Power Loading</vt:lpstr>
      <vt:lpstr>PowerPoint Presentation</vt:lpstr>
      <vt:lpstr>Aspect Ratio</vt:lpstr>
      <vt:lpstr>Low AR planes fly approach on “back-side” of power curve</vt:lpstr>
      <vt:lpstr>Lift and Drag for a Total Airplane</vt:lpstr>
      <vt:lpstr>PowerPoint Presentation</vt:lpstr>
      <vt:lpstr>Effect of Low Aspect Ratio</vt:lpstr>
      <vt:lpstr>How Big Should the Servo Be?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 101 for R/C Pilots, Builders, and Designers</dc:title>
  <dc:creator>Brian Kelly</dc:creator>
  <cp:lastModifiedBy>Brian Kelly</cp:lastModifiedBy>
  <cp:revision>240</cp:revision>
  <dcterms:created xsi:type="dcterms:W3CDTF">2017-06-01T17:22:23Z</dcterms:created>
  <dcterms:modified xsi:type="dcterms:W3CDTF">2018-02-16T18:29:36Z</dcterms:modified>
</cp:coreProperties>
</file>