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435" r:id="rId3"/>
    <p:sldId id="317" r:id="rId4"/>
    <p:sldId id="318" r:id="rId5"/>
    <p:sldId id="314" r:id="rId6"/>
    <p:sldId id="292" r:id="rId7"/>
    <p:sldId id="313" r:id="rId8"/>
    <p:sldId id="386" r:id="rId9"/>
    <p:sldId id="387" r:id="rId10"/>
    <p:sldId id="319" r:id="rId11"/>
    <p:sldId id="321" r:id="rId12"/>
    <p:sldId id="320" r:id="rId13"/>
    <p:sldId id="324" r:id="rId14"/>
    <p:sldId id="325" r:id="rId15"/>
    <p:sldId id="327" r:id="rId16"/>
    <p:sldId id="329" r:id="rId17"/>
    <p:sldId id="331" r:id="rId18"/>
    <p:sldId id="352" r:id="rId19"/>
    <p:sldId id="354" r:id="rId20"/>
    <p:sldId id="355" r:id="rId21"/>
    <p:sldId id="330" r:id="rId22"/>
    <p:sldId id="332" r:id="rId23"/>
    <p:sldId id="394" r:id="rId24"/>
    <p:sldId id="334" r:id="rId25"/>
    <p:sldId id="364" r:id="rId26"/>
    <p:sldId id="291" r:id="rId27"/>
    <p:sldId id="339" r:id="rId28"/>
    <p:sldId id="335" r:id="rId29"/>
    <p:sldId id="336" r:id="rId30"/>
    <p:sldId id="376" r:id="rId31"/>
    <p:sldId id="273" r:id="rId32"/>
    <p:sldId id="303" r:id="rId33"/>
    <p:sldId id="305" r:id="rId34"/>
    <p:sldId id="300" r:id="rId35"/>
    <p:sldId id="301" r:id="rId36"/>
    <p:sldId id="302" r:id="rId37"/>
    <p:sldId id="337" r:id="rId38"/>
    <p:sldId id="341" r:id="rId39"/>
    <p:sldId id="342" r:id="rId40"/>
    <p:sldId id="343" r:id="rId41"/>
    <p:sldId id="34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577" autoAdjust="0"/>
    <p:restoredTop sz="99740" autoAdjust="0"/>
  </p:normalViewPr>
  <p:slideViewPr>
    <p:cSldViewPr snapToGrid="0" snapToObjects="1" showGuides="1">
      <p:cViewPr>
        <p:scale>
          <a:sx n="200" d="100"/>
          <a:sy n="200" d="100"/>
        </p:scale>
        <p:origin x="-1808" y="-176"/>
      </p:cViewPr>
      <p:guideLst>
        <p:guide orient="horz" pos="744"/>
        <p:guide pos="5560"/>
      </p:guideLst>
    </p:cSldViewPr>
  </p:slideViewPr>
  <p:notesTextViewPr>
    <p:cViewPr>
      <p:scale>
        <a:sx n="100" d="100"/>
        <a:sy n="100" d="100"/>
      </p:scale>
      <p:origin x="0" y="0"/>
    </p:cViewPr>
  </p:notesTextViewPr>
  <p:sorterViewPr>
    <p:cViewPr>
      <p:scale>
        <a:sx n="300" d="100"/>
        <a:sy n="3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6004BE-208A-F742-8ED4-3C9DAAFA500F}" type="datetimeFigureOut">
              <a:rPr lang="en-US" smtClean="0"/>
              <a:t>2/16/18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7D32CD-5824-D344-A07B-5D6785860081}" type="slidenum">
              <a:rPr lang="en-US" smtClean="0"/>
              <a:t>‹#›</a:t>
            </a:fld>
            <a:endParaRPr lang="en-US"/>
          </a:p>
        </p:txBody>
      </p:sp>
    </p:spTree>
    <p:extLst>
      <p:ext uri="{BB962C8B-B14F-4D97-AF65-F5344CB8AC3E}">
        <p14:creationId xmlns:p14="http://schemas.microsoft.com/office/powerpoint/2010/main" val="13565769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647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b="1" dirty="0"/>
              <a:t>WING SECTION.</a:t>
            </a:r>
            <a:endParaRPr lang="en-US" dirty="0"/>
          </a:p>
          <a:p>
            <a:r>
              <a:rPr lang="en-US" b="1" dirty="0"/>
              <a:t> </a:t>
            </a:r>
            <a:endParaRPr lang="en-US" dirty="0"/>
          </a:p>
          <a:p>
            <a:r>
              <a:rPr lang="en-US" dirty="0"/>
              <a:t>Wing section, or airfoil, is the term used to describe the geometric shape of a cross section of the wing in the fore and aft plane.  Wing Sections are assigned names by their developers, for instance, the wing section called NACA 2412 is just one of the many developed by the National Advisory Committee for Aeronautics, a US Federal Government agency now part of NASA.</a:t>
            </a:r>
          </a:p>
          <a:p>
            <a:r>
              <a:rPr lang="en-US" dirty="0"/>
              <a:t> </a:t>
            </a:r>
          </a:p>
          <a:p>
            <a:r>
              <a:rPr lang="en-US" dirty="0"/>
              <a:t>Wing Sections are all geometric variations of a streamlined teardrop shape.  Sometimes they are fully symmetrical, meaning that they do not have camber.  Camber is the term used to describe any curvature of a midpoint line joining the extreme points of the wing section at the leading and trailing edges.</a:t>
            </a:r>
          </a:p>
          <a:p>
            <a:r>
              <a:rPr lang="en-US" dirty="0"/>
              <a:t> </a:t>
            </a:r>
          </a:p>
          <a:p>
            <a:r>
              <a:rPr lang="en-US" dirty="0"/>
              <a:t>Model aircraft designers frequently choose Wing Sections from a vast array available from many sources, such as NASA, rather than develop their own Wing Sections.  The Airfoil Section mentioned above, NACA 2412, is a very widely used section.  It is one of NASA's four digit series, where the first digit, 2, indicated that the section has camber of 2% of total depth.  Second digit, 4, indicates maximum camber located at 40% of the chord. The last two digits indicate airfoil maximum thickness, 12%.</a:t>
            </a:r>
          </a:p>
          <a:p>
            <a:r>
              <a:rPr lang="en-US" dirty="0"/>
              <a:t> </a:t>
            </a:r>
          </a:p>
          <a:p>
            <a:r>
              <a:rPr lang="en-US" dirty="0"/>
              <a:t>Wing sections are selected by the model designer to suit the intended use and flight characteristics of the model.  The aerodynamic characteristics of most wing sections are described mathematically in a series of graphs commonly known as Lift/Drag graphs, or L/D curves.  These graphs are the result of wind tunnel tests. As the name implies, these graphs plot the lift coefficient produced by the subject wing section against the induced drag and pitching moment coefficients as the angle of attack is varied.</a:t>
            </a:r>
          </a:p>
          <a:p>
            <a:r>
              <a:rPr lang="en-US" dirty="0"/>
              <a:t> </a:t>
            </a:r>
          </a:p>
          <a:p>
            <a:r>
              <a:rPr lang="en-US" dirty="0"/>
              <a:t>At any specified airspeed and angle of attack the lift of the subject wing may be calculated using the Lift Coefficient from the L/D graph in a series of mathematical expressions.  Similarly the Induced Drag, which is the resisting force resulting from the Lift generated by the wing having the subject Section at a particular airspeed and angle of attack, may be calculated.</a:t>
            </a:r>
          </a:p>
          <a:p>
            <a:r>
              <a:rPr lang="en-US" dirty="0"/>
              <a:t> </a:t>
            </a:r>
          </a:p>
          <a:p>
            <a:r>
              <a:rPr lang="en-US" dirty="0"/>
              <a:t>Model designers typically choose fully symmetrical wing sections for aircraft intended for aerobatics.  Such wing sections are equally effective inverted as they are upright.  Model aircraft intended for less inverted flight generally use airfoils having some camber as such airfoils generate higher lift coefficients than do symmetrical airfoils at positive angles of attack.</a:t>
            </a:r>
          </a:p>
          <a:p>
            <a:r>
              <a:rPr lang="en-US" dirty="0"/>
              <a:t> </a:t>
            </a:r>
          </a:p>
          <a:p>
            <a:r>
              <a:rPr lang="en-US" dirty="0"/>
              <a:t>Section thickness is another variable.  Thin sections have lower induced drag than thicker sections, all other factors being equal.  Practically, for RC model use, </a:t>
            </a:r>
          </a:p>
          <a:p>
            <a:r>
              <a:rPr lang="en-US" dirty="0"/>
              <a:t>a reasonably thick wing section between 10 and 14 percent of chord provides for adequate depth of spar, (to resist imposed loads in flight), and ease of construction.  Thinner wings are used for high speed applications where low drag is important, such as pylon racers or turbine powered aircraft.</a:t>
            </a:r>
          </a:p>
          <a:p>
            <a:endParaRPr lang="en-US" dirty="0"/>
          </a:p>
        </p:txBody>
      </p:sp>
    </p:spTree>
    <p:extLst>
      <p:ext uri="{BB962C8B-B14F-4D97-AF65-F5344CB8AC3E}">
        <p14:creationId xmlns:p14="http://schemas.microsoft.com/office/powerpoint/2010/main" val="422779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647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b="1" dirty="0"/>
              <a:t>THE STALL</a:t>
            </a:r>
            <a:endParaRPr lang="en-US" dirty="0"/>
          </a:p>
          <a:p>
            <a:r>
              <a:rPr lang="en-US" b="1" dirty="0"/>
              <a:t> </a:t>
            </a:r>
            <a:endParaRPr lang="en-US" dirty="0"/>
          </a:p>
          <a:p>
            <a:r>
              <a:rPr lang="en-US" b="1" dirty="0"/>
              <a:t>AN ACCIDENT</a:t>
            </a:r>
            <a:endParaRPr lang="en-US" dirty="0"/>
          </a:p>
          <a:p>
            <a:r>
              <a:rPr lang="en-US" b="1" dirty="0"/>
              <a:t> </a:t>
            </a:r>
            <a:endParaRPr lang="en-US" dirty="0"/>
          </a:p>
          <a:p>
            <a:r>
              <a:rPr lang="en-US" dirty="0"/>
              <a:t>The RC model aircraft, a </a:t>
            </a:r>
            <a:r>
              <a:rPr lang="en-US" dirty="0" err="1"/>
              <a:t>warbird</a:t>
            </a:r>
            <a:r>
              <a:rPr lang="en-US" dirty="0"/>
              <a:t> scale model of fairly high wing loading, is on the downwind leg of a left hand landing pattern, flying with a modest tailwind so that it's groundspeed is a little higher than the pilot prefers, so he throttles back and the model's nose drops. He adds a little up elevator to maintain altitude.  He turns left onto base leg, banking quite steeply because the tailwind is pushing the model downwind, elongating his pattern.  He adds up elevator in the turn to maintain altitude, simultaneously reducing power.  He trims the nose up on his base leg, slowing the aircraft.  He turns left again, onto final, once again banking quite steeply, about 45 degrees, into the wind and makes his final power reduction.  The aircraft is now experiencing a fairly high positive G load and is decelerating.  The nose drops in the turn, so the pilot reacts with corrective right aileron and up elevator.  The left wing, with the aileron deflected downward, exceeds the critical angle of attack and the lower, left wing, tip-stalls, the aircraft inverts, the nose drops vertically and before a spin can develop the aircraft impacts the earth disastrously. This scene has been repeated many times, tragically, and usually fatally, in full-size aviation, and embarrassingly in model aviation.</a:t>
            </a:r>
          </a:p>
          <a:p>
            <a:r>
              <a:rPr lang="en-US" dirty="0"/>
              <a:t> </a:t>
            </a:r>
          </a:p>
          <a:p>
            <a:r>
              <a:rPr lang="en-US" b="1" dirty="0"/>
              <a:t>WHAT HAPPENED?</a:t>
            </a:r>
            <a:endParaRPr lang="en-US" dirty="0"/>
          </a:p>
          <a:p>
            <a:r>
              <a:rPr lang="en-US" dirty="0"/>
              <a:t> </a:t>
            </a:r>
          </a:p>
          <a:p>
            <a:r>
              <a:rPr lang="en-US" dirty="0"/>
              <a:t>When a wing assumes an Angle of Attack, either positive or negative, in excess of the lift-producing range previously described, the airflow no longer conforms predictably to the upper curvature of the wing's surface, but separates and becomes very turbulent.  Virtually all lift is lost, and drag increases dramatically.  Very often aileron control is jeopardized and the aircraft departs from controlled flight.  It has stalled, and is no longer flying, but simply dropping.</a:t>
            </a:r>
          </a:p>
          <a:p>
            <a:r>
              <a:rPr lang="en-US" dirty="0"/>
              <a:t> </a:t>
            </a:r>
          </a:p>
          <a:p>
            <a:r>
              <a:rPr lang="en-US" dirty="0"/>
              <a:t>It is not low airspeed, but exceeding the wing's critical angel of attack, that induces total flow separation over the upper surface of the wing; the stall.  When the pilot of an aircraft attempts to avoid loss of altitude at low airspeed by raising the nose of the aircraft, and therefore increasing the angle of attack, he is in danger of stalling the wing.</a:t>
            </a:r>
          </a:p>
          <a:p>
            <a:r>
              <a:rPr lang="en-US" dirty="0"/>
              <a:t> </a:t>
            </a:r>
          </a:p>
          <a:p>
            <a:r>
              <a:rPr lang="en-US" b="1" dirty="0"/>
              <a:t>WHY?</a:t>
            </a:r>
            <a:endParaRPr lang="en-US" dirty="0"/>
          </a:p>
          <a:p>
            <a:r>
              <a:rPr lang="en-US" dirty="0"/>
              <a:t> </a:t>
            </a:r>
          </a:p>
          <a:p>
            <a:r>
              <a:rPr lang="en-US" dirty="0"/>
              <a:t>In any aircraft, model or full-size, the behavior of the wing at critical high angles of attack is most important.  As the aircraft's angle of attack approaches the critical value, and stalling is imminent, it is important for continued controlled flight that the wing should not experience tip-stall.  If asymmetrical tip stall does occur, the aircraft will abruptly drop the stalled wing, yaw violently towards the stalled wing, and very possibly enter a spin.  Many aircraft use wing Washout, a wing twist, to allow the outboard portion of the wing to continue to experience non-critical angle of attack while the inboard section becomes critical, and stalls.  By this means aileron control is preserved, to a certain degree, and spinning is avoidable.</a:t>
            </a:r>
          </a:p>
          <a:p>
            <a:r>
              <a:rPr lang="en-US" dirty="0"/>
              <a:t> </a:t>
            </a:r>
          </a:p>
          <a:p>
            <a:r>
              <a:rPr lang="en-US" dirty="0"/>
              <a:t>Some aircraft also vary the Airfoil Section from root to tip, using cambered section at the root, for higher lift, and non-cambered section at the tip, for higher critical angle of attack.</a:t>
            </a:r>
          </a:p>
          <a:p>
            <a:r>
              <a:rPr lang="en-US" dirty="0"/>
              <a:t> </a:t>
            </a:r>
          </a:p>
          <a:p>
            <a:r>
              <a:rPr lang="en-US" dirty="0"/>
              <a:t>The Planform Shape of a wing also influences the behavior at the stall.  Strongly tapered planforms, where the wingtip chord is significantly less than the root chord, and therefore the </a:t>
            </a:r>
            <a:r>
              <a:rPr lang="en-US" dirty="0" err="1"/>
              <a:t>Reynold's</a:t>
            </a:r>
            <a:r>
              <a:rPr lang="en-US" dirty="0"/>
              <a:t> Number of the tip is much lower that the root, are more subject to tip stall than less tapered, or non-tapered planforms.</a:t>
            </a:r>
          </a:p>
          <a:p>
            <a:r>
              <a:rPr lang="en-US" dirty="0"/>
              <a:t> </a:t>
            </a:r>
          </a:p>
          <a:p>
            <a:r>
              <a:rPr lang="en-US" dirty="0"/>
              <a:t>At the outboard tip of a wing in flight a strong vortex forms, with overpressure air from the underside of the wing curling up around the wingtip into the </a:t>
            </a:r>
            <a:r>
              <a:rPr lang="en-US" dirty="0" err="1"/>
              <a:t>underpressure</a:t>
            </a:r>
            <a:r>
              <a:rPr lang="en-US" dirty="0"/>
              <a:t> topside of the wing.  This vortex creates significant drag and by it's disturbance of the airstream on the top surface of the wing at the tip, reduces the effective aerodynamic span of the wing.   Designers have used a wide variety of devices to minimize the drag and span-reduction effects of the tip vortex; winglets, end plates, </a:t>
            </a:r>
            <a:r>
              <a:rPr lang="en-US" dirty="0" err="1"/>
              <a:t>Hoener</a:t>
            </a:r>
            <a:r>
              <a:rPr lang="en-US" dirty="0"/>
              <a:t> shapes and several others.  Perhaps the most elegant solution is the adoption of an </a:t>
            </a:r>
            <a:r>
              <a:rPr lang="en-US" dirty="0" err="1"/>
              <a:t>eliptical</a:t>
            </a:r>
            <a:r>
              <a:rPr lang="en-US" dirty="0"/>
              <a:t> planform, such as was used in the </a:t>
            </a:r>
            <a:r>
              <a:rPr lang="en-US" dirty="0" err="1"/>
              <a:t>Supermarine</a:t>
            </a:r>
            <a:r>
              <a:rPr lang="en-US" dirty="0"/>
              <a:t> Spitfire so that the vortex becomes very small and the span-wise lift distribution of the wing is optimized with respect to imposed structural bending moment loads.  The Spitfire's wing has a beautiful shape but it is, unfortunately, complex to design and build.</a:t>
            </a:r>
          </a:p>
          <a:p>
            <a:r>
              <a:rPr lang="en-US" dirty="0"/>
              <a:t> </a:t>
            </a:r>
          </a:p>
          <a:p>
            <a:r>
              <a:rPr lang="en-US" dirty="0"/>
              <a:t>Among the very wide range of RC model aircraft flown today, those of foam construction, with powerful electric motors, have very benign stall characteristics.  They generally have very light wing loading and high power loading, so that they perform some remarkable maneuvers with the wing in a fully stalled condition, flying on overpressure lift from the underside of the wing and propeller thrust.</a:t>
            </a:r>
          </a:p>
          <a:p>
            <a:r>
              <a:rPr lang="en-US" dirty="0"/>
              <a:t> </a:t>
            </a:r>
          </a:p>
          <a:p>
            <a:r>
              <a:rPr lang="en-US" dirty="0"/>
              <a:t>Similarly, the typical trainer has quite low wing loading, and fairly gentle stall behavior.  They are designed very carefully to avoid tip-stall, and to keep recovery from the stall simple with no departure from controlled flight.</a:t>
            </a:r>
          </a:p>
          <a:p>
            <a:r>
              <a:rPr lang="en-US" dirty="0"/>
              <a:t> </a:t>
            </a:r>
          </a:p>
          <a:p>
            <a:endParaRPr lang="en-US" dirty="0"/>
          </a:p>
        </p:txBody>
      </p:sp>
    </p:spTree>
    <p:extLst>
      <p:ext uri="{BB962C8B-B14F-4D97-AF65-F5344CB8AC3E}">
        <p14:creationId xmlns:p14="http://schemas.microsoft.com/office/powerpoint/2010/main" val="334392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2/16/18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092853893"/>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530138"/>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dirty="0"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2/16/18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2/16/18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2/16/18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2/16/18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2/16/18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2/16/18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2/16/18</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lyrc.com/aerobatic-trimming/" TargetMode="Externa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https://www.caa.govt.nz/fig/advanced-manoeuvres/steep-turn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2" y="1016000"/>
            <a:ext cx="6498158" cy="677116"/>
          </a:xfrm>
        </p:spPr>
        <p:txBody>
          <a:bodyPr/>
          <a:lstStyle/>
          <a:p>
            <a:r>
              <a:rPr lang="en-US" dirty="0" smtClean="0"/>
              <a:t>Aero 101 for R/C </a:t>
            </a:r>
            <a:r>
              <a:rPr lang="en-US" dirty="0" smtClean="0"/>
              <a:t>Pilots</a:t>
            </a:r>
            <a:br>
              <a:rPr lang="en-US" dirty="0" smtClean="0"/>
            </a:br>
            <a:r>
              <a:rPr lang="en-US" dirty="0" smtClean="0"/>
              <a:t>Part 1</a:t>
            </a:r>
            <a:r>
              <a:rPr lang="en-US" dirty="0" smtClean="0"/>
              <a:t> </a:t>
            </a:r>
            <a:endParaRPr lang="en-US" dirty="0"/>
          </a:p>
        </p:txBody>
      </p:sp>
      <p:sp>
        <p:nvSpPr>
          <p:cNvPr id="3" name="Subtitle 2"/>
          <p:cNvSpPr>
            <a:spLocks noGrp="1"/>
          </p:cNvSpPr>
          <p:nvPr>
            <p:ph type="subTitle" idx="1"/>
          </p:nvPr>
        </p:nvSpPr>
        <p:spPr>
          <a:xfrm>
            <a:off x="1322922" y="1762312"/>
            <a:ext cx="6498159" cy="916641"/>
          </a:xfrm>
        </p:spPr>
        <p:txBody>
          <a:bodyPr>
            <a:normAutofit/>
          </a:bodyPr>
          <a:lstStyle/>
          <a:p>
            <a:r>
              <a:rPr lang="en-US" dirty="0" smtClean="0"/>
              <a:t>Brian D. Kelly</a:t>
            </a:r>
          </a:p>
          <a:p>
            <a:r>
              <a:rPr lang="en-US" dirty="0" smtClean="0"/>
              <a:t>June 2017</a:t>
            </a:r>
            <a:endParaRPr lang="en-US" dirty="0"/>
          </a:p>
        </p:txBody>
      </p:sp>
      <p:pic>
        <p:nvPicPr>
          <p:cNvPr id="4" name="Picture 3" descr="imag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350" y="2654861"/>
            <a:ext cx="5118099" cy="3288739"/>
          </a:xfrm>
          <a:prstGeom prst="rect">
            <a:avLst/>
          </a:prstGeom>
        </p:spPr>
      </p:pic>
    </p:spTree>
    <p:extLst>
      <p:ext uri="{BB962C8B-B14F-4D97-AF65-F5344CB8AC3E}">
        <p14:creationId xmlns:p14="http://schemas.microsoft.com/office/powerpoint/2010/main" val="10737153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57" y="502106"/>
            <a:ext cx="8042276" cy="671887"/>
          </a:xfrm>
        </p:spPr>
        <p:txBody>
          <a:bodyPr/>
          <a:lstStyle/>
          <a:p>
            <a:r>
              <a:rPr lang="en-US" b="1" dirty="0" smtClean="0"/>
              <a:t>Takeoff</a:t>
            </a:r>
            <a:endParaRPr lang="en-US" dirty="0"/>
          </a:p>
        </p:txBody>
      </p:sp>
      <p:sp>
        <p:nvSpPr>
          <p:cNvPr id="3" name="Content Placeholder 2"/>
          <p:cNvSpPr>
            <a:spLocks noGrp="1"/>
          </p:cNvSpPr>
          <p:nvPr>
            <p:ph idx="1"/>
          </p:nvPr>
        </p:nvSpPr>
        <p:spPr/>
        <p:txBody>
          <a:bodyPr/>
          <a:lstStyle/>
          <a:p>
            <a:pPr lvl="1"/>
            <a:r>
              <a:rPr lang="en-US" dirty="0" smtClean="0"/>
              <a:t>How </a:t>
            </a:r>
            <a:r>
              <a:rPr lang="en-US" dirty="0"/>
              <a:t>does the prop affect the airplane?</a:t>
            </a:r>
          </a:p>
          <a:p>
            <a:pPr lvl="1"/>
            <a:r>
              <a:rPr lang="en-US" dirty="0"/>
              <a:t>Do I need right thrust?</a:t>
            </a:r>
          </a:p>
          <a:p>
            <a:pPr lvl="1"/>
            <a:r>
              <a:rPr lang="en-US" dirty="0"/>
              <a:t>Wind</a:t>
            </a:r>
          </a:p>
          <a:p>
            <a:pPr lvl="1"/>
            <a:r>
              <a:rPr lang="en-US" dirty="0"/>
              <a:t>Is the “downwind turn” a myth?</a:t>
            </a:r>
          </a:p>
          <a:p>
            <a:endParaRPr lang="en-US" dirty="0"/>
          </a:p>
        </p:txBody>
      </p:sp>
    </p:spTree>
    <p:extLst>
      <p:ext uri="{BB962C8B-B14F-4D97-AF65-F5344CB8AC3E}">
        <p14:creationId xmlns:p14="http://schemas.microsoft.com/office/powerpoint/2010/main" val="27012699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00950"/>
          </a:xfrm>
        </p:spPr>
        <p:txBody>
          <a:bodyPr/>
          <a:lstStyle/>
          <a:p>
            <a:r>
              <a:rPr lang="en-US" sz="4000" dirty="0" smtClean="0"/>
              <a:t>Propeller effects in Roll and Yaw</a:t>
            </a:r>
            <a:endParaRPr lang="en-US" sz="4000" dirty="0"/>
          </a:p>
        </p:txBody>
      </p:sp>
      <p:sp>
        <p:nvSpPr>
          <p:cNvPr id="3" name="Content Placeholder 2"/>
          <p:cNvSpPr>
            <a:spLocks noGrp="1"/>
          </p:cNvSpPr>
          <p:nvPr>
            <p:ph idx="1"/>
          </p:nvPr>
        </p:nvSpPr>
        <p:spPr>
          <a:xfrm>
            <a:off x="384904" y="6070544"/>
            <a:ext cx="8042276" cy="737492"/>
          </a:xfrm>
        </p:spPr>
        <p:txBody>
          <a:bodyPr>
            <a:normAutofit fontScale="62500" lnSpcReduction="20000"/>
          </a:bodyPr>
          <a:lstStyle/>
          <a:p>
            <a:pPr marL="0" indent="0">
              <a:buNone/>
            </a:pPr>
            <a:r>
              <a:rPr lang="en-US" dirty="0"/>
              <a:t>http://</a:t>
            </a:r>
            <a:r>
              <a:rPr lang="en-US" dirty="0" err="1"/>
              <a:t>www.free</a:t>
            </a:r>
            <a:r>
              <a:rPr lang="en-US" dirty="0"/>
              <a:t>-online-private-pilot-ground-</a:t>
            </a:r>
            <a:r>
              <a:rPr lang="en-US" dirty="0" err="1"/>
              <a:t>school.com</a:t>
            </a:r>
            <a:r>
              <a:rPr lang="en-US" dirty="0"/>
              <a:t>/propeller-</a:t>
            </a:r>
            <a:r>
              <a:rPr lang="en-US" dirty="0" err="1"/>
              <a:t>aerodynamics.html</a:t>
            </a:r>
            <a:endParaRPr lang="en-US" dirty="0"/>
          </a:p>
          <a:p>
            <a:pPr marL="0" indent="0">
              <a:buNone/>
            </a:pPr>
            <a:r>
              <a:rPr lang="en-US" dirty="0" smtClean="0"/>
              <a:t>https</a:t>
            </a:r>
            <a:r>
              <a:rPr lang="en-US" dirty="0"/>
              <a:t>://</a:t>
            </a:r>
            <a:r>
              <a:rPr lang="en-US" dirty="0" err="1"/>
              <a:t>www.aircraftspruce.com</a:t>
            </a:r>
            <a:r>
              <a:rPr lang="en-US" dirty="0"/>
              <a:t>/catalog/</a:t>
            </a:r>
            <a:r>
              <a:rPr lang="en-US" dirty="0" err="1"/>
              <a:t>pdf</a:t>
            </a:r>
            <a:r>
              <a:rPr lang="en-US" dirty="0"/>
              <a:t>/13-09032.pdf</a:t>
            </a:r>
          </a:p>
        </p:txBody>
      </p:sp>
      <p:sp>
        <p:nvSpPr>
          <p:cNvPr id="6" name="TextBox 5"/>
          <p:cNvSpPr txBox="1"/>
          <p:nvPr/>
        </p:nvSpPr>
        <p:spPr>
          <a:xfrm>
            <a:off x="318062" y="726043"/>
            <a:ext cx="4256794" cy="400110"/>
          </a:xfrm>
          <a:prstGeom prst="rect">
            <a:avLst/>
          </a:prstGeom>
          <a:noFill/>
        </p:spPr>
        <p:txBody>
          <a:bodyPr wrap="none" rtlCol="0">
            <a:spAutoFit/>
          </a:bodyPr>
          <a:lstStyle/>
          <a:p>
            <a:r>
              <a:rPr lang="en-US" sz="2000" dirty="0" smtClean="0"/>
              <a:t>Slipstream (Likely the largest effect)</a:t>
            </a:r>
            <a:endParaRPr lang="en-US" sz="2000" dirty="0"/>
          </a:p>
        </p:txBody>
      </p:sp>
      <p:pic>
        <p:nvPicPr>
          <p:cNvPr id="7" name="Picture 6"/>
          <p:cNvPicPr>
            <a:picLocks noChangeAspect="1"/>
          </p:cNvPicPr>
          <p:nvPr/>
        </p:nvPicPr>
        <p:blipFill>
          <a:blip r:embed="rId2"/>
          <a:stretch>
            <a:fillRect/>
          </a:stretch>
        </p:blipFill>
        <p:spPr>
          <a:xfrm>
            <a:off x="384904" y="1095375"/>
            <a:ext cx="3327431" cy="2176824"/>
          </a:xfrm>
          <a:prstGeom prst="rect">
            <a:avLst/>
          </a:prstGeom>
        </p:spPr>
      </p:pic>
      <p:pic>
        <p:nvPicPr>
          <p:cNvPr id="8" name="Picture 7"/>
          <p:cNvPicPr>
            <a:picLocks noChangeAspect="1"/>
          </p:cNvPicPr>
          <p:nvPr/>
        </p:nvPicPr>
        <p:blipFill>
          <a:blip r:embed="rId3"/>
          <a:stretch>
            <a:fillRect/>
          </a:stretch>
        </p:blipFill>
        <p:spPr>
          <a:xfrm>
            <a:off x="5095773" y="1163081"/>
            <a:ext cx="3443136" cy="1716663"/>
          </a:xfrm>
          <a:prstGeom prst="rect">
            <a:avLst/>
          </a:prstGeom>
        </p:spPr>
      </p:pic>
      <p:pic>
        <p:nvPicPr>
          <p:cNvPr id="13" name="Picture 12"/>
          <p:cNvPicPr>
            <a:picLocks noChangeAspect="1"/>
          </p:cNvPicPr>
          <p:nvPr/>
        </p:nvPicPr>
        <p:blipFill>
          <a:blip r:embed="rId4"/>
          <a:stretch>
            <a:fillRect/>
          </a:stretch>
        </p:blipFill>
        <p:spPr>
          <a:xfrm>
            <a:off x="4744319" y="2995478"/>
            <a:ext cx="2626136" cy="1742799"/>
          </a:xfrm>
          <a:prstGeom prst="rect">
            <a:avLst/>
          </a:prstGeom>
        </p:spPr>
      </p:pic>
      <p:sp>
        <p:nvSpPr>
          <p:cNvPr id="14" name="TextBox 13"/>
          <p:cNvSpPr txBox="1"/>
          <p:nvPr/>
        </p:nvSpPr>
        <p:spPr>
          <a:xfrm>
            <a:off x="6199991" y="735568"/>
            <a:ext cx="890463" cy="369332"/>
          </a:xfrm>
          <a:prstGeom prst="rect">
            <a:avLst/>
          </a:prstGeom>
          <a:noFill/>
        </p:spPr>
        <p:txBody>
          <a:bodyPr wrap="none" rtlCol="0">
            <a:spAutoFit/>
          </a:bodyPr>
          <a:lstStyle/>
          <a:p>
            <a:r>
              <a:rPr lang="en-US" dirty="0"/>
              <a:t>Torque</a:t>
            </a:r>
          </a:p>
        </p:txBody>
      </p:sp>
      <p:sp>
        <p:nvSpPr>
          <p:cNvPr id="15" name="TextBox 14"/>
          <p:cNvSpPr txBox="1"/>
          <p:nvPr/>
        </p:nvSpPr>
        <p:spPr>
          <a:xfrm>
            <a:off x="4569357" y="2695078"/>
            <a:ext cx="992805" cy="369332"/>
          </a:xfrm>
          <a:prstGeom prst="rect">
            <a:avLst/>
          </a:prstGeom>
          <a:noFill/>
        </p:spPr>
        <p:txBody>
          <a:bodyPr wrap="none" rtlCol="0">
            <a:spAutoFit/>
          </a:bodyPr>
          <a:lstStyle/>
          <a:p>
            <a:r>
              <a:rPr lang="en-US" dirty="0" smtClean="0"/>
              <a:t>P-factor</a:t>
            </a:r>
            <a:endParaRPr lang="en-US" dirty="0"/>
          </a:p>
        </p:txBody>
      </p:sp>
      <p:sp>
        <p:nvSpPr>
          <p:cNvPr id="16" name="TextBox 15"/>
          <p:cNvSpPr txBox="1"/>
          <p:nvPr/>
        </p:nvSpPr>
        <p:spPr>
          <a:xfrm>
            <a:off x="384904" y="3330493"/>
            <a:ext cx="2545175" cy="369332"/>
          </a:xfrm>
          <a:prstGeom prst="rect">
            <a:avLst/>
          </a:prstGeom>
          <a:noFill/>
        </p:spPr>
        <p:txBody>
          <a:bodyPr wrap="none" rtlCol="0">
            <a:spAutoFit/>
          </a:bodyPr>
          <a:lstStyle/>
          <a:p>
            <a:r>
              <a:rPr lang="en-US" dirty="0" smtClean="0"/>
              <a:t>Gyroscopic Precession</a:t>
            </a:r>
            <a:endParaRPr lang="en-US" dirty="0"/>
          </a:p>
        </p:txBody>
      </p:sp>
      <p:pic>
        <p:nvPicPr>
          <p:cNvPr id="17" name="Picture 16"/>
          <p:cNvPicPr>
            <a:picLocks noChangeAspect="1"/>
          </p:cNvPicPr>
          <p:nvPr/>
        </p:nvPicPr>
        <p:blipFill>
          <a:blip r:embed="rId5"/>
          <a:stretch>
            <a:fillRect/>
          </a:stretch>
        </p:blipFill>
        <p:spPr>
          <a:xfrm>
            <a:off x="318062" y="3752039"/>
            <a:ext cx="2386696" cy="986238"/>
          </a:xfrm>
          <a:prstGeom prst="rect">
            <a:avLst/>
          </a:prstGeom>
        </p:spPr>
      </p:pic>
      <p:pic>
        <p:nvPicPr>
          <p:cNvPr id="18" name="Picture 17"/>
          <p:cNvPicPr>
            <a:picLocks noChangeAspect="1"/>
          </p:cNvPicPr>
          <p:nvPr/>
        </p:nvPicPr>
        <p:blipFill>
          <a:blip r:embed="rId6"/>
          <a:stretch>
            <a:fillRect/>
          </a:stretch>
        </p:blipFill>
        <p:spPr>
          <a:xfrm>
            <a:off x="1904135" y="4399459"/>
            <a:ext cx="2682259" cy="1606143"/>
          </a:xfrm>
          <a:prstGeom prst="rect">
            <a:avLst/>
          </a:prstGeom>
        </p:spPr>
      </p:pic>
      <p:pic>
        <p:nvPicPr>
          <p:cNvPr id="19" name="Picture 18"/>
          <p:cNvPicPr>
            <a:picLocks noChangeAspect="1"/>
          </p:cNvPicPr>
          <p:nvPr/>
        </p:nvPicPr>
        <p:blipFill>
          <a:blip r:embed="rId7"/>
          <a:stretch>
            <a:fillRect/>
          </a:stretch>
        </p:blipFill>
        <p:spPr>
          <a:xfrm>
            <a:off x="6419338" y="4413188"/>
            <a:ext cx="2724662" cy="1592414"/>
          </a:xfrm>
          <a:prstGeom prst="rect">
            <a:avLst/>
          </a:prstGeom>
        </p:spPr>
      </p:pic>
    </p:spTree>
    <p:extLst>
      <p:ext uri="{BB962C8B-B14F-4D97-AF65-F5344CB8AC3E}">
        <p14:creationId xmlns:p14="http://schemas.microsoft.com/office/powerpoint/2010/main" val="3762009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07349"/>
            <a:ext cx="8042276" cy="711410"/>
          </a:xfrm>
        </p:spPr>
        <p:txBody>
          <a:bodyPr/>
          <a:lstStyle/>
          <a:p>
            <a:r>
              <a:rPr lang="en-US" dirty="0" smtClean="0"/>
              <a:t>Propeller Effects</a:t>
            </a:r>
            <a:endParaRPr lang="en-US" dirty="0"/>
          </a:p>
        </p:txBody>
      </p:sp>
      <p:sp>
        <p:nvSpPr>
          <p:cNvPr id="4" name="Content Placeholder 2"/>
          <p:cNvSpPr txBox="1">
            <a:spLocks/>
          </p:cNvSpPr>
          <p:nvPr/>
        </p:nvSpPr>
        <p:spPr>
          <a:xfrm>
            <a:off x="549275" y="5804336"/>
            <a:ext cx="7883874" cy="519827"/>
          </a:xfrm>
          <a:prstGeom prst="rect">
            <a:avLst/>
          </a:prstGeom>
        </p:spPr>
        <p:txBody>
          <a:bodyPr vert="horz" lIns="91440" tIns="45720" rIns="91440" bIns="45720" rtlCol="0">
            <a:normAutofit fontScale="850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000" dirty="0" smtClean="0"/>
              <a:t>* Sudden left yaw in the air will also cause left roll if airplane has dihedral</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4051465208"/>
              </p:ext>
            </p:extLst>
          </p:nvPr>
        </p:nvGraphicFramePr>
        <p:xfrm>
          <a:off x="376980" y="1510137"/>
          <a:ext cx="8067318" cy="4027839"/>
        </p:xfrm>
        <a:graphic>
          <a:graphicData uri="http://schemas.openxmlformats.org/drawingml/2006/table">
            <a:tbl>
              <a:tblPr firstRow="1" bandRow="1">
                <a:tableStyleId>{5940675A-B579-460E-94D1-54222C63F5DA}</a:tableStyleId>
              </a:tblPr>
              <a:tblGrid>
                <a:gridCol w="1814937"/>
                <a:gridCol w="1469873"/>
                <a:gridCol w="4782508"/>
              </a:tblGrid>
              <a:tr h="1042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Swirling slipstream hits vertical fin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Yaw Left*</a:t>
                      </a:r>
                    </a:p>
                    <a:p>
                      <a:pPr algn="ctr"/>
                      <a:endParaRPr lang="en-US" dirty="0"/>
                    </a:p>
                  </a:txBody>
                  <a:tcPr/>
                </a:tc>
                <a:tc>
                  <a:txBody>
                    <a:bodyPr/>
                    <a:lstStyle/>
                    <a:p>
                      <a:r>
                        <a:rPr lang="en-US" dirty="0" smtClean="0"/>
                        <a:t>-</a:t>
                      </a:r>
                      <a:r>
                        <a:rPr lang="en-US" baseline="0" dirty="0" smtClean="0"/>
                        <a:t>  </a:t>
                      </a:r>
                      <a:r>
                        <a:rPr lang="en-US" dirty="0" smtClean="0"/>
                        <a:t>noticeable</a:t>
                      </a:r>
                      <a:r>
                        <a:rPr lang="en-US" baseline="0" dirty="0" smtClean="0"/>
                        <a:t> on early takeoff roll</a:t>
                      </a:r>
                      <a:endParaRPr lang="en-US" dirty="0"/>
                    </a:p>
                  </a:txBody>
                  <a:tcPr/>
                </a:tc>
              </a:tr>
              <a:tr h="902117">
                <a:tc>
                  <a:txBody>
                    <a:bodyPr/>
                    <a:lstStyle/>
                    <a:p>
                      <a:r>
                        <a:rPr lang="en-US" dirty="0" smtClean="0"/>
                        <a:t>Gyroscopic effects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Yaw Left* </a:t>
                      </a:r>
                    </a:p>
                    <a:p>
                      <a:pPr algn="ctr"/>
                      <a:endParaRPr lang="en-US" dirty="0"/>
                    </a:p>
                  </a:txBody>
                  <a:tcPr/>
                </a:tc>
                <a:tc>
                  <a:txBody>
                    <a:bodyPr/>
                    <a:lstStyle/>
                    <a:p>
                      <a:r>
                        <a:rPr lang="en-US" dirty="0" smtClean="0"/>
                        <a:t>-</a:t>
                      </a:r>
                      <a:r>
                        <a:rPr lang="en-US" baseline="0" dirty="0" smtClean="0"/>
                        <a:t>  Early takeoff </a:t>
                      </a:r>
                      <a:r>
                        <a:rPr lang="en-US" dirty="0" smtClean="0"/>
                        <a:t>when </a:t>
                      </a:r>
                      <a:r>
                        <a:rPr lang="en-US" baseline="0" dirty="0" smtClean="0"/>
                        <a:t>taildragger </a:t>
                      </a:r>
                      <a:br>
                        <a:rPr lang="en-US" baseline="0" dirty="0" smtClean="0"/>
                      </a:br>
                      <a:r>
                        <a:rPr lang="en-US" baseline="0" dirty="0" smtClean="0"/>
                        <a:t>   </a:t>
                      </a:r>
                      <a:r>
                        <a:rPr lang="en-US" dirty="0" smtClean="0"/>
                        <a:t>lifts up</a:t>
                      </a:r>
                      <a:r>
                        <a:rPr lang="en-US" baseline="0" dirty="0" smtClean="0"/>
                        <a:t> tail</a:t>
                      </a:r>
                      <a:endParaRPr lang="en-US" dirty="0"/>
                    </a:p>
                  </a:txBody>
                  <a:tcPr/>
                </a:tc>
              </a:tr>
              <a:tr h="933282">
                <a:tc>
                  <a:txBody>
                    <a:bodyPr/>
                    <a:lstStyle/>
                    <a:p>
                      <a:r>
                        <a:rPr lang="en-US" dirty="0" smtClean="0"/>
                        <a:t>Torque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Roll left</a:t>
                      </a:r>
                    </a:p>
                    <a:p>
                      <a:pPr algn="ctr"/>
                      <a:endParaRPr lang="en-US" dirty="0"/>
                    </a:p>
                  </a:txBody>
                  <a:tcPr/>
                </a:tc>
                <a:tc>
                  <a:txBody>
                    <a:bodyPr/>
                    <a:lstStyle/>
                    <a:p>
                      <a:pPr marL="285750" indent="-285750">
                        <a:buFontTx/>
                        <a:buChar char="-"/>
                      </a:pPr>
                      <a:r>
                        <a:rPr lang="en-US" baseline="0" dirty="0" smtClean="0"/>
                        <a:t>large prop and short span</a:t>
                      </a:r>
                    </a:p>
                    <a:p>
                      <a:pPr marL="285750" indent="-285750">
                        <a:buFontTx/>
                        <a:buChar char="-"/>
                      </a:pPr>
                      <a:r>
                        <a:rPr lang="en-US" baseline="0" dirty="0" smtClean="0"/>
                        <a:t>Torque roll hanging from prop</a:t>
                      </a:r>
                    </a:p>
                    <a:p>
                      <a:pPr marL="0" indent="0">
                        <a:buFontTx/>
                        <a:buNone/>
                      </a:pPr>
                      <a:r>
                        <a:rPr lang="en-US" dirty="0" smtClean="0"/>
                        <a:t>-</a:t>
                      </a:r>
                      <a:r>
                        <a:rPr lang="en-US" baseline="0" dirty="0" smtClean="0"/>
                        <a:t>   </a:t>
                      </a:r>
                      <a:r>
                        <a:rPr lang="en-US" dirty="0" smtClean="0"/>
                        <a:t>not noticeable if gear on the ground</a:t>
                      </a:r>
                      <a:endParaRPr lang="en-US" dirty="0"/>
                    </a:p>
                  </a:txBody>
                  <a:tcPr/>
                </a:tc>
              </a:tr>
              <a:tr h="11495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“p-factor”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Yaw left*</a:t>
                      </a:r>
                    </a:p>
                    <a:p>
                      <a:pPr algn="ctr"/>
                      <a:endParaRPr lang="en-US" dirty="0"/>
                    </a:p>
                  </a:txBody>
                  <a:tcPr/>
                </a:tc>
                <a:tc>
                  <a:txBody>
                    <a:bodyPr/>
                    <a:lstStyle/>
                    <a:p>
                      <a:pPr marL="285750" indent="-285750">
                        <a:buFontTx/>
                        <a:buChar char="-"/>
                      </a:pPr>
                      <a:r>
                        <a:rPr lang="en-US" baseline="0" dirty="0" smtClean="0"/>
                        <a:t>noticeable </a:t>
                      </a:r>
                      <a:r>
                        <a:rPr lang="en-US" dirty="0" smtClean="0"/>
                        <a:t>in the air</a:t>
                      </a:r>
                      <a:r>
                        <a:rPr lang="en-US" baseline="0" dirty="0" smtClean="0"/>
                        <a:t> with </a:t>
                      </a:r>
                      <a:r>
                        <a:rPr lang="en-US" baseline="0" dirty="0" err="1" smtClean="0"/>
                        <a:t>aoa</a:t>
                      </a:r>
                      <a:endParaRPr lang="en-US" dirty="0" smtClean="0"/>
                    </a:p>
                    <a:p>
                      <a:pPr marL="285750" indent="-285750">
                        <a:buFontTx/>
                        <a:buChar char="-"/>
                      </a:pPr>
                      <a:r>
                        <a:rPr lang="en-US" dirty="0" smtClean="0"/>
                        <a:t>on ground for taildragger</a:t>
                      </a:r>
                      <a:r>
                        <a:rPr lang="en-US" baseline="0" dirty="0" smtClean="0"/>
                        <a:t> </a:t>
                      </a:r>
                    </a:p>
                    <a:p>
                      <a:r>
                        <a:rPr lang="en-US" baseline="0" dirty="0" smtClean="0"/>
                        <a:t>         in tail-down position</a:t>
                      </a:r>
                      <a:endParaRPr lang="en-US" dirty="0"/>
                    </a:p>
                  </a:txBody>
                  <a:tcPr/>
                </a:tc>
              </a:tr>
            </a:tbl>
          </a:graphicData>
        </a:graphic>
      </p:graphicFrame>
      <p:sp>
        <p:nvSpPr>
          <p:cNvPr id="8" name="TextBox 7"/>
          <p:cNvSpPr txBox="1"/>
          <p:nvPr/>
        </p:nvSpPr>
        <p:spPr>
          <a:xfrm>
            <a:off x="4410639" y="1063850"/>
            <a:ext cx="2904837" cy="369332"/>
          </a:xfrm>
          <a:prstGeom prst="rect">
            <a:avLst/>
          </a:prstGeom>
          <a:noFill/>
        </p:spPr>
        <p:txBody>
          <a:bodyPr wrap="none" rtlCol="0">
            <a:spAutoFit/>
          </a:bodyPr>
          <a:lstStyle/>
          <a:p>
            <a:r>
              <a:rPr lang="en-US" dirty="0" smtClean="0"/>
              <a:t>What the pilot experiences</a:t>
            </a:r>
            <a:endParaRPr lang="en-US" dirty="0"/>
          </a:p>
        </p:txBody>
      </p:sp>
    </p:spTree>
    <p:extLst>
      <p:ext uri="{BB962C8B-B14F-4D97-AF65-F5344CB8AC3E}">
        <p14:creationId xmlns:p14="http://schemas.microsoft.com/office/powerpoint/2010/main" val="27610635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66263"/>
          </a:xfrm>
        </p:spPr>
        <p:txBody>
          <a:bodyPr/>
          <a:lstStyle/>
          <a:p>
            <a:r>
              <a:rPr lang="en-US" dirty="0" smtClean="0"/>
              <a:t>Right Thrust</a:t>
            </a:r>
            <a:endParaRPr lang="en-US" dirty="0"/>
          </a:p>
        </p:txBody>
      </p:sp>
      <p:sp>
        <p:nvSpPr>
          <p:cNvPr id="3" name="Content Placeholder 2"/>
          <p:cNvSpPr>
            <a:spLocks noGrp="1"/>
          </p:cNvSpPr>
          <p:nvPr>
            <p:ph idx="1"/>
          </p:nvPr>
        </p:nvSpPr>
        <p:spPr>
          <a:xfrm>
            <a:off x="503214" y="1337001"/>
            <a:ext cx="8042276" cy="4343400"/>
          </a:xfrm>
        </p:spPr>
        <p:txBody>
          <a:bodyPr/>
          <a:lstStyle/>
          <a:p>
            <a:r>
              <a:rPr lang="en-US" dirty="0" smtClean="0"/>
              <a:t>Helps!</a:t>
            </a:r>
          </a:p>
          <a:p>
            <a:r>
              <a:rPr lang="en-US" dirty="0" smtClean="0"/>
              <a:t>Must experiment for your airplane</a:t>
            </a:r>
          </a:p>
          <a:p>
            <a:r>
              <a:rPr lang="en-US" dirty="0" smtClean="0"/>
              <a:t>Most ARF’s come with the right thrust built in</a:t>
            </a:r>
          </a:p>
          <a:p>
            <a:r>
              <a:rPr lang="en-US" dirty="0" smtClean="0"/>
              <a:t>Start with a couple washers under the left engine mount bolts</a:t>
            </a:r>
          </a:p>
          <a:p>
            <a:r>
              <a:rPr lang="en-US" dirty="0" smtClean="0"/>
              <a:t>Do the experimenting before final mounting of your cowl</a:t>
            </a:r>
            <a:endParaRPr lang="en-US" dirty="0"/>
          </a:p>
        </p:txBody>
      </p:sp>
    </p:spTree>
    <p:extLst>
      <p:ext uri="{BB962C8B-B14F-4D97-AF65-F5344CB8AC3E}">
        <p14:creationId xmlns:p14="http://schemas.microsoft.com/office/powerpoint/2010/main" val="157238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06812"/>
          </a:xfrm>
        </p:spPr>
        <p:txBody>
          <a:bodyPr/>
          <a:lstStyle/>
          <a:p>
            <a:r>
              <a:rPr lang="en-US" dirty="0" smtClean="0"/>
              <a:t>The Downwind Turn</a:t>
            </a:r>
            <a:endParaRPr lang="en-US" dirty="0"/>
          </a:p>
        </p:txBody>
      </p:sp>
      <p:sp>
        <p:nvSpPr>
          <p:cNvPr id="3" name="Content Placeholder 2"/>
          <p:cNvSpPr>
            <a:spLocks noGrp="1"/>
          </p:cNvSpPr>
          <p:nvPr>
            <p:ph idx="1"/>
          </p:nvPr>
        </p:nvSpPr>
        <p:spPr>
          <a:xfrm>
            <a:off x="346075" y="3620809"/>
            <a:ext cx="8042276" cy="2808291"/>
          </a:xfrm>
        </p:spPr>
        <p:txBody>
          <a:bodyPr>
            <a:normAutofit fontScale="92500" lnSpcReduction="10000"/>
          </a:bodyPr>
          <a:lstStyle/>
          <a:p>
            <a:r>
              <a:rPr lang="en-US" dirty="0" smtClean="0"/>
              <a:t>The airplane doesn’t “feel”  a steady wind</a:t>
            </a:r>
            <a:endParaRPr lang="en-US" dirty="0"/>
          </a:p>
          <a:p>
            <a:r>
              <a:rPr lang="en-US" dirty="0" smtClean="0"/>
              <a:t>If pilot controls by reference to the ground (not instruments) can pitch up too much and stall by perceiving ground speed</a:t>
            </a:r>
          </a:p>
          <a:p>
            <a:r>
              <a:rPr lang="en-US" dirty="0" smtClean="0"/>
              <a:t>RC pilots stand on the ground and therefore tend to reference their airplane control relative to the ground</a:t>
            </a:r>
          </a:p>
          <a:p>
            <a:r>
              <a:rPr lang="en-US" dirty="0" smtClean="0"/>
              <a:t>Down-wind turn hazards are a real thing for RC pilots</a:t>
            </a:r>
            <a:endParaRPr lang="en-US" dirty="0"/>
          </a:p>
        </p:txBody>
      </p:sp>
      <p:cxnSp>
        <p:nvCxnSpPr>
          <p:cNvPr id="5" name="Straight Arrow Connector 4"/>
          <p:cNvCxnSpPr/>
          <p:nvPr/>
        </p:nvCxnSpPr>
        <p:spPr>
          <a:xfrm flipH="1" flipV="1">
            <a:off x="5673876" y="2482864"/>
            <a:ext cx="210315" cy="1046316"/>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rot="5400000">
            <a:off x="1908583" y="2475569"/>
            <a:ext cx="751484" cy="719626"/>
          </a:xfrm>
          <a:prstGeom prst="rect">
            <a:avLst/>
          </a:prstGeom>
        </p:spPr>
      </p:pic>
      <p:cxnSp>
        <p:nvCxnSpPr>
          <p:cNvPr id="10" name="Straight Connector 9"/>
          <p:cNvCxnSpPr/>
          <p:nvPr/>
        </p:nvCxnSpPr>
        <p:spPr>
          <a:xfrm>
            <a:off x="2717800" y="2827937"/>
            <a:ext cx="1924104" cy="12700"/>
          </a:xfrm>
          <a:prstGeom prst="line">
            <a:avLst/>
          </a:prstGeom>
        </p:spPr>
        <p:style>
          <a:lnRef idx="2">
            <a:schemeClr val="accent1"/>
          </a:lnRef>
          <a:fillRef idx="0">
            <a:schemeClr val="accent1"/>
          </a:fillRef>
          <a:effectRef idx="1">
            <a:schemeClr val="accent1"/>
          </a:effectRef>
          <a:fontRef idx="minor">
            <a:schemeClr val="tx1"/>
          </a:fontRef>
        </p:style>
      </p:cxnSp>
      <p:sp>
        <p:nvSpPr>
          <p:cNvPr id="12" name="Arc 11"/>
          <p:cNvSpPr/>
          <p:nvPr/>
        </p:nvSpPr>
        <p:spPr>
          <a:xfrm rot="5400000">
            <a:off x="3078230" y="306324"/>
            <a:ext cx="3171688" cy="1885948"/>
          </a:xfrm>
          <a:prstGeom prst="arc">
            <a:avLst>
              <a:gd name="adj1" fmla="val 16122972"/>
              <a:gd name="adj2" fmla="val 0"/>
            </a:avLst>
          </a:prstGeom>
          <a:ln w="38100" cmpd="sng">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6572562" y="2848658"/>
            <a:ext cx="710576" cy="369332"/>
          </a:xfrm>
          <a:prstGeom prst="rect">
            <a:avLst/>
          </a:prstGeom>
          <a:noFill/>
        </p:spPr>
        <p:txBody>
          <a:bodyPr wrap="none" rtlCol="0">
            <a:spAutoFit/>
          </a:bodyPr>
          <a:lstStyle/>
          <a:p>
            <a:r>
              <a:rPr lang="en-US" dirty="0" smtClean="0"/>
              <a:t>Wind</a:t>
            </a:r>
            <a:endParaRPr lang="en-US" dirty="0"/>
          </a:p>
        </p:txBody>
      </p:sp>
      <p:grpSp>
        <p:nvGrpSpPr>
          <p:cNvPr id="24" name="Group 23"/>
          <p:cNvGrpSpPr/>
          <p:nvPr/>
        </p:nvGrpSpPr>
        <p:grpSpPr>
          <a:xfrm rot="20810857">
            <a:off x="6017668" y="2487742"/>
            <a:ext cx="352425" cy="914510"/>
            <a:chOff x="1603837" y="1367330"/>
            <a:chExt cx="352425" cy="914510"/>
          </a:xfrm>
        </p:grpSpPr>
        <p:sp>
          <p:nvSpPr>
            <p:cNvPr id="21" name="Trapezoid 20"/>
            <p:cNvSpPr/>
            <p:nvPr/>
          </p:nvSpPr>
          <p:spPr>
            <a:xfrm>
              <a:off x="1603837" y="1367330"/>
              <a:ext cx="352425" cy="914510"/>
            </a:xfrm>
            <a:prstGeom prst="trapezoid">
              <a:avLst>
                <a:gd name="adj" fmla="val 35811"/>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rapezoid 19"/>
            <p:cNvSpPr/>
            <p:nvPr/>
          </p:nvSpPr>
          <p:spPr>
            <a:xfrm>
              <a:off x="1603837" y="2095500"/>
              <a:ext cx="352425" cy="186340"/>
            </a:xfrm>
            <a:prstGeom prst="trapezoid">
              <a:avLst>
                <a:gd name="adj" fmla="val 1581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rapezoid 21"/>
            <p:cNvSpPr/>
            <p:nvPr/>
          </p:nvSpPr>
          <p:spPr>
            <a:xfrm>
              <a:off x="1711787" y="1367330"/>
              <a:ext cx="142413" cy="186340"/>
            </a:xfrm>
            <a:prstGeom prst="trapezoid">
              <a:avLst>
                <a:gd name="adj" fmla="val 1581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rapezoid 22"/>
            <p:cNvSpPr/>
            <p:nvPr/>
          </p:nvSpPr>
          <p:spPr>
            <a:xfrm>
              <a:off x="1654638" y="1739900"/>
              <a:ext cx="253538" cy="186340"/>
            </a:xfrm>
            <a:prstGeom prst="trapezoid">
              <a:avLst>
                <a:gd name="adj" fmla="val 1581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Arc 24"/>
          <p:cNvSpPr/>
          <p:nvPr/>
        </p:nvSpPr>
        <p:spPr>
          <a:xfrm rot="5400000">
            <a:off x="3521129" y="687987"/>
            <a:ext cx="2266950" cy="2038350"/>
          </a:xfrm>
          <a:prstGeom prst="arc">
            <a:avLst/>
          </a:prstGeom>
          <a:ln w="28575" cmpd="sng">
            <a:prstDash val="sysDash"/>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5769846" y="1631380"/>
            <a:ext cx="2058000" cy="276999"/>
          </a:xfrm>
          <a:prstGeom prst="rect">
            <a:avLst/>
          </a:prstGeom>
          <a:noFill/>
        </p:spPr>
        <p:txBody>
          <a:bodyPr wrap="none" rtlCol="0">
            <a:spAutoFit/>
          </a:bodyPr>
          <a:lstStyle/>
          <a:p>
            <a:r>
              <a:rPr lang="en-US" sz="1200" dirty="0"/>
              <a:t>Path over </a:t>
            </a:r>
            <a:r>
              <a:rPr lang="en-US" sz="1200" dirty="0" smtClean="0"/>
              <a:t>ground - No wind</a:t>
            </a:r>
            <a:endParaRPr lang="en-US" sz="1200" dirty="0"/>
          </a:p>
        </p:txBody>
      </p:sp>
      <p:sp>
        <p:nvSpPr>
          <p:cNvPr id="27" name="TextBox 26"/>
          <p:cNvSpPr txBox="1"/>
          <p:nvPr/>
        </p:nvSpPr>
        <p:spPr>
          <a:xfrm>
            <a:off x="5642454" y="1060149"/>
            <a:ext cx="3469670" cy="276999"/>
          </a:xfrm>
          <a:prstGeom prst="rect">
            <a:avLst/>
          </a:prstGeom>
          <a:noFill/>
        </p:spPr>
        <p:txBody>
          <a:bodyPr wrap="none" rtlCol="0">
            <a:spAutoFit/>
          </a:bodyPr>
          <a:lstStyle/>
          <a:p>
            <a:r>
              <a:rPr lang="en-US" sz="1200" dirty="0" smtClean="0"/>
              <a:t>Path over ground with wind.  High ground speed</a:t>
            </a:r>
            <a:endParaRPr lang="en-US" sz="1200" dirty="0"/>
          </a:p>
        </p:txBody>
      </p:sp>
    </p:spTree>
    <p:extLst>
      <p:ext uri="{BB962C8B-B14F-4D97-AF65-F5344CB8AC3E}">
        <p14:creationId xmlns:p14="http://schemas.microsoft.com/office/powerpoint/2010/main" val="1370814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07043"/>
          </a:xfrm>
        </p:spPr>
        <p:txBody>
          <a:bodyPr/>
          <a:lstStyle/>
          <a:p>
            <a:r>
              <a:rPr lang="en-US" dirty="0" smtClean="0"/>
              <a:t>Wind on Takeoff</a:t>
            </a:r>
            <a:endParaRPr lang="en-US" dirty="0"/>
          </a:p>
        </p:txBody>
      </p:sp>
      <p:sp>
        <p:nvSpPr>
          <p:cNvPr id="3" name="Content Placeholder 2"/>
          <p:cNvSpPr>
            <a:spLocks noGrp="1"/>
          </p:cNvSpPr>
          <p:nvPr>
            <p:ph idx="1"/>
          </p:nvPr>
        </p:nvSpPr>
        <p:spPr>
          <a:xfrm>
            <a:off x="549275" y="1376481"/>
            <a:ext cx="8042276" cy="4343400"/>
          </a:xfrm>
        </p:spPr>
        <p:txBody>
          <a:bodyPr/>
          <a:lstStyle/>
          <a:p>
            <a:r>
              <a:rPr lang="en-US" dirty="0" smtClean="0"/>
              <a:t>Takeoff into the wind</a:t>
            </a:r>
            <a:r>
              <a:rPr lang="is-IS" dirty="0" smtClean="0"/>
              <a:t>….of course!</a:t>
            </a:r>
          </a:p>
          <a:p>
            <a:r>
              <a:rPr lang="is-IS" dirty="0" smtClean="0"/>
              <a:t>Crosswind will cause:</a:t>
            </a:r>
          </a:p>
          <a:p>
            <a:pPr lvl="1"/>
            <a:r>
              <a:rPr lang="is-IS" dirty="0" smtClean="0"/>
              <a:t>Yaw into the wind</a:t>
            </a:r>
          </a:p>
          <a:p>
            <a:pPr lvl="1"/>
            <a:r>
              <a:rPr lang="is-IS" dirty="0" smtClean="0"/>
              <a:t>Upwind wing to pick up, esp for high wing with dihedral</a:t>
            </a:r>
          </a:p>
          <a:p>
            <a:r>
              <a:rPr lang="en-US" dirty="0" smtClean="0"/>
              <a:t>Example:  Crosswind from the right</a:t>
            </a:r>
          </a:p>
          <a:p>
            <a:pPr lvl="1"/>
            <a:r>
              <a:rPr lang="en-US" dirty="0" smtClean="0"/>
              <a:t>Causes right yaw initially</a:t>
            </a:r>
          </a:p>
          <a:p>
            <a:pPr lvl="1"/>
            <a:r>
              <a:rPr lang="en-US" dirty="0" smtClean="0"/>
              <a:t>Causes left roll as you rotate into the air (if dihedral)</a:t>
            </a:r>
          </a:p>
          <a:p>
            <a:pPr lvl="1"/>
            <a:r>
              <a:rPr lang="en-US" dirty="0" smtClean="0"/>
              <a:t>Prop effects also cause left turn</a:t>
            </a:r>
          </a:p>
          <a:p>
            <a:pPr lvl="1"/>
            <a:r>
              <a:rPr lang="en-US" dirty="0"/>
              <a:t>C</a:t>
            </a:r>
            <a:r>
              <a:rPr lang="en-US" dirty="0" smtClean="0"/>
              <a:t>an lead to a downwind turn at low altitude</a:t>
            </a:r>
          </a:p>
          <a:p>
            <a:pPr lvl="1"/>
            <a:endParaRPr lang="is-IS" dirty="0"/>
          </a:p>
        </p:txBody>
      </p:sp>
    </p:spTree>
    <p:extLst>
      <p:ext uri="{BB962C8B-B14F-4D97-AF65-F5344CB8AC3E}">
        <p14:creationId xmlns:p14="http://schemas.microsoft.com/office/powerpoint/2010/main" val="29302067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Cruise</a:t>
            </a:r>
            <a:endParaRPr lang="en-US" dirty="0"/>
          </a:p>
        </p:txBody>
      </p:sp>
      <p:sp>
        <p:nvSpPr>
          <p:cNvPr id="3" name="Content Placeholder 2"/>
          <p:cNvSpPr>
            <a:spLocks noGrp="1"/>
          </p:cNvSpPr>
          <p:nvPr>
            <p:ph idx="1"/>
          </p:nvPr>
        </p:nvSpPr>
        <p:spPr/>
        <p:txBody>
          <a:bodyPr/>
          <a:lstStyle/>
          <a:p>
            <a:pPr lvl="1"/>
            <a:r>
              <a:rPr lang="en-US" dirty="0" smtClean="0"/>
              <a:t>How </a:t>
            </a:r>
            <a:r>
              <a:rPr lang="en-US" dirty="0"/>
              <a:t>to fine-tune the cg</a:t>
            </a:r>
          </a:p>
          <a:p>
            <a:pPr lvl="1"/>
            <a:r>
              <a:rPr lang="en-US" dirty="0" smtClean="0"/>
              <a:t>Do </a:t>
            </a:r>
            <a:r>
              <a:rPr lang="en-US" dirty="0"/>
              <a:t>I need down thrust? </a:t>
            </a:r>
          </a:p>
          <a:p>
            <a:endParaRPr lang="en-US" dirty="0"/>
          </a:p>
        </p:txBody>
      </p:sp>
    </p:spTree>
    <p:extLst>
      <p:ext uri="{BB962C8B-B14F-4D97-AF65-F5344CB8AC3E}">
        <p14:creationId xmlns:p14="http://schemas.microsoft.com/office/powerpoint/2010/main" val="19684790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24" y="350653"/>
            <a:ext cx="7804547" cy="901898"/>
          </a:xfrm>
        </p:spPr>
        <p:txBody>
          <a:bodyPr>
            <a:noAutofit/>
          </a:bodyPr>
          <a:lstStyle/>
          <a:p>
            <a:r>
              <a:rPr lang="en-US" sz="3600" dirty="0" smtClean="0"/>
              <a:t>Centers of Lift and Gravity</a:t>
            </a:r>
            <a:br>
              <a:rPr lang="en-US" sz="3600" dirty="0" smtClean="0"/>
            </a:br>
            <a:r>
              <a:rPr lang="en-US" sz="3600" dirty="0" smtClean="0"/>
              <a:t>Determine Pitch and Speed Stability</a:t>
            </a:r>
            <a:endParaRPr lang="en-US" sz="3600" dirty="0"/>
          </a:p>
        </p:txBody>
      </p:sp>
      <p:grpSp>
        <p:nvGrpSpPr>
          <p:cNvPr id="9" name="Group 8"/>
          <p:cNvGrpSpPr/>
          <p:nvPr/>
        </p:nvGrpSpPr>
        <p:grpSpPr>
          <a:xfrm>
            <a:off x="0" y="1374555"/>
            <a:ext cx="9144000" cy="3814563"/>
            <a:chOff x="54944" y="2159000"/>
            <a:chExt cx="13004800" cy="5425156"/>
          </a:xfrm>
        </p:grpSpPr>
        <p:pic>
          <p:nvPicPr>
            <p:cNvPr id="5" name="Picture 4"/>
            <p:cNvPicPr>
              <a:picLocks noChangeAspect="1"/>
            </p:cNvPicPr>
            <p:nvPr/>
          </p:nvPicPr>
          <p:blipFill>
            <a:blip r:embed="rId3" cstate="print"/>
            <a:stretch>
              <a:fillRect/>
            </a:stretch>
          </p:blipFill>
          <p:spPr>
            <a:xfrm>
              <a:off x="54944" y="2159000"/>
              <a:ext cx="13004800" cy="5425156"/>
            </a:xfrm>
            <a:prstGeom prst="rect">
              <a:avLst/>
            </a:prstGeom>
          </p:spPr>
        </p:pic>
        <p:sp>
          <p:nvSpPr>
            <p:cNvPr id="8" name="Up Arrow 7"/>
            <p:cNvSpPr/>
            <p:nvPr/>
          </p:nvSpPr>
          <p:spPr>
            <a:xfrm>
              <a:off x="4079241" y="2458264"/>
              <a:ext cx="680720" cy="2492587"/>
            </a:xfrm>
            <a:prstGeom prst="up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dirty="0">
                  <a:solidFill>
                    <a:srgbClr val="000000"/>
                  </a:solidFill>
                </a:rPr>
                <a:t>LIFT</a:t>
              </a:r>
            </a:p>
          </p:txBody>
        </p:sp>
        <p:sp>
          <p:nvSpPr>
            <p:cNvPr id="11" name="Down Arrow 10"/>
            <p:cNvSpPr/>
            <p:nvPr/>
          </p:nvSpPr>
          <p:spPr>
            <a:xfrm>
              <a:off x="10556240" y="4743633"/>
              <a:ext cx="701040" cy="598128"/>
            </a:xfrm>
            <a:prstGeom prst="downArrow">
              <a:avLst>
                <a:gd name="adj1" fmla="val 38406"/>
                <a:gd name="adj2" fmla="val 35419"/>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sz="1700" dirty="0">
                <a:solidFill>
                  <a:srgbClr val="000000"/>
                </a:solidFill>
              </a:endParaRPr>
            </a:p>
          </p:txBody>
        </p:sp>
        <p:sp>
          <p:nvSpPr>
            <p:cNvPr id="12" name="TextBox 11"/>
            <p:cNvSpPr txBox="1"/>
            <p:nvPr/>
          </p:nvSpPr>
          <p:spPr>
            <a:xfrm>
              <a:off x="10562410" y="5388565"/>
              <a:ext cx="752176" cy="99947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1300" dirty="0">
                  <a:solidFill>
                    <a:schemeClr val="tx1"/>
                  </a:solidFill>
                </a:rPr>
                <a:t>Small</a:t>
              </a:r>
            </a:p>
            <a:p>
              <a:pPr rtl="0" latinLnBrk="1" hangingPunct="0"/>
              <a:r>
                <a:rPr lang="en-US" sz="1300" dirty="0">
                  <a:solidFill>
                    <a:schemeClr val="tx1"/>
                  </a:solidFill>
                </a:rPr>
                <a:t>Down</a:t>
              </a:r>
            </a:p>
            <a:p>
              <a:pPr rtl="0" latinLnBrk="1" hangingPunct="0"/>
              <a:r>
                <a:rPr lang="en-US" sz="1300" dirty="0">
                  <a:solidFill>
                    <a:schemeClr val="tx1"/>
                  </a:solidFill>
                </a:rPr>
                <a:t>Force</a:t>
              </a:r>
            </a:p>
          </p:txBody>
        </p:sp>
      </p:grpSp>
      <p:sp>
        <p:nvSpPr>
          <p:cNvPr id="14" name="TextBox 13"/>
          <p:cNvSpPr txBox="1"/>
          <p:nvPr/>
        </p:nvSpPr>
        <p:spPr>
          <a:xfrm>
            <a:off x="3628961" y="4312946"/>
            <a:ext cx="3244399" cy="687663"/>
          </a:xfrm>
          <a:prstGeom prst="rect">
            <a:avLst/>
          </a:prstGeom>
          <a:solidFill>
            <a:srgbClr val="008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2000" dirty="0">
                <a:solidFill>
                  <a:srgbClr val="FFFF00"/>
                </a:solidFill>
              </a:rPr>
              <a:t>Center of Lift</a:t>
            </a:r>
          </a:p>
          <a:p>
            <a:pPr rtl="0" latinLnBrk="1" hangingPunct="0"/>
            <a:r>
              <a:rPr lang="en-US" sz="2000" dirty="0">
                <a:solidFill>
                  <a:srgbClr val="FFFF00"/>
                </a:solidFill>
              </a:rPr>
              <a:t>(about 25% of </a:t>
            </a:r>
            <a:r>
              <a:rPr lang="en-US" sz="2000" dirty="0" smtClean="0">
                <a:solidFill>
                  <a:srgbClr val="FFFF00"/>
                </a:solidFill>
              </a:rPr>
              <a:t>MAC)</a:t>
            </a:r>
            <a:endParaRPr lang="en-US" sz="2000" dirty="0">
              <a:solidFill>
                <a:srgbClr val="FFFF00"/>
              </a:solidFill>
            </a:endParaRPr>
          </a:p>
        </p:txBody>
      </p:sp>
      <p:sp>
        <p:nvSpPr>
          <p:cNvPr id="15" name="TextBox 14"/>
          <p:cNvSpPr txBox="1"/>
          <p:nvPr/>
        </p:nvSpPr>
        <p:spPr>
          <a:xfrm>
            <a:off x="574267" y="4064147"/>
            <a:ext cx="1654582" cy="995439"/>
          </a:xfrm>
          <a:prstGeom prst="rect">
            <a:avLst/>
          </a:prstGeom>
          <a:solidFill>
            <a:srgbClr val="008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000" dirty="0">
                <a:solidFill>
                  <a:srgbClr val="FFFF00"/>
                </a:solidFill>
              </a:rPr>
              <a:t>Center of </a:t>
            </a:r>
          </a:p>
          <a:p>
            <a:pPr rtl="0" latinLnBrk="1" hangingPunct="0"/>
            <a:r>
              <a:rPr lang="en-US" sz="2000" dirty="0">
                <a:solidFill>
                  <a:srgbClr val="FFFF00"/>
                </a:solidFill>
              </a:rPr>
              <a:t>Gravity (CG)</a:t>
            </a:r>
          </a:p>
          <a:p>
            <a:pPr rtl="0" latinLnBrk="1" hangingPunct="0"/>
            <a:r>
              <a:rPr lang="en-US" sz="2000" dirty="0">
                <a:solidFill>
                  <a:srgbClr val="FFFF00"/>
                </a:solidFill>
              </a:rPr>
              <a:t>Balance Point</a:t>
            </a:r>
          </a:p>
        </p:txBody>
      </p:sp>
      <p:pic>
        <p:nvPicPr>
          <p:cNvPr id="16" name="Picture 15" descr="Screen Shot 2017-06-02 at 10.40.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2982">
            <a:off x="2343551" y="3434342"/>
            <a:ext cx="2570820" cy="533689"/>
          </a:xfrm>
          <a:prstGeom prst="rect">
            <a:avLst/>
          </a:prstGeom>
        </p:spPr>
      </p:pic>
      <p:cxnSp>
        <p:nvCxnSpPr>
          <p:cNvPr id="19" name="Straight Arrow Connector 18"/>
          <p:cNvCxnSpPr/>
          <p:nvPr/>
        </p:nvCxnSpPr>
        <p:spPr>
          <a:xfrm flipH="1" flipV="1">
            <a:off x="3134759" y="3788585"/>
            <a:ext cx="494202" cy="494909"/>
          </a:xfrm>
          <a:prstGeom prst="straightConnector1">
            <a:avLst/>
          </a:prstGeom>
          <a:noFill/>
          <a:ln w="57150" cap="flat" cmpd="sng">
            <a:solidFill>
              <a:srgbClr val="FF66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10" name="Down Arrow 9"/>
          <p:cNvSpPr/>
          <p:nvPr/>
        </p:nvSpPr>
        <p:spPr>
          <a:xfrm>
            <a:off x="2511686" y="3915430"/>
            <a:ext cx="485775" cy="1785461"/>
          </a:xfrm>
          <a:prstGeom prst="down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1700" dirty="0">
                <a:solidFill>
                  <a:srgbClr val="000000"/>
                </a:solidFill>
              </a:rPr>
              <a:t>WEIGHT</a:t>
            </a:r>
          </a:p>
        </p:txBody>
      </p:sp>
      <p:cxnSp>
        <p:nvCxnSpPr>
          <p:cNvPr id="17" name="Straight Arrow Connector 16"/>
          <p:cNvCxnSpPr/>
          <p:nvPr/>
        </p:nvCxnSpPr>
        <p:spPr>
          <a:xfrm flipV="1">
            <a:off x="2145928" y="3767826"/>
            <a:ext cx="477570" cy="455006"/>
          </a:xfrm>
          <a:prstGeom prst="straightConnector1">
            <a:avLst/>
          </a:prstGeom>
          <a:noFill/>
          <a:ln w="57150" cap="flat" cmpd="sng">
            <a:solidFill>
              <a:srgbClr val="FF66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6" name="Straight Connector 5"/>
          <p:cNvCxnSpPr/>
          <p:nvPr/>
        </p:nvCxnSpPr>
        <p:spPr>
          <a:xfrm>
            <a:off x="2748573" y="5766808"/>
            <a:ext cx="0" cy="55271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098378" y="5766808"/>
            <a:ext cx="0" cy="55271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145928" y="6010267"/>
            <a:ext cx="602645" cy="1316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3105331" y="6023427"/>
            <a:ext cx="43809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628961" y="5410102"/>
            <a:ext cx="4993672" cy="1477328"/>
          </a:xfrm>
          <a:prstGeom prst="rect">
            <a:avLst/>
          </a:prstGeom>
          <a:solidFill>
            <a:srgbClr val="008000"/>
          </a:solidFill>
        </p:spPr>
        <p:txBody>
          <a:bodyPr wrap="square" rtlCol="0">
            <a:spAutoFit/>
          </a:bodyPr>
          <a:lstStyle/>
          <a:p>
            <a:pPr marL="285750" indent="-285750">
              <a:buFont typeface="Arial"/>
              <a:buChar char="•"/>
            </a:pPr>
            <a:r>
              <a:rPr lang="en-US" dirty="0" smtClean="0">
                <a:solidFill>
                  <a:srgbClr val="FFFF00"/>
                </a:solidFill>
              </a:rPr>
              <a:t>About 10-20% MAC for stability</a:t>
            </a:r>
          </a:p>
          <a:p>
            <a:pPr marL="285750" indent="-285750">
              <a:buFont typeface="Arial"/>
              <a:buChar char="•"/>
            </a:pPr>
            <a:r>
              <a:rPr lang="en-US" dirty="0" smtClean="0">
                <a:solidFill>
                  <a:srgbClr val="FFFF00"/>
                </a:solidFill>
              </a:rPr>
              <a:t>Can be at or slightly aft of center of lift for aerobatics (neutral stability)</a:t>
            </a:r>
          </a:p>
          <a:p>
            <a:pPr marL="285750" indent="-285750">
              <a:buFont typeface="Arial"/>
              <a:buChar char="•"/>
            </a:pPr>
            <a:r>
              <a:rPr lang="en-US" dirty="0" smtClean="0">
                <a:solidFill>
                  <a:srgbClr val="FFFF00"/>
                </a:solidFill>
              </a:rPr>
              <a:t>Too far aft, and the “neutral point” is reached (truly unstable)</a:t>
            </a:r>
            <a:endParaRPr lang="en-US" dirty="0">
              <a:solidFill>
                <a:srgbClr val="FFFF00"/>
              </a:solidFill>
            </a:endParaRPr>
          </a:p>
        </p:txBody>
      </p:sp>
      <p:pic>
        <p:nvPicPr>
          <p:cNvPr id="25" name="Picture 24" descr="400px-NACA0015_a.png"/>
          <p:cNvPicPr>
            <a:picLocks noChangeAspect="1"/>
          </p:cNvPicPr>
          <p:nvPr/>
        </p:nvPicPr>
        <p:blipFill>
          <a:blip r:embed="rId5" cstate="print"/>
          <a:stretch>
            <a:fillRect/>
          </a:stretch>
        </p:blipFill>
        <p:spPr>
          <a:xfrm rot="21400502" flipV="1">
            <a:off x="7008041" y="2944867"/>
            <a:ext cx="1817789" cy="270910"/>
          </a:xfrm>
          <a:prstGeom prst="rect">
            <a:avLst/>
          </a:prstGeom>
        </p:spPr>
      </p:pic>
      <p:grpSp>
        <p:nvGrpSpPr>
          <p:cNvPr id="23" name="Group 22"/>
          <p:cNvGrpSpPr/>
          <p:nvPr/>
        </p:nvGrpSpPr>
        <p:grpSpPr>
          <a:xfrm>
            <a:off x="2623498" y="3562620"/>
            <a:ext cx="215900" cy="205206"/>
            <a:chOff x="-920750" y="1695450"/>
            <a:chExt cx="660400" cy="697163"/>
          </a:xfrm>
        </p:grpSpPr>
        <p:sp>
          <p:nvSpPr>
            <p:cNvPr id="27" name="Oval 26"/>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ie 27"/>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Pie 28"/>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p:cNvGrpSpPr/>
          <p:nvPr/>
        </p:nvGrpSpPr>
        <p:grpSpPr>
          <a:xfrm>
            <a:off x="2969065" y="3572453"/>
            <a:ext cx="215900" cy="213633"/>
            <a:chOff x="-825500" y="5012090"/>
            <a:chExt cx="215900" cy="213633"/>
          </a:xfrm>
        </p:grpSpPr>
        <p:sp>
          <p:nvSpPr>
            <p:cNvPr id="31" name="Oval 30"/>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e 31"/>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Pie 32"/>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8993675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rot="168975" flipH="1">
            <a:off x="2181255" y="2482207"/>
            <a:ext cx="2707175" cy="1745650"/>
          </a:xfrm>
          <a:prstGeom prst="rect">
            <a:avLst/>
          </a:prstGeom>
          <a:solidFill>
            <a:srgbClr val="FFFFFF"/>
          </a:solidFill>
          <a:ln>
            <a:noFill/>
          </a:ln>
        </p:spPr>
      </p:pic>
      <p:sp>
        <p:nvSpPr>
          <p:cNvPr id="6" name="Frame 5"/>
          <p:cNvSpPr/>
          <p:nvPr/>
        </p:nvSpPr>
        <p:spPr>
          <a:xfrm rot="173001">
            <a:off x="1965520" y="2398614"/>
            <a:ext cx="3097778" cy="1838801"/>
          </a:xfrm>
          <a:prstGeom prst="fram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61500" y="474259"/>
            <a:ext cx="8735662" cy="666423"/>
          </a:xfrm>
        </p:spPr>
        <p:txBody>
          <a:bodyPr/>
          <a:lstStyle/>
          <a:p>
            <a:r>
              <a:rPr lang="en-US" dirty="0" smtClean="0"/>
              <a:t>Trimmed</a:t>
            </a:r>
            <a:endParaRPr lang="en-US" dirty="0"/>
          </a:p>
        </p:txBody>
      </p:sp>
      <p:cxnSp>
        <p:nvCxnSpPr>
          <p:cNvPr id="12" name="Straight Arrow Connector 11"/>
          <p:cNvCxnSpPr/>
          <p:nvPr/>
        </p:nvCxnSpPr>
        <p:spPr>
          <a:xfrm flipH="1">
            <a:off x="2609658" y="3475036"/>
            <a:ext cx="4710" cy="880877"/>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936062" y="2309431"/>
            <a:ext cx="0" cy="920282"/>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440183" y="3229713"/>
            <a:ext cx="4710" cy="48899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444039" y="4418915"/>
            <a:ext cx="479618" cy="461665"/>
          </a:xfrm>
          <a:prstGeom prst="rect">
            <a:avLst/>
          </a:prstGeom>
          <a:noFill/>
        </p:spPr>
        <p:txBody>
          <a:bodyPr wrap="none" rtlCol="0">
            <a:spAutoFit/>
          </a:bodyPr>
          <a:lstStyle/>
          <a:p>
            <a:r>
              <a:rPr lang="en-US" sz="2400" b="1" dirty="0" smtClean="0"/>
              <a:t>W</a:t>
            </a:r>
            <a:endParaRPr lang="en-US" sz="2400" b="1" dirty="0"/>
          </a:p>
        </p:txBody>
      </p:sp>
      <p:sp>
        <p:nvSpPr>
          <p:cNvPr id="23" name="TextBox 22"/>
          <p:cNvSpPr txBox="1"/>
          <p:nvPr/>
        </p:nvSpPr>
        <p:spPr>
          <a:xfrm>
            <a:off x="6499504" y="3718703"/>
            <a:ext cx="1890775" cy="738664"/>
          </a:xfrm>
          <a:prstGeom prst="rect">
            <a:avLst/>
          </a:prstGeom>
          <a:noFill/>
        </p:spPr>
        <p:txBody>
          <a:bodyPr wrap="none" rtlCol="0">
            <a:spAutoFit/>
          </a:bodyPr>
          <a:lstStyle/>
          <a:p>
            <a:pPr algn="ctr"/>
            <a:r>
              <a:rPr lang="en-US" sz="2400" b="1" dirty="0" smtClean="0"/>
              <a:t>d</a:t>
            </a:r>
            <a:endParaRPr lang="en-US" sz="2400" b="1" baseline="-25000" dirty="0" smtClean="0"/>
          </a:p>
          <a:p>
            <a:pPr algn="ctr"/>
            <a:r>
              <a:rPr lang="en-US" dirty="0" smtClean="0"/>
              <a:t>(Tail down-force)</a:t>
            </a:r>
            <a:endParaRPr lang="en-US" dirty="0"/>
          </a:p>
        </p:txBody>
      </p:sp>
      <p:sp>
        <p:nvSpPr>
          <p:cNvPr id="24" name="TextBox 23"/>
          <p:cNvSpPr txBox="1"/>
          <p:nvPr/>
        </p:nvSpPr>
        <p:spPr>
          <a:xfrm>
            <a:off x="2752508" y="1711149"/>
            <a:ext cx="367108" cy="461665"/>
          </a:xfrm>
          <a:prstGeom prst="rect">
            <a:avLst/>
          </a:prstGeom>
          <a:noFill/>
        </p:spPr>
        <p:txBody>
          <a:bodyPr wrap="none" rtlCol="0">
            <a:spAutoFit/>
          </a:bodyPr>
          <a:lstStyle/>
          <a:p>
            <a:r>
              <a:rPr lang="en-US" sz="2400" b="1" dirty="0" smtClean="0"/>
              <a:t>L</a:t>
            </a:r>
            <a:endParaRPr lang="en-US" sz="2400" b="1" dirty="0"/>
          </a:p>
        </p:txBody>
      </p:sp>
      <p:grpSp>
        <p:nvGrpSpPr>
          <p:cNvPr id="4" name="Group 3"/>
          <p:cNvGrpSpPr/>
          <p:nvPr/>
        </p:nvGrpSpPr>
        <p:grpSpPr>
          <a:xfrm>
            <a:off x="245033" y="3004022"/>
            <a:ext cx="1212664" cy="573833"/>
            <a:chOff x="246450" y="3261820"/>
            <a:chExt cx="1212664" cy="573833"/>
          </a:xfrm>
        </p:grpSpPr>
        <p:cxnSp>
          <p:nvCxnSpPr>
            <p:cNvPr id="28" name="Straight Arrow Connector 27"/>
            <p:cNvCxnSpPr/>
            <p:nvPr/>
          </p:nvCxnSpPr>
          <p:spPr>
            <a:xfrm>
              <a:off x="247867" y="3261820"/>
              <a:ext cx="1211247"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47867" y="3550967"/>
              <a:ext cx="1211247"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46450" y="3835653"/>
              <a:ext cx="1211247"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161500" y="3769132"/>
            <a:ext cx="1108534" cy="369332"/>
          </a:xfrm>
          <a:prstGeom prst="rect">
            <a:avLst/>
          </a:prstGeom>
          <a:noFill/>
        </p:spPr>
        <p:txBody>
          <a:bodyPr wrap="none" rtlCol="0">
            <a:spAutoFit/>
          </a:bodyPr>
          <a:lstStyle/>
          <a:p>
            <a:r>
              <a:rPr lang="en-US" dirty="0" smtClean="0"/>
              <a:t>Airspeed</a:t>
            </a:r>
            <a:endParaRPr lang="en-US" dirty="0"/>
          </a:p>
        </p:txBody>
      </p:sp>
      <p:grpSp>
        <p:nvGrpSpPr>
          <p:cNvPr id="18" name="Group 17"/>
          <p:cNvGrpSpPr/>
          <p:nvPr/>
        </p:nvGrpSpPr>
        <p:grpSpPr>
          <a:xfrm>
            <a:off x="2506534" y="3263971"/>
            <a:ext cx="215900" cy="205206"/>
            <a:chOff x="-920750" y="1695450"/>
            <a:chExt cx="660400" cy="697163"/>
          </a:xfrm>
        </p:grpSpPr>
        <p:sp>
          <p:nvSpPr>
            <p:cNvPr id="19" name="Oval 18"/>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ie 20"/>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Pie 24"/>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25"/>
          <p:cNvGrpSpPr/>
          <p:nvPr/>
        </p:nvGrpSpPr>
        <p:grpSpPr>
          <a:xfrm>
            <a:off x="2815707" y="3267953"/>
            <a:ext cx="215900" cy="213633"/>
            <a:chOff x="-825500" y="5012090"/>
            <a:chExt cx="215900" cy="213633"/>
          </a:xfrm>
        </p:grpSpPr>
        <p:sp>
          <p:nvSpPr>
            <p:cNvPr id="27" name="Oval 26"/>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e 31"/>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Pie 32"/>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35" name="Picture 34"/>
          <p:cNvPicPr>
            <a:picLocks noChangeAspect="1"/>
          </p:cNvPicPr>
          <p:nvPr/>
        </p:nvPicPr>
        <p:blipFill>
          <a:blip r:embed="rId3"/>
          <a:stretch>
            <a:fillRect/>
          </a:stretch>
        </p:blipFill>
        <p:spPr>
          <a:xfrm rot="21304943">
            <a:off x="6783266" y="2825266"/>
            <a:ext cx="1588048" cy="370545"/>
          </a:xfrm>
          <a:prstGeom prst="rect">
            <a:avLst/>
          </a:prstGeom>
        </p:spPr>
      </p:pic>
    </p:spTree>
    <p:extLst>
      <p:ext uri="{BB962C8B-B14F-4D97-AF65-F5344CB8AC3E}">
        <p14:creationId xmlns:p14="http://schemas.microsoft.com/office/powerpoint/2010/main" val="225625114"/>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168975" flipH="1">
            <a:off x="2062492" y="2239764"/>
            <a:ext cx="2714040" cy="1745650"/>
          </a:xfrm>
          <a:prstGeom prst="rect">
            <a:avLst/>
          </a:prstGeom>
        </p:spPr>
      </p:pic>
      <p:sp>
        <p:nvSpPr>
          <p:cNvPr id="34" name="Frame 33"/>
          <p:cNvSpPr/>
          <p:nvPr/>
        </p:nvSpPr>
        <p:spPr>
          <a:xfrm rot="173001">
            <a:off x="1876620" y="2198984"/>
            <a:ext cx="3097778" cy="1838801"/>
          </a:xfrm>
          <a:prstGeom prst="fram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61500" y="334786"/>
            <a:ext cx="8735662" cy="666423"/>
          </a:xfrm>
        </p:spPr>
        <p:txBody>
          <a:bodyPr/>
          <a:lstStyle/>
          <a:p>
            <a:r>
              <a:rPr lang="en-US" sz="3600" dirty="0" smtClean="0"/>
              <a:t>Now, increase speed without re-trimming</a:t>
            </a:r>
            <a:endParaRPr lang="en-US" sz="3600" dirty="0"/>
          </a:p>
        </p:txBody>
      </p:sp>
      <p:sp>
        <p:nvSpPr>
          <p:cNvPr id="3" name="Text Placeholder 2"/>
          <p:cNvSpPr>
            <a:spLocks noGrp="1"/>
          </p:cNvSpPr>
          <p:nvPr>
            <p:ph type="body" idx="1"/>
          </p:nvPr>
        </p:nvSpPr>
        <p:spPr>
          <a:xfrm>
            <a:off x="1205101" y="4732435"/>
            <a:ext cx="3395802" cy="1355696"/>
          </a:xfrm>
        </p:spPr>
        <p:txBody>
          <a:bodyPr>
            <a:normAutofit fontScale="85000" lnSpcReduction="20000"/>
          </a:bodyPr>
          <a:lstStyle/>
          <a:p>
            <a:r>
              <a:rPr lang="en-US" dirty="0"/>
              <a:t>M</a:t>
            </a:r>
            <a:r>
              <a:rPr lang="en-US" dirty="0" smtClean="0"/>
              <a:t>ore lift </a:t>
            </a:r>
          </a:p>
          <a:p>
            <a:r>
              <a:rPr lang="en-US" dirty="0"/>
              <a:t>M</a:t>
            </a:r>
            <a:r>
              <a:rPr lang="en-US" dirty="0" smtClean="0"/>
              <a:t>ore tail down-force</a:t>
            </a:r>
          </a:p>
          <a:p>
            <a:r>
              <a:rPr lang="en-US" dirty="0" smtClean="0"/>
              <a:t>Weight stays the same</a:t>
            </a:r>
            <a:endParaRPr lang="en-US" dirty="0"/>
          </a:p>
        </p:txBody>
      </p:sp>
      <p:cxnSp>
        <p:nvCxnSpPr>
          <p:cNvPr id="12" name="Straight Arrow Connector 11"/>
          <p:cNvCxnSpPr/>
          <p:nvPr/>
        </p:nvCxnSpPr>
        <p:spPr>
          <a:xfrm flipH="1">
            <a:off x="2506292" y="3250350"/>
            <a:ext cx="4710" cy="880877"/>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866229" y="1447045"/>
            <a:ext cx="0" cy="1566242"/>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304582" y="2965435"/>
            <a:ext cx="4710" cy="880877"/>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308438" y="4154637"/>
            <a:ext cx="479618" cy="461665"/>
          </a:xfrm>
          <a:prstGeom prst="rect">
            <a:avLst/>
          </a:prstGeom>
          <a:noFill/>
        </p:spPr>
        <p:txBody>
          <a:bodyPr wrap="none" rtlCol="0">
            <a:spAutoFit/>
          </a:bodyPr>
          <a:lstStyle/>
          <a:p>
            <a:r>
              <a:rPr lang="en-US" sz="2400" b="1" dirty="0" smtClean="0"/>
              <a:t>W</a:t>
            </a:r>
            <a:endParaRPr lang="en-US" sz="2400" b="1" dirty="0"/>
          </a:p>
        </p:txBody>
      </p:sp>
      <p:sp>
        <p:nvSpPr>
          <p:cNvPr id="23" name="TextBox 22"/>
          <p:cNvSpPr txBox="1"/>
          <p:nvPr/>
        </p:nvSpPr>
        <p:spPr>
          <a:xfrm>
            <a:off x="6432262" y="3845372"/>
            <a:ext cx="2436034" cy="461665"/>
          </a:xfrm>
          <a:prstGeom prst="rect">
            <a:avLst/>
          </a:prstGeom>
          <a:noFill/>
        </p:spPr>
        <p:txBody>
          <a:bodyPr wrap="none" rtlCol="0">
            <a:spAutoFit/>
          </a:bodyPr>
          <a:lstStyle/>
          <a:p>
            <a:r>
              <a:rPr lang="en-US" sz="2400" b="1" dirty="0" smtClean="0"/>
              <a:t>Tail down-force</a:t>
            </a:r>
            <a:endParaRPr lang="en-US" sz="2400" b="1" dirty="0"/>
          </a:p>
        </p:txBody>
      </p:sp>
      <p:sp>
        <p:nvSpPr>
          <p:cNvPr id="24" name="TextBox 23"/>
          <p:cNvSpPr txBox="1"/>
          <p:nvPr/>
        </p:nvSpPr>
        <p:spPr>
          <a:xfrm>
            <a:off x="2961520" y="1424089"/>
            <a:ext cx="367108" cy="461665"/>
          </a:xfrm>
          <a:prstGeom prst="rect">
            <a:avLst/>
          </a:prstGeom>
          <a:noFill/>
        </p:spPr>
        <p:txBody>
          <a:bodyPr wrap="none" rtlCol="0">
            <a:spAutoFit/>
          </a:bodyPr>
          <a:lstStyle/>
          <a:p>
            <a:r>
              <a:rPr lang="en-US" sz="2400" b="1" dirty="0" smtClean="0"/>
              <a:t>L</a:t>
            </a:r>
            <a:endParaRPr lang="en-US" sz="2400" b="1" dirty="0"/>
          </a:p>
        </p:txBody>
      </p:sp>
      <p:sp>
        <p:nvSpPr>
          <p:cNvPr id="10" name="Right Bracket 9"/>
          <p:cNvSpPr/>
          <p:nvPr/>
        </p:nvSpPr>
        <p:spPr>
          <a:xfrm>
            <a:off x="4465415" y="4672727"/>
            <a:ext cx="169737" cy="1355696"/>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 Placeholder 2"/>
          <p:cNvSpPr txBox="1">
            <a:spLocks/>
          </p:cNvSpPr>
          <p:nvPr/>
        </p:nvSpPr>
        <p:spPr>
          <a:xfrm>
            <a:off x="4817778" y="4921348"/>
            <a:ext cx="4206332" cy="589174"/>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000" dirty="0" smtClean="0"/>
              <a:t>Airplane climbs, and </a:t>
            </a:r>
            <a:r>
              <a:rPr lang="en-US" sz="2000" dirty="0"/>
              <a:t>p</a:t>
            </a:r>
            <a:r>
              <a:rPr lang="en-US" sz="2000" dirty="0" smtClean="0"/>
              <a:t>itches UP</a:t>
            </a:r>
          </a:p>
          <a:p>
            <a:pPr marL="0" indent="0">
              <a:buNone/>
            </a:pPr>
            <a:r>
              <a:rPr lang="is-IS" sz="2000" dirty="0" smtClean="0"/>
              <a:t>… airplane begins to decelerate</a:t>
            </a:r>
          </a:p>
          <a:p>
            <a:pPr marL="0" indent="0">
              <a:buNone/>
            </a:pPr>
            <a:r>
              <a:rPr lang="en-US" sz="2000" dirty="0" smtClean="0"/>
              <a:t>S</a:t>
            </a:r>
            <a:r>
              <a:rPr lang="is-IS" sz="2000" dirty="0" smtClean="0"/>
              <a:t>peed decreases ...</a:t>
            </a:r>
            <a:endParaRPr lang="en-US" sz="2000" dirty="0"/>
          </a:p>
        </p:txBody>
      </p:sp>
      <p:cxnSp>
        <p:nvCxnSpPr>
          <p:cNvPr id="18" name="Straight Arrow Connector 17"/>
          <p:cNvCxnSpPr/>
          <p:nvPr/>
        </p:nvCxnSpPr>
        <p:spPr>
          <a:xfrm>
            <a:off x="97984" y="2880592"/>
            <a:ext cx="1685853"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97984" y="3169739"/>
            <a:ext cx="1685853"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96567" y="3454425"/>
            <a:ext cx="1687270"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61500" y="3579272"/>
            <a:ext cx="1211214" cy="646331"/>
          </a:xfrm>
          <a:prstGeom prst="rect">
            <a:avLst/>
          </a:prstGeom>
          <a:noFill/>
        </p:spPr>
        <p:txBody>
          <a:bodyPr wrap="none" rtlCol="0">
            <a:spAutoFit/>
          </a:bodyPr>
          <a:lstStyle/>
          <a:p>
            <a:r>
              <a:rPr lang="en-US" dirty="0" smtClean="0"/>
              <a:t>Increased</a:t>
            </a:r>
          </a:p>
          <a:p>
            <a:r>
              <a:rPr lang="en-US" dirty="0" smtClean="0"/>
              <a:t>Airspeed</a:t>
            </a:r>
            <a:endParaRPr lang="en-US" dirty="0"/>
          </a:p>
        </p:txBody>
      </p:sp>
      <p:grpSp>
        <p:nvGrpSpPr>
          <p:cNvPr id="26" name="Group 25"/>
          <p:cNvGrpSpPr/>
          <p:nvPr/>
        </p:nvGrpSpPr>
        <p:grpSpPr>
          <a:xfrm>
            <a:off x="2404788" y="3029933"/>
            <a:ext cx="215900" cy="205206"/>
            <a:chOff x="-920750" y="1695450"/>
            <a:chExt cx="660400" cy="697163"/>
          </a:xfrm>
        </p:grpSpPr>
        <p:sp>
          <p:nvSpPr>
            <p:cNvPr id="27" name="Oval 26"/>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ie 27"/>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Pie 28"/>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p:cNvGrpSpPr/>
          <p:nvPr/>
        </p:nvGrpSpPr>
        <p:grpSpPr>
          <a:xfrm>
            <a:off x="2748099" y="3006947"/>
            <a:ext cx="215900" cy="213633"/>
            <a:chOff x="-825500" y="5012090"/>
            <a:chExt cx="215900" cy="213633"/>
          </a:xfrm>
        </p:grpSpPr>
        <p:sp>
          <p:nvSpPr>
            <p:cNvPr id="31" name="Oval 30"/>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e 31"/>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Pie 32"/>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9" name="Picture 8"/>
          <p:cNvPicPr>
            <a:picLocks noChangeAspect="1"/>
          </p:cNvPicPr>
          <p:nvPr/>
        </p:nvPicPr>
        <p:blipFill>
          <a:blip r:embed="rId3"/>
          <a:stretch>
            <a:fillRect/>
          </a:stretch>
        </p:blipFill>
        <p:spPr>
          <a:xfrm rot="21304943">
            <a:off x="6783266" y="2774466"/>
            <a:ext cx="1588048" cy="370545"/>
          </a:xfrm>
          <a:prstGeom prst="rect">
            <a:avLst/>
          </a:prstGeom>
        </p:spPr>
      </p:pic>
      <p:sp>
        <p:nvSpPr>
          <p:cNvPr id="35" name="Arc 34"/>
          <p:cNvSpPr/>
          <p:nvPr/>
        </p:nvSpPr>
        <p:spPr>
          <a:xfrm flipH="1">
            <a:off x="1816667" y="2279699"/>
            <a:ext cx="1674107" cy="1649447"/>
          </a:xfrm>
          <a:prstGeom prst="arc">
            <a:avLst>
              <a:gd name="adj1" fmla="val 17448766"/>
              <a:gd name="adj2" fmla="val 3812062"/>
            </a:avLst>
          </a:prstGeom>
          <a:ln w="38100" cmpd="sng">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04304646"/>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021" y="1015721"/>
            <a:ext cx="4052596" cy="5404129"/>
          </a:xfrm>
        </p:spPr>
        <p:txBody>
          <a:bodyPr>
            <a:normAutofit fontScale="62500" lnSpcReduction="20000"/>
          </a:bodyPr>
          <a:lstStyle/>
          <a:p>
            <a:pPr marL="0" indent="0">
              <a:buNone/>
            </a:pPr>
            <a:r>
              <a:rPr lang="en-US" sz="2600" b="1" i="1" u="sng" dirty="0" smtClean="0"/>
              <a:t>Part 1 (June 2017)</a:t>
            </a:r>
          </a:p>
          <a:p>
            <a:pPr marL="0" indent="0">
              <a:buNone/>
            </a:pPr>
            <a:r>
              <a:rPr lang="en-US" b="1" dirty="0" smtClean="0"/>
              <a:t>Before takeoff</a:t>
            </a:r>
          </a:p>
          <a:p>
            <a:pPr lvl="1"/>
            <a:r>
              <a:rPr lang="en-US" dirty="0" smtClean="0"/>
              <a:t>Will this plane be stable?</a:t>
            </a:r>
            <a:endParaRPr lang="en-US" dirty="0"/>
          </a:p>
          <a:p>
            <a:pPr marL="0" indent="0">
              <a:buNone/>
            </a:pPr>
            <a:r>
              <a:rPr lang="en-US" b="1" dirty="0" smtClean="0"/>
              <a:t>Takeoff</a:t>
            </a:r>
          </a:p>
          <a:p>
            <a:pPr lvl="1"/>
            <a:r>
              <a:rPr lang="en-US" dirty="0" smtClean="0"/>
              <a:t>How </a:t>
            </a:r>
            <a:r>
              <a:rPr lang="en-US" dirty="0"/>
              <a:t>does the prop affect the airplane?</a:t>
            </a:r>
          </a:p>
          <a:p>
            <a:pPr lvl="1"/>
            <a:r>
              <a:rPr lang="en-US" dirty="0"/>
              <a:t>Do I need right thrust?</a:t>
            </a:r>
          </a:p>
          <a:p>
            <a:pPr lvl="1"/>
            <a:r>
              <a:rPr lang="en-US" dirty="0" smtClean="0"/>
              <a:t>Wind</a:t>
            </a:r>
            <a:endParaRPr lang="en-US" dirty="0"/>
          </a:p>
          <a:p>
            <a:pPr lvl="1"/>
            <a:r>
              <a:rPr lang="en-US" dirty="0"/>
              <a:t>Is the “downwind turn” a myth</a:t>
            </a:r>
            <a:r>
              <a:rPr lang="en-US" dirty="0" smtClean="0"/>
              <a:t>?</a:t>
            </a:r>
          </a:p>
          <a:p>
            <a:pPr marL="0" indent="0">
              <a:buNone/>
            </a:pPr>
            <a:r>
              <a:rPr lang="en-US" b="1" dirty="0" smtClean="0"/>
              <a:t>Cruise</a:t>
            </a:r>
          </a:p>
          <a:p>
            <a:pPr lvl="1"/>
            <a:r>
              <a:rPr lang="en-US" dirty="0" smtClean="0"/>
              <a:t>How </a:t>
            </a:r>
            <a:r>
              <a:rPr lang="en-US" dirty="0"/>
              <a:t>to fine-tune the cg</a:t>
            </a:r>
          </a:p>
          <a:p>
            <a:pPr lvl="1"/>
            <a:r>
              <a:rPr lang="en-US" dirty="0" smtClean="0"/>
              <a:t>Do </a:t>
            </a:r>
            <a:r>
              <a:rPr lang="en-US" dirty="0"/>
              <a:t>I need down thrust</a:t>
            </a:r>
            <a:r>
              <a:rPr lang="en-US" dirty="0" smtClean="0"/>
              <a:t>?</a:t>
            </a:r>
          </a:p>
          <a:p>
            <a:pPr marL="349250" lvl="1" indent="0">
              <a:buNone/>
            </a:pPr>
            <a:r>
              <a:rPr lang="en-US" dirty="0" smtClean="0"/>
              <a:t> </a:t>
            </a:r>
          </a:p>
          <a:p>
            <a:pPr marL="0" indent="0">
              <a:buNone/>
            </a:pPr>
            <a:r>
              <a:rPr lang="en-US" b="1" dirty="0"/>
              <a:t>General Handling</a:t>
            </a:r>
          </a:p>
          <a:p>
            <a:pPr lvl="1"/>
            <a:r>
              <a:rPr lang="en-US" dirty="0"/>
              <a:t>Plane snaps out of a tight turn</a:t>
            </a:r>
          </a:p>
          <a:p>
            <a:pPr lvl="1"/>
            <a:r>
              <a:rPr lang="en-US" dirty="0"/>
              <a:t>Does dihedral help or hinder me?</a:t>
            </a:r>
          </a:p>
          <a:p>
            <a:pPr lvl="1"/>
            <a:r>
              <a:rPr lang="en-US" dirty="0"/>
              <a:t>Won’t respond to aileron when slow </a:t>
            </a:r>
          </a:p>
          <a:p>
            <a:pPr lvl="1"/>
            <a:r>
              <a:rPr lang="en-US" dirty="0"/>
              <a:t>Unstable or too sensitive? </a:t>
            </a:r>
          </a:p>
        </p:txBody>
      </p:sp>
      <p:sp>
        <p:nvSpPr>
          <p:cNvPr id="4" name="Content Placeholder 2"/>
          <p:cNvSpPr txBox="1">
            <a:spLocks/>
          </p:cNvSpPr>
          <p:nvPr/>
        </p:nvSpPr>
        <p:spPr>
          <a:xfrm>
            <a:off x="4145521" y="927779"/>
            <a:ext cx="4471099" cy="5665375"/>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1800" b="1" i="1" u="sng" dirty="0" smtClean="0"/>
              <a:t>Part 2  (Feb 2018)</a:t>
            </a:r>
          </a:p>
          <a:p>
            <a:pPr marL="0" indent="0">
              <a:buNone/>
            </a:pPr>
            <a:r>
              <a:rPr lang="en-US" sz="1600" b="1" dirty="0" smtClean="0"/>
              <a:t>Approach</a:t>
            </a:r>
          </a:p>
          <a:p>
            <a:pPr lvl="1"/>
            <a:r>
              <a:rPr lang="en-US" sz="1600" dirty="0" smtClean="0"/>
              <a:t>How can I slow down safely?</a:t>
            </a:r>
            <a:endParaRPr lang="en-US" sz="1600" dirty="0"/>
          </a:p>
          <a:p>
            <a:pPr lvl="1"/>
            <a:r>
              <a:rPr lang="en-US" sz="1600" dirty="0"/>
              <a:t>Should I re-trim for approach?</a:t>
            </a:r>
          </a:p>
          <a:p>
            <a:pPr lvl="1"/>
            <a:r>
              <a:rPr lang="en-US" sz="1600" dirty="0"/>
              <a:t>Use elevator or thrust?</a:t>
            </a:r>
          </a:p>
          <a:p>
            <a:pPr lvl="1"/>
            <a:r>
              <a:rPr lang="en-US" sz="1600" dirty="0" smtClean="0"/>
              <a:t>What will flaps do?</a:t>
            </a:r>
            <a:endParaRPr lang="en-US" sz="1600" dirty="0"/>
          </a:p>
          <a:p>
            <a:pPr marL="0" indent="0">
              <a:buNone/>
            </a:pPr>
            <a:r>
              <a:rPr lang="en-US" sz="1600" b="1" dirty="0" smtClean="0"/>
              <a:t>Judge what a new plane will be like</a:t>
            </a:r>
          </a:p>
          <a:p>
            <a:pPr lvl="1"/>
            <a:r>
              <a:rPr lang="en-US" sz="1600" dirty="0" smtClean="0"/>
              <a:t>Wing Loading and stall speed</a:t>
            </a:r>
          </a:p>
          <a:p>
            <a:pPr lvl="1"/>
            <a:r>
              <a:rPr lang="en-US" sz="1600" dirty="0" smtClean="0"/>
              <a:t>Power loading</a:t>
            </a:r>
          </a:p>
          <a:p>
            <a:pPr lvl="1"/>
            <a:r>
              <a:rPr lang="en-US" sz="1600" dirty="0" smtClean="0"/>
              <a:t>Aspect Ratio</a:t>
            </a:r>
          </a:p>
          <a:p>
            <a:pPr lvl="1"/>
            <a:r>
              <a:rPr lang="en-US" sz="1600" dirty="0" smtClean="0"/>
              <a:t>Servo size</a:t>
            </a:r>
            <a:endParaRPr lang="en-US" sz="1600" dirty="0"/>
          </a:p>
          <a:p>
            <a:pPr marL="0" indent="0">
              <a:buNone/>
            </a:pPr>
            <a:r>
              <a:rPr lang="en-US" sz="1800" b="1" i="1" u="sng" dirty="0" smtClean="0"/>
              <a:t>Part 3</a:t>
            </a:r>
          </a:p>
          <a:p>
            <a:pPr lvl="1"/>
            <a:r>
              <a:rPr lang="en-US" sz="1600" dirty="0" smtClean="0"/>
              <a:t>How </a:t>
            </a:r>
            <a:r>
              <a:rPr lang="en-US" sz="1600" dirty="0"/>
              <a:t>can I use my computer transmitter to make the airplane more enjoyable or </a:t>
            </a:r>
            <a:r>
              <a:rPr lang="en-US" sz="1600" dirty="0" smtClean="0"/>
              <a:t>easier to </a:t>
            </a:r>
            <a:r>
              <a:rPr lang="en-US" sz="1600" dirty="0"/>
              <a:t>fly</a:t>
            </a:r>
            <a:r>
              <a:rPr lang="en-US" sz="1600" dirty="0" smtClean="0"/>
              <a:t>?</a:t>
            </a:r>
          </a:p>
        </p:txBody>
      </p:sp>
      <p:sp>
        <p:nvSpPr>
          <p:cNvPr id="6" name="Title 1"/>
          <p:cNvSpPr>
            <a:spLocks noGrp="1"/>
          </p:cNvSpPr>
          <p:nvPr>
            <p:ph type="title"/>
          </p:nvPr>
        </p:nvSpPr>
        <p:spPr>
          <a:xfrm>
            <a:off x="574344" y="287995"/>
            <a:ext cx="8042276" cy="563584"/>
          </a:xfrm>
        </p:spPr>
        <p:txBody>
          <a:bodyPr/>
          <a:lstStyle/>
          <a:p>
            <a:r>
              <a:rPr lang="en-US" sz="3600" dirty="0" smtClean="0"/>
              <a:t>Common Questions from RC Pilots</a:t>
            </a:r>
            <a:endParaRPr lang="en-US" sz="3600" dirty="0"/>
          </a:p>
        </p:txBody>
      </p:sp>
    </p:spTree>
    <p:extLst>
      <p:ext uri="{BB962C8B-B14F-4D97-AF65-F5344CB8AC3E}">
        <p14:creationId xmlns:p14="http://schemas.microsoft.com/office/powerpoint/2010/main" val="39455155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rot="168975" flipH="1">
            <a:off x="2062492" y="2239764"/>
            <a:ext cx="2714040" cy="1745650"/>
          </a:xfrm>
          <a:prstGeom prst="rect">
            <a:avLst/>
          </a:prstGeom>
        </p:spPr>
      </p:pic>
      <p:sp>
        <p:nvSpPr>
          <p:cNvPr id="46" name="Frame 45"/>
          <p:cNvSpPr/>
          <p:nvPr/>
        </p:nvSpPr>
        <p:spPr>
          <a:xfrm rot="173001">
            <a:off x="1863920" y="2189064"/>
            <a:ext cx="3097778" cy="1838801"/>
          </a:xfrm>
          <a:prstGeom prst="fram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61500" y="334786"/>
            <a:ext cx="8735662" cy="666423"/>
          </a:xfrm>
        </p:spPr>
        <p:txBody>
          <a:bodyPr/>
          <a:lstStyle/>
          <a:p>
            <a:r>
              <a:rPr lang="en-US" sz="3600" dirty="0" smtClean="0"/>
              <a:t>Decrease speed from trimmed state</a:t>
            </a:r>
            <a:endParaRPr lang="en-US" sz="3600" dirty="0"/>
          </a:p>
        </p:txBody>
      </p:sp>
      <p:sp>
        <p:nvSpPr>
          <p:cNvPr id="3" name="Text Placeholder 2"/>
          <p:cNvSpPr>
            <a:spLocks noGrp="1"/>
          </p:cNvSpPr>
          <p:nvPr>
            <p:ph type="body" idx="1"/>
          </p:nvPr>
        </p:nvSpPr>
        <p:spPr>
          <a:xfrm>
            <a:off x="1298388" y="4806825"/>
            <a:ext cx="3488870" cy="1355696"/>
          </a:xfrm>
        </p:spPr>
        <p:txBody>
          <a:bodyPr>
            <a:normAutofit fontScale="85000" lnSpcReduction="20000"/>
          </a:bodyPr>
          <a:lstStyle/>
          <a:p>
            <a:r>
              <a:rPr lang="en-US" dirty="0" smtClean="0"/>
              <a:t>Less lift</a:t>
            </a:r>
          </a:p>
          <a:p>
            <a:r>
              <a:rPr lang="en-US" dirty="0" smtClean="0"/>
              <a:t>Less tail down-force</a:t>
            </a:r>
          </a:p>
          <a:p>
            <a:r>
              <a:rPr lang="en-US" dirty="0" smtClean="0"/>
              <a:t>Weight stays the same</a:t>
            </a:r>
            <a:endParaRPr lang="en-US" dirty="0"/>
          </a:p>
        </p:txBody>
      </p:sp>
      <p:cxnSp>
        <p:nvCxnSpPr>
          <p:cNvPr id="12" name="Straight Arrow Connector 11"/>
          <p:cNvCxnSpPr/>
          <p:nvPr/>
        </p:nvCxnSpPr>
        <p:spPr>
          <a:xfrm flipH="1">
            <a:off x="2508426" y="3247079"/>
            <a:ext cx="4710" cy="880877"/>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855471" y="2311400"/>
            <a:ext cx="0" cy="678934"/>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395238" y="2965436"/>
            <a:ext cx="0" cy="367218"/>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394384" y="4154638"/>
            <a:ext cx="479618" cy="461665"/>
          </a:xfrm>
          <a:prstGeom prst="rect">
            <a:avLst/>
          </a:prstGeom>
          <a:noFill/>
        </p:spPr>
        <p:txBody>
          <a:bodyPr wrap="none" rtlCol="0">
            <a:spAutoFit/>
          </a:bodyPr>
          <a:lstStyle/>
          <a:p>
            <a:r>
              <a:rPr lang="en-US" sz="2400" b="1" dirty="0" smtClean="0"/>
              <a:t>W</a:t>
            </a:r>
            <a:endParaRPr lang="en-US" sz="2400" b="1" dirty="0"/>
          </a:p>
        </p:txBody>
      </p:sp>
      <p:sp>
        <p:nvSpPr>
          <p:cNvPr id="23" name="TextBox 22"/>
          <p:cNvSpPr txBox="1"/>
          <p:nvPr/>
        </p:nvSpPr>
        <p:spPr>
          <a:xfrm>
            <a:off x="6518208" y="3845373"/>
            <a:ext cx="2436034" cy="461665"/>
          </a:xfrm>
          <a:prstGeom prst="rect">
            <a:avLst/>
          </a:prstGeom>
          <a:noFill/>
        </p:spPr>
        <p:txBody>
          <a:bodyPr wrap="none" rtlCol="0">
            <a:spAutoFit/>
          </a:bodyPr>
          <a:lstStyle/>
          <a:p>
            <a:r>
              <a:rPr lang="en-US" sz="2400" b="1" dirty="0" smtClean="0"/>
              <a:t>Tail down-force</a:t>
            </a:r>
            <a:endParaRPr lang="en-US" sz="2400" b="1" dirty="0"/>
          </a:p>
        </p:txBody>
      </p:sp>
      <p:sp>
        <p:nvSpPr>
          <p:cNvPr id="24" name="TextBox 23"/>
          <p:cNvSpPr txBox="1"/>
          <p:nvPr/>
        </p:nvSpPr>
        <p:spPr>
          <a:xfrm>
            <a:off x="3047466" y="1424090"/>
            <a:ext cx="367108" cy="461665"/>
          </a:xfrm>
          <a:prstGeom prst="rect">
            <a:avLst/>
          </a:prstGeom>
          <a:noFill/>
        </p:spPr>
        <p:txBody>
          <a:bodyPr wrap="none" rtlCol="0">
            <a:spAutoFit/>
          </a:bodyPr>
          <a:lstStyle/>
          <a:p>
            <a:r>
              <a:rPr lang="en-US" sz="2400" b="1" dirty="0" smtClean="0"/>
              <a:t>L</a:t>
            </a:r>
            <a:endParaRPr lang="en-US" sz="2400" b="1" dirty="0"/>
          </a:p>
        </p:txBody>
      </p:sp>
      <p:sp>
        <p:nvSpPr>
          <p:cNvPr id="10" name="Right Bracket 9"/>
          <p:cNvSpPr/>
          <p:nvPr/>
        </p:nvSpPr>
        <p:spPr>
          <a:xfrm>
            <a:off x="4558702" y="4747117"/>
            <a:ext cx="174389" cy="1355696"/>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 Placeholder 2"/>
          <p:cNvSpPr txBox="1">
            <a:spLocks/>
          </p:cNvSpPr>
          <p:nvPr/>
        </p:nvSpPr>
        <p:spPr>
          <a:xfrm>
            <a:off x="4844995" y="5010420"/>
            <a:ext cx="4272402" cy="589174"/>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t>Descends and pitches down</a:t>
            </a:r>
            <a:endParaRPr lang="en-US" sz="3200" dirty="0" smtClean="0"/>
          </a:p>
          <a:p>
            <a:pPr marL="336550" lvl="1" indent="0">
              <a:buNone/>
            </a:pPr>
            <a:r>
              <a:rPr lang="is-IS" sz="2000" dirty="0" smtClean="0"/>
              <a:t>… Airplane begins to accelerate</a:t>
            </a:r>
          </a:p>
          <a:p>
            <a:pPr marL="336550" lvl="1" indent="0">
              <a:buNone/>
            </a:pPr>
            <a:r>
              <a:rPr lang="is-IS" sz="2000" dirty="0" smtClean="0"/>
              <a:t>... </a:t>
            </a:r>
            <a:r>
              <a:rPr lang="en-US" sz="2000" dirty="0" smtClean="0"/>
              <a:t>S</a:t>
            </a:r>
            <a:r>
              <a:rPr lang="is-IS" sz="2000" dirty="0" smtClean="0"/>
              <a:t>peed increases</a:t>
            </a:r>
          </a:p>
          <a:p>
            <a:pPr marL="336550" lvl="1" indent="0">
              <a:buNone/>
            </a:pPr>
            <a:r>
              <a:rPr lang="is-IS" sz="2000" dirty="0" smtClean="0"/>
              <a:t>... </a:t>
            </a:r>
            <a:r>
              <a:rPr lang="en-US" sz="2000" dirty="0" smtClean="0"/>
              <a:t>C</a:t>
            </a:r>
            <a:r>
              <a:rPr lang="is-IS" sz="2000" dirty="0" smtClean="0"/>
              <a:t>ycle begins again</a:t>
            </a:r>
            <a:endParaRPr lang="en-US" sz="2000" dirty="0"/>
          </a:p>
        </p:txBody>
      </p:sp>
      <p:cxnSp>
        <p:nvCxnSpPr>
          <p:cNvPr id="21" name="Straight Arrow Connector 20"/>
          <p:cNvCxnSpPr/>
          <p:nvPr/>
        </p:nvCxnSpPr>
        <p:spPr>
          <a:xfrm>
            <a:off x="387351" y="2839407"/>
            <a:ext cx="669738"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87351" y="3128554"/>
            <a:ext cx="669738"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85934" y="3413240"/>
            <a:ext cx="671155" cy="0"/>
          </a:xfrm>
          <a:prstGeom prst="straightConnector1">
            <a:avLst/>
          </a:prstGeom>
          <a:ln w="76200" cmpd="tri">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9854" y="3660707"/>
            <a:ext cx="1108534" cy="369332"/>
          </a:xfrm>
          <a:prstGeom prst="rect">
            <a:avLst/>
          </a:prstGeom>
          <a:noFill/>
        </p:spPr>
        <p:txBody>
          <a:bodyPr wrap="none" rtlCol="0">
            <a:spAutoFit/>
          </a:bodyPr>
          <a:lstStyle/>
          <a:p>
            <a:r>
              <a:rPr lang="en-US" dirty="0" smtClean="0"/>
              <a:t>Airspeed</a:t>
            </a:r>
            <a:endParaRPr lang="en-US" dirty="0"/>
          </a:p>
        </p:txBody>
      </p:sp>
      <p:grpSp>
        <p:nvGrpSpPr>
          <p:cNvPr id="28" name="Group 27"/>
          <p:cNvGrpSpPr/>
          <p:nvPr/>
        </p:nvGrpSpPr>
        <p:grpSpPr>
          <a:xfrm>
            <a:off x="-762000" y="3366574"/>
            <a:ext cx="215900" cy="205206"/>
            <a:chOff x="-920750" y="1695450"/>
            <a:chExt cx="660400" cy="697163"/>
          </a:xfrm>
        </p:grpSpPr>
        <p:sp>
          <p:nvSpPr>
            <p:cNvPr id="29" name="Oval 28"/>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ie 29"/>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Pie 30"/>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p:cNvGrpSpPr/>
          <p:nvPr/>
        </p:nvGrpSpPr>
        <p:grpSpPr>
          <a:xfrm>
            <a:off x="-783363" y="3732159"/>
            <a:ext cx="215900" cy="213633"/>
            <a:chOff x="-825500" y="5012090"/>
            <a:chExt cx="215900" cy="213633"/>
          </a:xfrm>
        </p:grpSpPr>
        <p:sp>
          <p:nvSpPr>
            <p:cNvPr id="33" name="Oval 32"/>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ie 33"/>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Pie 34"/>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p:cNvGrpSpPr/>
          <p:nvPr/>
        </p:nvGrpSpPr>
        <p:grpSpPr>
          <a:xfrm>
            <a:off x="2404788" y="3029933"/>
            <a:ext cx="215900" cy="205206"/>
            <a:chOff x="-920750" y="1695450"/>
            <a:chExt cx="660400" cy="697163"/>
          </a:xfrm>
        </p:grpSpPr>
        <p:sp>
          <p:nvSpPr>
            <p:cNvPr id="38" name="Oval 37"/>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Pie 38"/>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p:cNvGrpSpPr/>
          <p:nvPr/>
        </p:nvGrpSpPr>
        <p:grpSpPr>
          <a:xfrm>
            <a:off x="2748099" y="3006947"/>
            <a:ext cx="215900" cy="213633"/>
            <a:chOff x="-825500" y="5012090"/>
            <a:chExt cx="215900" cy="213633"/>
          </a:xfrm>
        </p:grpSpPr>
        <p:sp>
          <p:nvSpPr>
            <p:cNvPr id="42" name="Oval 41"/>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ie 42"/>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Pie 43"/>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45" name="Picture 44"/>
          <p:cNvPicPr>
            <a:picLocks noChangeAspect="1"/>
          </p:cNvPicPr>
          <p:nvPr/>
        </p:nvPicPr>
        <p:blipFill>
          <a:blip r:embed="rId3"/>
          <a:stretch>
            <a:fillRect/>
          </a:stretch>
        </p:blipFill>
        <p:spPr>
          <a:xfrm rot="21304943">
            <a:off x="6783264" y="2592004"/>
            <a:ext cx="1588048" cy="370545"/>
          </a:xfrm>
          <a:prstGeom prst="rect">
            <a:avLst/>
          </a:prstGeom>
        </p:spPr>
      </p:pic>
      <p:sp>
        <p:nvSpPr>
          <p:cNvPr id="6" name="Arc 5"/>
          <p:cNvSpPr/>
          <p:nvPr/>
        </p:nvSpPr>
        <p:spPr>
          <a:xfrm flipH="1">
            <a:off x="1740467" y="2279699"/>
            <a:ext cx="1674107" cy="1649447"/>
          </a:xfrm>
          <a:prstGeom prst="arc">
            <a:avLst>
              <a:gd name="adj1" fmla="val 17448766"/>
              <a:gd name="adj2" fmla="val 3812062"/>
            </a:avLst>
          </a:pr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95405365"/>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45140"/>
            <a:ext cx="9144000" cy="2565400"/>
          </a:xfrm>
          <a:prstGeom prst="rect">
            <a:avLst/>
          </a:prstGeom>
        </p:spPr>
      </p:pic>
      <p:sp>
        <p:nvSpPr>
          <p:cNvPr id="2" name="Title 1"/>
          <p:cNvSpPr>
            <a:spLocks noGrp="1"/>
          </p:cNvSpPr>
          <p:nvPr>
            <p:ph type="title"/>
          </p:nvPr>
        </p:nvSpPr>
        <p:spPr>
          <a:xfrm>
            <a:off x="549275" y="107576"/>
            <a:ext cx="8042276" cy="706812"/>
          </a:xfrm>
        </p:spPr>
        <p:txBody>
          <a:bodyPr/>
          <a:lstStyle/>
          <a:p>
            <a:r>
              <a:rPr lang="en-US" sz="4000" dirty="0" smtClean="0"/>
              <a:t>Result?   </a:t>
            </a:r>
            <a:r>
              <a:rPr lang="en-US" sz="4000" dirty="0" err="1" smtClean="0"/>
              <a:t>Phugoid</a:t>
            </a:r>
            <a:endParaRPr lang="en-US" sz="4000" dirty="0"/>
          </a:p>
        </p:txBody>
      </p:sp>
      <p:sp>
        <p:nvSpPr>
          <p:cNvPr id="3" name="Content Placeholder 2"/>
          <p:cNvSpPr>
            <a:spLocks noGrp="1"/>
          </p:cNvSpPr>
          <p:nvPr>
            <p:ph idx="1"/>
          </p:nvPr>
        </p:nvSpPr>
        <p:spPr>
          <a:xfrm>
            <a:off x="414572" y="3571068"/>
            <a:ext cx="8432433" cy="1413232"/>
          </a:xfrm>
        </p:spPr>
        <p:txBody>
          <a:bodyPr>
            <a:normAutofit fontScale="92500" lnSpcReduction="20000"/>
          </a:bodyPr>
          <a:lstStyle/>
          <a:p>
            <a:r>
              <a:rPr lang="en-US" dirty="0" smtClean="0"/>
              <a:t>Airplane is seeking the trimmed speed – “speed stable”</a:t>
            </a:r>
          </a:p>
          <a:p>
            <a:r>
              <a:rPr lang="en-US" dirty="0" smtClean="0"/>
              <a:t>Small, relatively slow changes.   </a:t>
            </a:r>
            <a:r>
              <a:rPr lang="en-US" dirty="0"/>
              <a:t>P</a:t>
            </a:r>
            <a:r>
              <a:rPr lang="en-US" dirty="0" smtClean="0"/>
              <a:t>ilot corrects without knowing</a:t>
            </a:r>
          </a:p>
          <a:p>
            <a:r>
              <a:rPr lang="en-US" dirty="0" smtClean="0"/>
              <a:t>Undesirable for aerobatics</a:t>
            </a:r>
            <a:endParaRPr lang="en-US" dirty="0"/>
          </a:p>
        </p:txBody>
      </p:sp>
      <p:sp>
        <p:nvSpPr>
          <p:cNvPr id="5" name="TextBox 4"/>
          <p:cNvSpPr txBox="1"/>
          <p:nvPr/>
        </p:nvSpPr>
        <p:spPr>
          <a:xfrm>
            <a:off x="192421" y="6097308"/>
            <a:ext cx="5598745" cy="369332"/>
          </a:xfrm>
          <a:prstGeom prst="rect">
            <a:avLst/>
          </a:prstGeom>
          <a:noFill/>
        </p:spPr>
        <p:txBody>
          <a:bodyPr wrap="none" rtlCol="0">
            <a:spAutoFit/>
          </a:bodyPr>
          <a:lstStyle/>
          <a:p>
            <a:r>
              <a:rPr lang="en-US" dirty="0"/>
              <a:t>https://</a:t>
            </a:r>
            <a:r>
              <a:rPr lang="en-US" dirty="0" err="1"/>
              <a:t>en.wikipedia.org</a:t>
            </a:r>
            <a:r>
              <a:rPr lang="en-US" dirty="0"/>
              <a:t>/wiki/</a:t>
            </a:r>
            <a:r>
              <a:rPr lang="en-US" dirty="0" err="1"/>
              <a:t>Aircraft_dynamic_modes</a:t>
            </a:r>
            <a:endParaRPr lang="en-US" dirty="0"/>
          </a:p>
        </p:txBody>
      </p:sp>
    </p:spTree>
    <p:extLst>
      <p:ext uri="{BB962C8B-B14F-4D97-AF65-F5344CB8AC3E}">
        <p14:creationId xmlns:p14="http://schemas.microsoft.com/office/powerpoint/2010/main" val="279677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48" y="644494"/>
            <a:ext cx="8450660" cy="777534"/>
          </a:xfrm>
        </p:spPr>
        <p:txBody>
          <a:bodyPr/>
          <a:lstStyle/>
          <a:p>
            <a:r>
              <a:rPr lang="en-US" dirty="0" smtClean="0"/>
              <a:t>Fine-Tuning the CG</a:t>
            </a:r>
            <a:br>
              <a:rPr lang="en-US" dirty="0" smtClean="0"/>
            </a:br>
            <a:r>
              <a:rPr lang="en-US" sz="4000" dirty="0" smtClean="0"/>
              <a:t>(Choosing your Speed Stability)</a:t>
            </a:r>
            <a:endParaRPr lang="en-US" sz="4000" dirty="0"/>
          </a:p>
        </p:txBody>
      </p:sp>
      <p:sp>
        <p:nvSpPr>
          <p:cNvPr id="3" name="Content Placeholder 2"/>
          <p:cNvSpPr>
            <a:spLocks noGrp="1"/>
          </p:cNvSpPr>
          <p:nvPr>
            <p:ph idx="1"/>
          </p:nvPr>
        </p:nvSpPr>
        <p:spPr>
          <a:xfrm>
            <a:off x="147347" y="1771831"/>
            <a:ext cx="2978470" cy="3611913"/>
          </a:xfrm>
        </p:spPr>
        <p:txBody>
          <a:bodyPr>
            <a:normAutofit/>
          </a:bodyPr>
          <a:lstStyle/>
          <a:p>
            <a:r>
              <a:rPr lang="en-US" sz="1800" dirty="0" smtClean="0"/>
              <a:t>Trim for mid-power</a:t>
            </a:r>
          </a:p>
          <a:p>
            <a:r>
              <a:rPr lang="en-US" sz="1800" dirty="0" smtClean="0"/>
              <a:t>Fly high</a:t>
            </a:r>
            <a:r>
              <a:rPr lang="en-US" sz="1800" dirty="0"/>
              <a:t> </a:t>
            </a:r>
            <a:r>
              <a:rPr lang="en-US" sz="1800" dirty="0" smtClean="0"/>
              <a:t>and level</a:t>
            </a:r>
          </a:p>
          <a:p>
            <a:r>
              <a:rPr lang="en-US" sz="1800" dirty="0" smtClean="0"/>
              <a:t>Nose down about 45</a:t>
            </a:r>
            <a:r>
              <a:rPr lang="en-US" sz="1800" baseline="30000" dirty="0" smtClean="0"/>
              <a:t>o</a:t>
            </a:r>
          </a:p>
          <a:p>
            <a:r>
              <a:rPr lang="en-US" sz="1800" dirty="0" smtClean="0"/>
              <a:t>Hands off controls</a:t>
            </a:r>
          </a:p>
          <a:p>
            <a:r>
              <a:rPr lang="en-US" sz="1800" dirty="0" smtClean="0"/>
              <a:t>Let airplane accelerate</a:t>
            </a:r>
            <a:endParaRPr lang="en-US" sz="1800" dirty="0"/>
          </a:p>
        </p:txBody>
      </p:sp>
      <p:sp>
        <p:nvSpPr>
          <p:cNvPr id="4" name="TextBox 3"/>
          <p:cNvSpPr txBox="1"/>
          <p:nvPr/>
        </p:nvSpPr>
        <p:spPr>
          <a:xfrm>
            <a:off x="147347" y="5741856"/>
            <a:ext cx="4301177" cy="646331"/>
          </a:xfrm>
          <a:prstGeom prst="rect">
            <a:avLst/>
          </a:prstGeom>
          <a:noFill/>
        </p:spPr>
        <p:txBody>
          <a:bodyPr wrap="none" rtlCol="0">
            <a:spAutoFit/>
          </a:bodyPr>
          <a:lstStyle/>
          <a:p>
            <a:r>
              <a:rPr lang="en-US" dirty="0" smtClean="0"/>
              <a:t>Another way:</a:t>
            </a:r>
            <a:endParaRPr lang="en-US" dirty="0" smtClean="0">
              <a:hlinkClick r:id="rId2"/>
            </a:endParaRPr>
          </a:p>
          <a:p>
            <a:r>
              <a:rPr lang="en-US" dirty="0" smtClean="0">
                <a:hlinkClick r:id="rId2"/>
              </a:rPr>
              <a:t>http</a:t>
            </a:r>
            <a:r>
              <a:rPr lang="en-US" dirty="0">
                <a:hlinkClick r:id="rId2"/>
              </a:rPr>
              <a:t>://www.flyrc.com/aerobatic-trimming/</a:t>
            </a:r>
            <a:endParaRPr lang="en-US" dirty="0"/>
          </a:p>
        </p:txBody>
      </p:sp>
      <p:cxnSp>
        <p:nvCxnSpPr>
          <p:cNvPr id="6" name="Straight Connector 5"/>
          <p:cNvCxnSpPr/>
          <p:nvPr/>
        </p:nvCxnSpPr>
        <p:spPr>
          <a:xfrm flipH="1" flipV="1">
            <a:off x="7204643" y="1763990"/>
            <a:ext cx="1050516" cy="784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5903257" y="1771831"/>
            <a:ext cx="1301386" cy="140335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0" name="Arc 9"/>
          <p:cNvSpPr/>
          <p:nvPr/>
        </p:nvSpPr>
        <p:spPr>
          <a:xfrm rot="8221067">
            <a:off x="3500998" y="1811029"/>
            <a:ext cx="3629769" cy="1622871"/>
          </a:xfrm>
          <a:prstGeom prst="arc">
            <a:avLst>
              <a:gd name="adj1" fmla="val 16200000"/>
              <a:gd name="adj2" fmla="val 20467163"/>
            </a:avLst>
          </a:prstGeom>
          <a:ln w="38100" cmpd="sng">
            <a:solidFill>
              <a:srgbClr val="0000FF"/>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flipV="1">
            <a:off x="4448524" y="3327581"/>
            <a:ext cx="1301386" cy="1403350"/>
          </a:xfrm>
          <a:prstGeom prst="line">
            <a:avLst/>
          </a:prstGeom>
          <a:ln w="38100" cmpd="sng">
            <a:solidFill>
              <a:srgbClr val="0000FF"/>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8042207" flipV="1">
            <a:off x="4582030" y="3021560"/>
            <a:ext cx="3629769" cy="1533352"/>
          </a:xfrm>
          <a:prstGeom prst="arc">
            <a:avLst>
              <a:gd name="adj1" fmla="val 16200000"/>
              <a:gd name="adj2" fmla="val 20697369"/>
            </a:avLst>
          </a:prstGeom>
          <a:ln w="38100" cmpd="sng">
            <a:solidFill>
              <a:srgbClr val="0000FF"/>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3272635" y="4724410"/>
            <a:ext cx="1736924" cy="646331"/>
          </a:xfrm>
          <a:prstGeom prst="rect">
            <a:avLst/>
          </a:prstGeom>
          <a:noFill/>
        </p:spPr>
        <p:txBody>
          <a:bodyPr wrap="none" rtlCol="0">
            <a:spAutoFit/>
          </a:bodyPr>
          <a:lstStyle/>
          <a:p>
            <a:pPr algn="ctr"/>
            <a:r>
              <a:rPr lang="en-US" dirty="0" smtClean="0"/>
              <a:t>Neutral</a:t>
            </a:r>
          </a:p>
          <a:p>
            <a:pPr algn="ctr"/>
            <a:r>
              <a:rPr lang="en-US" dirty="0" smtClean="0"/>
              <a:t>(for aerobatics)</a:t>
            </a:r>
            <a:endParaRPr lang="en-US" dirty="0"/>
          </a:p>
        </p:txBody>
      </p:sp>
      <p:sp>
        <p:nvSpPr>
          <p:cNvPr id="15" name="TextBox 14"/>
          <p:cNvSpPr txBox="1"/>
          <p:nvPr/>
        </p:nvSpPr>
        <p:spPr>
          <a:xfrm>
            <a:off x="3272635" y="3205007"/>
            <a:ext cx="1532240" cy="646331"/>
          </a:xfrm>
          <a:prstGeom prst="rect">
            <a:avLst/>
          </a:prstGeom>
          <a:noFill/>
        </p:spPr>
        <p:txBody>
          <a:bodyPr wrap="none" rtlCol="0">
            <a:spAutoFit/>
          </a:bodyPr>
          <a:lstStyle/>
          <a:p>
            <a:r>
              <a:rPr lang="en-US" dirty="0" smtClean="0"/>
              <a:t>Speed stable</a:t>
            </a:r>
          </a:p>
          <a:p>
            <a:r>
              <a:rPr lang="en-US" dirty="0" smtClean="0"/>
              <a:t>(nose heavy)</a:t>
            </a:r>
          </a:p>
        </p:txBody>
      </p:sp>
      <p:sp>
        <p:nvSpPr>
          <p:cNvPr id="16" name="TextBox 15"/>
          <p:cNvSpPr txBox="1"/>
          <p:nvPr/>
        </p:nvSpPr>
        <p:spPr>
          <a:xfrm>
            <a:off x="5145075" y="4453419"/>
            <a:ext cx="3110084" cy="369332"/>
          </a:xfrm>
          <a:prstGeom prst="rect">
            <a:avLst/>
          </a:prstGeom>
          <a:noFill/>
        </p:spPr>
        <p:txBody>
          <a:bodyPr wrap="none" rtlCol="0">
            <a:spAutoFit/>
          </a:bodyPr>
          <a:lstStyle/>
          <a:p>
            <a:r>
              <a:rPr lang="en-US" dirty="0" smtClean="0"/>
              <a:t>Not speed stable (tail heavy)</a:t>
            </a:r>
            <a:endParaRPr lang="en-US" dirty="0"/>
          </a:p>
        </p:txBody>
      </p:sp>
      <p:pic>
        <p:nvPicPr>
          <p:cNvPr id="17" name="Picture 16" descr="Screen Shot 2017-06-11 at 6.40.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692" y="1422028"/>
            <a:ext cx="1237911" cy="607640"/>
          </a:xfrm>
          <a:prstGeom prst="rect">
            <a:avLst/>
          </a:prstGeom>
        </p:spPr>
      </p:pic>
      <p:sp>
        <p:nvSpPr>
          <p:cNvPr id="5" name="TextBox 4"/>
          <p:cNvSpPr txBox="1"/>
          <p:nvPr/>
        </p:nvSpPr>
        <p:spPr>
          <a:xfrm>
            <a:off x="7735003" y="2178050"/>
            <a:ext cx="1330600" cy="369332"/>
          </a:xfrm>
          <a:prstGeom prst="rect">
            <a:avLst/>
          </a:prstGeom>
          <a:noFill/>
        </p:spPr>
        <p:txBody>
          <a:bodyPr wrap="none" rtlCol="0">
            <a:spAutoFit/>
          </a:bodyPr>
          <a:lstStyle/>
          <a:p>
            <a:r>
              <a:rPr lang="en-US" dirty="0" smtClean="0"/>
              <a:t>Trim speed</a:t>
            </a:r>
            <a:endParaRPr lang="en-US" dirty="0"/>
          </a:p>
        </p:txBody>
      </p:sp>
      <p:sp>
        <p:nvSpPr>
          <p:cNvPr id="18" name="TextBox 17"/>
          <p:cNvSpPr txBox="1"/>
          <p:nvPr/>
        </p:nvSpPr>
        <p:spPr>
          <a:xfrm rot="18790907">
            <a:off x="5458521" y="2108200"/>
            <a:ext cx="1904187" cy="369332"/>
          </a:xfrm>
          <a:prstGeom prst="rect">
            <a:avLst/>
          </a:prstGeom>
          <a:noFill/>
        </p:spPr>
        <p:txBody>
          <a:bodyPr wrap="none" rtlCol="0">
            <a:spAutoFit/>
          </a:bodyPr>
          <a:lstStyle/>
          <a:p>
            <a:r>
              <a:rPr lang="en-US" dirty="0" smtClean="0"/>
              <a:t>Speed increases</a:t>
            </a:r>
            <a:endParaRPr lang="en-US" dirty="0"/>
          </a:p>
        </p:txBody>
      </p:sp>
    </p:spTree>
    <p:extLst>
      <p:ext uri="{BB962C8B-B14F-4D97-AF65-F5344CB8AC3E}">
        <p14:creationId xmlns:p14="http://schemas.microsoft.com/office/powerpoint/2010/main" val="2090651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rot="168975" flipH="1">
            <a:off x="3379638" y="2513432"/>
            <a:ext cx="2707175" cy="1745650"/>
          </a:xfrm>
          <a:prstGeom prst="rect">
            <a:avLst/>
          </a:prstGeom>
          <a:solidFill>
            <a:srgbClr val="FFFFFF"/>
          </a:solidFill>
          <a:ln>
            <a:noFill/>
          </a:ln>
        </p:spPr>
      </p:pic>
      <p:sp>
        <p:nvSpPr>
          <p:cNvPr id="6" name="Frame 5"/>
          <p:cNvSpPr/>
          <p:nvPr/>
        </p:nvSpPr>
        <p:spPr>
          <a:xfrm rot="173001">
            <a:off x="3163903" y="2429839"/>
            <a:ext cx="3097778" cy="1838801"/>
          </a:xfrm>
          <a:prstGeom prst="fram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11930" y="690159"/>
            <a:ext cx="8735662" cy="666423"/>
          </a:xfrm>
        </p:spPr>
        <p:txBody>
          <a:bodyPr/>
          <a:lstStyle/>
          <a:p>
            <a:r>
              <a:rPr lang="en-US" sz="3200" dirty="0">
                <a:solidFill>
                  <a:srgbClr val="2C7C9F"/>
                </a:solidFill>
              </a:rPr>
              <a:t>Down-Thrust compensates for pitch changes due to increase in speed from throttle</a:t>
            </a:r>
            <a:endParaRPr lang="en-US" dirty="0"/>
          </a:p>
        </p:txBody>
      </p:sp>
      <p:cxnSp>
        <p:nvCxnSpPr>
          <p:cNvPr id="12" name="Straight Arrow Connector 11"/>
          <p:cNvCxnSpPr/>
          <p:nvPr/>
        </p:nvCxnSpPr>
        <p:spPr>
          <a:xfrm flipH="1">
            <a:off x="3808041" y="3506261"/>
            <a:ext cx="4710" cy="880877"/>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134445" y="2340656"/>
            <a:ext cx="0" cy="920282"/>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440183" y="3229713"/>
            <a:ext cx="4710" cy="662837"/>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642422" y="4450140"/>
            <a:ext cx="479618" cy="461665"/>
          </a:xfrm>
          <a:prstGeom prst="rect">
            <a:avLst/>
          </a:prstGeom>
          <a:noFill/>
        </p:spPr>
        <p:txBody>
          <a:bodyPr wrap="none" rtlCol="0">
            <a:spAutoFit/>
          </a:bodyPr>
          <a:lstStyle/>
          <a:p>
            <a:r>
              <a:rPr lang="en-US" sz="2400" b="1" dirty="0" smtClean="0"/>
              <a:t>W</a:t>
            </a:r>
            <a:endParaRPr lang="en-US" sz="2400" b="1" dirty="0"/>
          </a:p>
        </p:txBody>
      </p:sp>
      <p:sp>
        <p:nvSpPr>
          <p:cNvPr id="23" name="TextBox 22"/>
          <p:cNvSpPr txBox="1"/>
          <p:nvPr/>
        </p:nvSpPr>
        <p:spPr>
          <a:xfrm>
            <a:off x="6499505" y="3955202"/>
            <a:ext cx="1890775" cy="738664"/>
          </a:xfrm>
          <a:prstGeom prst="rect">
            <a:avLst/>
          </a:prstGeom>
          <a:noFill/>
        </p:spPr>
        <p:txBody>
          <a:bodyPr wrap="none" rtlCol="0">
            <a:spAutoFit/>
          </a:bodyPr>
          <a:lstStyle/>
          <a:p>
            <a:pPr algn="ctr"/>
            <a:r>
              <a:rPr lang="en-US" sz="2400" b="1" dirty="0" smtClean="0"/>
              <a:t>d</a:t>
            </a:r>
            <a:endParaRPr lang="en-US" sz="2400" b="1" baseline="-25000" dirty="0" smtClean="0"/>
          </a:p>
          <a:p>
            <a:pPr algn="ctr"/>
            <a:r>
              <a:rPr lang="en-US" dirty="0" smtClean="0"/>
              <a:t>(Tail down-force)</a:t>
            </a:r>
            <a:endParaRPr lang="en-US" dirty="0"/>
          </a:p>
        </p:txBody>
      </p:sp>
      <p:sp>
        <p:nvSpPr>
          <p:cNvPr id="24" name="TextBox 23"/>
          <p:cNvSpPr txBox="1"/>
          <p:nvPr/>
        </p:nvSpPr>
        <p:spPr>
          <a:xfrm>
            <a:off x="3950891" y="1742374"/>
            <a:ext cx="367108" cy="461665"/>
          </a:xfrm>
          <a:prstGeom prst="rect">
            <a:avLst/>
          </a:prstGeom>
          <a:noFill/>
        </p:spPr>
        <p:txBody>
          <a:bodyPr wrap="none" rtlCol="0">
            <a:spAutoFit/>
          </a:bodyPr>
          <a:lstStyle/>
          <a:p>
            <a:r>
              <a:rPr lang="en-US" sz="2400" b="1" dirty="0" smtClean="0"/>
              <a:t>L</a:t>
            </a:r>
            <a:endParaRPr lang="en-US" sz="2400" b="1" dirty="0"/>
          </a:p>
        </p:txBody>
      </p:sp>
      <p:grpSp>
        <p:nvGrpSpPr>
          <p:cNvPr id="18" name="Group 17"/>
          <p:cNvGrpSpPr/>
          <p:nvPr/>
        </p:nvGrpSpPr>
        <p:grpSpPr>
          <a:xfrm>
            <a:off x="3704917" y="3295196"/>
            <a:ext cx="215900" cy="205206"/>
            <a:chOff x="-920750" y="1695450"/>
            <a:chExt cx="660400" cy="697163"/>
          </a:xfrm>
        </p:grpSpPr>
        <p:sp>
          <p:nvSpPr>
            <p:cNvPr id="19" name="Oval 18"/>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ie 20"/>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Pie 24"/>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25"/>
          <p:cNvGrpSpPr/>
          <p:nvPr/>
        </p:nvGrpSpPr>
        <p:grpSpPr>
          <a:xfrm>
            <a:off x="4014090" y="3299178"/>
            <a:ext cx="215900" cy="213633"/>
            <a:chOff x="-825500" y="5012090"/>
            <a:chExt cx="215900" cy="213633"/>
          </a:xfrm>
        </p:grpSpPr>
        <p:sp>
          <p:nvSpPr>
            <p:cNvPr id="27" name="Oval 26"/>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e 31"/>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Pie 32"/>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35" name="Picture 34"/>
          <p:cNvPicPr>
            <a:picLocks noChangeAspect="1"/>
          </p:cNvPicPr>
          <p:nvPr/>
        </p:nvPicPr>
        <p:blipFill>
          <a:blip r:embed="rId3"/>
          <a:stretch>
            <a:fillRect/>
          </a:stretch>
        </p:blipFill>
        <p:spPr>
          <a:xfrm rot="21304943">
            <a:off x="6783266" y="2825266"/>
            <a:ext cx="1588048" cy="370545"/>
          </a:xfrm>
          <a:prstGeom prst="rect">
            <a:avLst/>
          </a:prstGeom>
        </p:spPr>
      </p:pic>
      <p:grpSp>
        <p:nvGrpSpPr>
          <p:cNvPr id="36" name="Group 35"/>
          <p:cNvGrpSpPr/>
          <p:nvPr/>
        </p:nvGrpSpPr>
        <p:grpSpPr>
          <a:xfrm rot="21054002">
            <a:off x="2135158" y="2425024"/>
            <a:ext cx="895589" cy="1769096"/>
            <a:chOff x="1343383" y="2451776"/>
            <a:chExt cx="895589" cy="1769096"/>
          </a:xfrm>
        </p:grpSpPr>
        <p:sp>
          <p:nvSpPr>
            <p:cNvPr id="37" name="Rounded Rectangle 36"/>
            <p:cNvSpPr/>
            <p:nvPr/>
          </p:nvSpPr>
          <p:spPr>
            <a:xfrm>
              <a:off x="1622337" y="3097619"/>
              <a:ext cx="616635" cy="43309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25110" y="2760083"/>
              <a:ext cx="337681" cy="38905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llate 38"/>
            <p:cNvSpPr/>
            <p:nvPr/>
          </p:nvSpPr>
          <p:spPr>
            <a:xfrm>
              <a:off x="1343383" y="2451776"/>
              <a:ext cx="168841" cy="1769096"/>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Rectangle 39"/>
            <p:cNvSpPr/>
            <p:nvPr/>
          </p:nvSpPr>
          <p:spPr>
            <a:xfrm>
              <a:off x="1405780" y="3261840"/>
              <a:ext cx="433113" cy="14873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1" name="Straight Connector 40"/>
          <p:cNvCxnSpPr>
            <a:stCxn id="40" idx="1"/>
          </p:cNvCxnSpPr>
          <p:nvPr/>
        </p:nvCxnSpPr>
        <p:spPr>
          <a:xfrm flipH="1">
            <a:off x="313662" y="3370411"/>
            <a:ext cx="1888726" cy="313194"/>
          </a:xfrm>
          <a:prstGeom prst="line">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rot="21017927">
            <a:off x="331137" y="3145636"/>
            <a:ext cx="1506943" cy="338554"/>
          </a:xfrm>
          <a:prstGeom prst="rect">
            <a:avLst/>
          </a:prstGeom>
          <a:noFill/>
        </p:spPr>
        <p:txBody>
          <a:bodyPr wrap="none" rtlCol="0">
            <a:spAutoFit/>
          </a:bodyPr>
          <a:lstStyle/>
          <a:p>
            <a:r>
              <a:rPr lang="en-US" sz="1600" b="1" dirty="0" smtClean="0"/>
              <a:t>Engine thrust</a:t>
            </a:r>
            <a:endParaRPr lang="en-US" sz="1600" b="1" dirty="0"/>
          </a:p>
        </p:txBody>
      </p:sp>
      <p:cxnSp>
        <p:nvCxnSpPr>
          <p:cNvPr id="43" name="Straight Connector 42"/>
          <p:cNvCxnSpPr/>
          <p:nvPr/>
        </p:nvCxnSpPr>
        <p:spPr>
          <a:xfrm flipH="1">
            <a:off x="313662" y="3683605"/>
            <a:ext cx="1888726" cy="52058"/>
          </a:xfrm>
          <a:prstGeom prst="line">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193126" y="3399321"/>
            <a:ext cx="9262" cy="284284"/>
          </a:xfrm>
          <a:prstGeom prst="line">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11930" y="3800276"/>
            <a:ext cx="1643900" cy="338554"/>
          </a:xfrm>
          <a:prstGeom prst="rect">
            <a:avLst/>
          </a:prstGeom>
          <a:noFill/>
          <a:ln>
            <a:noFill/>
          </a:ln>
        </p:spPr>
        <p:txBody>
          <a:bodyPr wrap="none" rtlCol="0">
            <a:spAutoFit/>
          </a:bodyPr>
          <a:lstStyle/>
          <a:p>
            <a:r>
              <a:rPr lang="en-US" sz="1600" b="1" dirty="0" smtClean="0">
                <a:solidFill>
                  <a:srgbClr val="008000"/>
                </a:solidFill>
              </a:rPr>
              <a:t>Airplane thrust</a:t>
            </a:r>
            <a:endParaRPr lang="en-US" sz="1600" b="1" dirty="0">
              <a:solidFill>
                <a:srgbClr val="008000"/>
              </a:solidFill>
            </a:endParaRPr>
          </a:p>
        </p:txBody>
      </p:sp>
      <p:sp>
        <p:nvSpPr>
          <p:cNvPr id="46" name="TextBox 45"/>
          <p:cNvSpPr txBox="1"/>
          <p:nvPr/>
        </p:nvSpPr>
        <p:spPr>
          <a:xfrm>
            <a:off x="2270256" y="3483228"/>
            <a:ext cx="743112" cy="584776"/>
          </a:xfrm>
          <a:prstGeom prst="rect">
            <a:avLst/>
          </a:prstGeom>
          <a:noFill/>
          <a:ln>
            <a:noFill/>
          </a:ln>
        </p:spPr>
        <p:txBody>
          <a:bodyPr wrap="none" rtlCol="0">
            <a:spAutoFit/>
          </a:bodyPr>
          <a:lstStyle/>
          <a:p>
            <a:r>
              <a:rPr lang="en-US" sz="1600" b="1" dirty="0" smtClean="0">
                <a:solidFill>
                  <a:srgbClr val="FF0000"/>
                </a:solidFill>
              </a:rPr>
              <a:t>Down</a:t>
            </a:r>
          </a:p>
          <a:p>
            <a:r>
              <a:rPr lang="en-US" sz="1600" b="1" dirty="0" smtClean="0">
                <a:solidFill>
                  <a:srgbClr val="FF0000"/>
                </a:solidFill>
              </a:rPr>
              <a:t>force</a:t>
            </a:r>
            <a:endParaRPr lang="en-US" sz="1600" b="1" dirty="0">
              <a:solidFill>
                <a:srgbClr val="FF0000"/>
              </a:solidFill>
            </a:endParaRPr>
          </a:p>
        </p:txBody>
      </p:sp>
      <p:sp>
        <p:nvSpPr>
          <p:cNvPr id="47" name="Title 1"/>
          <p:cNvSpPr txBox="1">
            <a:spLocks/>
          </p:cNvSpPr>
          <p:nvPr/>
        </p:nvSpPr>
        <p:spPr>
          <a:xfrm>
            <a:off x="334462" y="5347720"/>
            <a:ext cx="8735662" cy="66642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s-IS" sz="3200" dirty="0" smtClean="0"/>
              <a:t>… and reduces the need to re-trim </a:t>
            </a:r>
          </a:p>
          <a:p>
            <a:r>
              <a:rPr lang="is-IS" sz="3200" dirty="0" smtClean="0"/>
              <a:t>at approach speed</a:t>
            </a:r>
            <a:endParaRPr lang="en-US" sz="3200" dirty="0"/>
          </a:p>
        </p:txBody>
      </p:sp>
    </p:spTree>
    <p:extLst>
      <p:ext uri="{BB962C8B-B14F-4D97-AF65-F5344CB8AC3E}">
        <p14:creationId xmlns:p14="http://schemas.microsoft.com/office/powerpoint/2010/main" val="1783698347"/>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06812"/>
          </a:xfrm>
        </p:spPr>
        <p:txBody>
          <a:bodyPr/>
          <a:lstStyle/>
          <a:p>
            <a:r>
              <a:rPr lang="en-US" b="1" dirty="0"/>
              <a:t>General </a:t>
            </a:r>
            <a:r>
              <a:rPr lang="en-US" b="1" dirty="0" smtClean="0"/>
              <a:t>Handling</a:t>
            </a:r>
            <a:endParaRPr lang="en-US" dirty="0"/>
          </a:p>
        </p:txBody>
      </p:sp>
      <p:sp>
        <p:nvSpPr>
          <p:cNvPr id="3" name="Content Placeholder 2"/>
          <p:cNvSpPr>
            <a:spLocks noGrp="1"/>
          </p:cNvSpPr>
          <p:nvPr>
            <p:ph idx="1"/>
          </p:nvPr>
        </p:nvSpPr>
        <p:spPr/>
        <p:txBody>
          <a:bodyPr/>
          <a:lstStyle/>
          <a:p>
            <a:pPr lvl="1"/>
            <a:r>
              <a:rPr lang="en-US" dirty="0" smtClean="0"/>
              <a:t>Snaps or spins out of a tight </a:t>
            </a:r>
            <a:r>
              <a:rPr lang="en-US" dirty="0"/>
              <a:t>turn</a:t>
            </a:r>
          </a:p>
          <a:p>
            <a:pPr lvl="1"/>
            <a:r>
              <a:rPr lang="en-US" dirty="0"/>
              <a:t>Does dihedral help or hinder me?</a:t>
            </a:r>
          </a:p>
          <a:p>
            <a:pPr lvl="1"/>
            <a:r>
              <a:rPr lang="en-US" dirty="0"/>
              <a:t>Won’t respond to aileron when slow </a:t>
            </a:r>
          </a:p>
          <a:p>
            <a:pPr lvl="1"/>
            <a:r>
              <a:rPr lang="en-US" dirty="0"/>
              <a:t>Unstable or too sensitive? </a:t>
            </a:r>
          </a:p>
          <a:p>
            <a:endParaRPr lang="en-US" dirty="0"/>
          </a:p>
        </p:txBody>
      </p:sp>
    </p:spTree>
    <p:extLst>
      <p:ext uri="{BB962C8B-B14F-4D97-AF65-F5344CB8AC3E}">
        <p14:creationId xmlns:p14="http://schemas.microsoft.com/office/powerpoint/2010/main" val="3592418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 or Spins </a:t>
            </a:r>
            <a:br>
              <a:rPr lang="en-US" dirty="0" smtClean="0"/>
            </a:br>
            <a:r>
              <a:rPr lang="en-US" dirty="0" smtClean="0"/>
              <a:t>out of a Tight Turn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Stall</a:t>
            </a:r>
          </a:p>
          <a:p>
            <a:pPr lvl="1"/>
            <a:r>
              <a:rPr lang="en-US" dirty="0" smtClean="0"/>
              <a:t>Stall with G’s</a:t>
            </a:r>
          </a:p>
          <a:p>
            <a:pPr lvl="1"/>
            <a:r>
              <a:rPr lang="en-US" dirty="0" smtClean="0"/>
              <a:t>How many G’s in a turn?</a:t>
            </a:r>
          </a:p>
          <a:p>
            <a:pPr lvl="1"/>
            <a:endParaRPr lang="en-US" dirty="0"/>
          </a:p>
          <a:p>
            <a:r>
              <a:rPr lang="en-US" dirty="0" smtClean="0"/>
              <a:t>Why does it Snap?  (one wing stalls first)</a:t>
            </a:r>
          </a:p>
          <a:p>
            <a:pPr lvl="1"/>
            <a:r>
              <a:rPr lang="en-US" dirty="0" smtClean="0"/>
              <a:t>Wings at different incidence</a:t>
            </a:r>
          </a:p>
          <a:p>
            <a:pPr lvl="1"/>
            <a:r>
              <a:rPr lang="en-US" dirty="0" smtClean="0"/>
              <a:t>Torque (if highly powered)</a:t>
            </a:r>
          </a:p>
          <a:p>
            <a:pPr lvl="1"/>
            <a:r>
              <a:rPr lang="en-US" dirty="0"/>
              <a:t>Wing planform stall characteristics</a:t>
            </a:r>
          </a:p>
          <a:p>
            <a:pPr lvl="1"/>
            <a:r>
              <a:rPr lang="en-US" dirty="0" smtClean="0"/>
              <a:t>Airfoil stall characteristics</a:t>
            </a:r>
          </a:p>
          <a:p>
            <a:pPr lvl="1"/>
            <a:r>
              <a:rPr lang="en-US" dirty="0" smtClean="0"/>
              <a:t>Reynolds number</a:t>
            </a:r>
          </a:p>
          <a:p>
            <a:pPr lvl="1"/>
            <a:r>
              <a:rPr lang="en-US" dirty="0" smtClean="0"/>
              <a:t>Washout and other preventive measures</a:t>
            </a:r>
          </a:p>
          <a:p>
            <a:endParaRPr lang="en-US" dirty="0"/>
          </a:p>
        </p:txBody>
      </p:sp>
    </p:spTree>
    <p:extLst>
      <p:ext uri="{BB962C8B-B14F-4D97-AF65-F5344CB8AC3E}">
        <p14:creationId xmlns:p14="http://schemas.microsoft.com/office/powerpoint/2010/main" val="1664638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18" y="416899"/>
            <a:ext cx="8192060" cy="670472"/>
          </a:xfrm>
        </p:spPr>
        <p:txBody>
          <a:bodyPr>
            <a:normAutofit fontScale="90000"/>
          </a:bodyPr>
          <a:lstStyle/>
          <a:p>
            <a:r>
              <a:rPr lang="en-US" sz="4200" dirty="0"/>
              <a:t>Lift </a:t>
            </a:r>
            <a:r>
              <a:rPr lang="en-US" sz="4200" dirty="0" smtClean="0"/>
              <a:t>is reduced when </a:t>
            </a:r>
            <a:r>
              <a:rPr lang="en-US" sz="4200" dirty="0"/>
              <a:t>the Wing Stalls</a:t>
            </a:r>
          </a:p>
        </p:txBody>
      </p:sp>
      <p:sp>
        <p:nvSpPr>
          <p:cNvPr id="3" name="Text Placeholder 2"/>
          <p:cNvSpPr>
            <a:spLocks noGrp="1"/>
          </p:cNvSpPr>
          <p:nvPr>
            <p:ph type="body" idx="1"/>
          </p:nvPr>
        </p:nvSpPr>
        <p:spPr>
          <a:xfrm>
            <a:off x="125949" y="1405894"/>
            <a:ext cx="4239603" cy="4562109"/>
          </a:xfrm>
        </p:spPr>
        <p:txBody>
          <a:bodyPr>
            <a:noAutofit/>
          </a:bodyPr>
          <a:lstStyle/>
          <a:p>
            <a:r>
              <a:rPr lang="en-US" sz="2000" dirty="0" smtClean="0"/>
              <a:t>Flow separation occurs </a:t>
            </a:r>
            <a:r>
              <a:rPr lang="en-US" sz="2000" dirty="0"/>
              <a:t>at the </a:t>
            </a:r>
            <a:r>
              <a:rPr lang="en-US" sz="2000" i="1" dirty="0"/>
              <a:t>critical</a:t>
            </a:r>
            <a:r>
              <a:rPr lang="en-US" sz="2000" dirty="0"/>
              <a:t> </a:t>
            </a:r>
            <a:r>
              <a:rPr lang="en-US" sz="2000" i="1" dirty="0"/>
              <a:t>angle of attack, </a:t>
            </a:r>
            <a:r>
              <a:rPr lang="en-US" sz="2000" dirty="0" smtClean="0"/>
              <a:t>around15 </a:t>
            </a:r>
            <a:r>
              <a:rPr lang="en-US" sz="2000" dirty="0"/>
              <a:t>degrees, depending on</a:t>
            </a:r>
          </a:p>
          <a:p>
            <a:pPr lvl="2"/>
            <a:r>
              <a:rPr lang="en-US" sz="1800" dirty="0"/>
              <a:t>thickness</a:t>
            </a:r>
          </a:p>
          <a:p>
            <a:pPr lvl="2"/>
            <a:r>
              <a:rPr lang="en-US" sz="1800" dirty="0"/>
              <a:t>camber</a:t>
            </a:r>
          </a:p>
          <a:p>
            <a:pPr lvl="2"/>
            <a:r>
              <a:rPr lang="en-US" sz="1800" dirty="0"/>
              <a:t>LE radius</a:t>
            </a:r>
          </a:p>
          <a:p>
            <a:pPr lvl="2"/>
            <a:r>
              <a:rPr lang="en-US" sz="1800" dirty="0"/>
              <a:t>wing planform</a:t>
            </a:r>
            <a:endParaRPr lang="en-US" sz="1800" i="1" dirty="0"/>
          </a:p>
          <a:p>
            <a:r>
              <a:rPr lang="en-US" sz="2000" dirty="0" smtClean="0"/>
              <a:t>Critical angle of attack can occur when:</a:t>
            </a:r>
          </a:p>
          <a:p>
            <a:pPr lvl="2"/>
            <a:r>
              <a:rPr lang="en-US" sz="1800" dirty="0"/>
              <a:t>T</a:t>
            </a:r>
            <a:r>
              <a:rPr lang="en-US" sz="1800" dirty="0" smtClean="0"/>
              <a:t>oo slow</a:t>
            </a:r>
          </a:p>
          <a:p>
            <a:pPr lvl="2"/>
            <a:r>
              <a:rPr lang="en-US" sz="1800" dirty="0" smtClean="0"/>
              <a:t>Too many g’s</a:t>
            </a:r>
          </a:p>
          <a:p>
            <a:pPr lvl="2"/>
            <a:r>
              <a:rPr lang="en-US" sz="1800" dirty="0" smtClean="0"/>
              <a:t>Or both</a:t>
            </a:r>
          </a:p>
          <a:p>
            <a:pPr lvl="2"/>
            <a:r>
              <a:rPr lang="is-IS" sz="1800" dirty="0" smtClean="0"/>
              <a:t>…in any attitude</a:t>
            </a:r>
            <a:endParaRPr lang="en-US" sz="1800" dirty="0" smtClean="0"/>
          </a:p>
        </p:txBody>
      </p:sp>
      <p:sp>
        <p:nvSpPr>
          <p:cNvPr id="4" name="TextBox 3"/>
          <p:cNvSpPr txBox="1"/>
          <p:nvPr/>
        </p:nvSpPr>
        <p:spPr>
          <a:xfrm>
            <a:off x="7645189" y="2320484"/>
            <a:ext cx="72109" cy="456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endParaRPr lang="en-US" dirty="0">
              <a:solidFill>
                <a:srgbClr val="000000"/>
              </a:solidFill>
            </a:endParaRPr>
          </a:p>
        </p:txBody>
      </p:sp>
      <p:pic>
        <p:nvPicPr>
          <p:cNvPr id="6" name="Picture 5"/>
          <p:cNvPicPr>
            <a:picLocks noChangeAspect="1"/>
          </p:cNvPicPr>
          <p:nvPr/>
        </p:nvPicPr>
        <p:blipFill>
          <a:blip r:embed="rId3" cstate="print"/>
          <a:stretch>
            <a:fillRect/>
          </a:stretch>
        </p:blipFill>
        <p:spPr>
          <a:xfrm>
            <a:off x="5087584" y="1318270"/>
            <a:ext cx="4056416" cy="2426119"/>
          </a:xfrm>
          <a:prstGeom prst="rect">
            <a:avLst/>
          </a:prstGeom>
        </p:spPr>
      </p:pic>
      <p:pic>
        <p:nvPicPr>
          <p:cNvPr id="7" name="Picture 6" descr="Screen Shot 2017-06-09 at 8.36.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145" y="1397000"/>
            <a:ext cx="4584700" cy="2730500"/>
          </a:xfrm>
          <a:prstGeom prst="rect">
            <a:avLst/>
          </a:prstGeom>
        </p:spPr>
      </p:pic>
    </p:spTree>
    <p:extLst>
      <p:ext uri="{BB962C8B-B14F-4D97-AF65-F5344CB8AC3E}">
        <p14:creationId xmlns:p14="http://schemas.microsoft.com/office/powerpoint/2010/main" val="42869703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09 at 8.19.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 y="54880"/>
            <a:ext cx="9022833" cy="6747372"/>
          </a:xfrm>
          <a:prstGeom prst="rect">
            <a:avLst/>
          </a:prstGeom>
        </p:spPr>
      </p:pic>
    </p:spTree>
    <p:extLst>
      <p:ext uri="{BB962C8B-B14F-4D97-AF65-F5344CB8AC3E}">
        <p14:creationId xmlns:p14="http://schemas.microsoft.com/office/powerpoint/2010/main" val="3675346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7-06-11 at 6.59.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52" y="1"/>
            <a:ext cx="8282103" cy="6598378"/>
          </a:xfrm>
          <a:prstGeom prst="rect">
            <a:avLst/>
          </a:prstGeom>
        </p:spPr>
      </p:pic>
      <p:sp>
        <p:nvSpPr>
          <p:cNvPr id="5" name="TextBox 4"/>
          <p:cNvSpPr txBox="1"/>
          <p:nvPr/>
        </p:nvSpPr>
        <p:spPr>
          <a:xfrm>
            <a:off x="0" y="6488669"/>
            <a:ext cx="6622326" cy="369332"/>
          </a:xfrm>
          <a:prstGeom prst="rect">
            <a:avLst/>
          </a:prstGeom>
          <a:noFill/>
        </p:spPr>
        <p:txBody>
          <a:bodyPr wrap="none" rtlCol="0">
            <a:spAutoFit/>
          </a:bodyPr>
          <a:lstStyle/>
          <a:p>
            <a:r>
              <a:rPr lang="en-US" dirty="0">
                <a:hlinkClick r:id="rId3"/>
              </a:rPr>
              <a:t>https://</a:t>
            </a:r>
            <a:r>
              <a:rPr lang="en-US" dirty="0" err="1">
                <a:hlinkClick r:id="rId3"/>
              </a:rPr>
              <a:t>www.caa.govt.nz</a:t>
            </a:r>
            <a:r>
              <a:rPr lang="en-US" dirty="0">
                <a:hlinkClick r:id="rId3"/>
              </a:rPr>
              <a:t>/fig/advanced-</a:t>
            </a:r>
            <a:r>
              <a:rPr lang="en-US" dirty="0" err="1">
                <a:hlinkClick r:id="rId3"/>
              </a:rPr>
              <a:t>manoeuvres</a:t>
            </a:r>
            <a:r>
              <a:rPr lang="en-US" dirty="0">
                <a:hlinkClick r:id="rId3"/>
              </a:rPr>
              <a:t>/steep-turns/</a:t>
            </a:r>
            <a:endParaRPr lang="en-US" dirty="0"/>
          </a:p>
        </p:txBody>
      </p:sp>
    </p:spTree>
    <p:extLst>
      <p:ext uri="{BB962C8B-B14F-4D97-AF65-F5344CB8AC3E}">
        <p14:creationId xmlns:p14="http://schemas.microsoft.com/office/powerpoint/2010/main" val="2938478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35" y="1371565"/>
            <a:ext cx="3040857" cy="3825676"/>
          </a:xfrm>
        </p:spPr>
        <p:txBody>
          <a:bodyPr/>
          <a:lstStyle/>
          <a:p>
            <a:r>
              <a:rPr lang="en-US" sz="3600" dirty="0" smtClean="0"/>
              <a:t>Stall progression for different planforms</a:t>
            </a:r>
            <a:br>
              <a:rPr lang="en-US" sz="3600" dirty="0" smtClean="0"/>
            </a:br>
            <a:r>
              <a:rPr lang="en-US" sz="3600" dirty="0"/>
              <a:t/>
            </a:r>
            <a:br>
              <a:rPr lang="en-US" sz="3600" dirty="0"/>
            </a:br>
            <a:r>
              <a:rPr lang="en-US" sz="3600" dirty="0" smtClean="0"/>
              <a:t>(perfectly built wings with no twist)</a:t>
            </a:r>
            <a:endParaRPr lang="en-US" sz="3600" dirty="0"/>
          </a:p>
        </p:txBody>
      </p:sp>
      <p:pic>
        <p:nvPicPr>
          <p:cNvPr id="5" name="Picture 4"/>
          <p:cNvPicPr>
            <a:picLocks noChangeAspect="1"/>
          </p:cNvPicPr>
          <p:nvPr/>
        </p:nvPicPr>
        <p:blipFill>
          <a:blip r:embed="rId2"/>
          <a:stretch>
            <a:fillRect/>
          </a:stretch>
        </p:blipFill>
        <p:spPr>
          <a:xfrm>
            <a:off x="3461913" y="0"/>
            <a:ext cx="5456177" cy="6831814"/>
          </a:xfrm>
          <a:prstGeom prst="rect">
            <a:avLst/>
          </a:prstGeom>
        </p:spPr>
      </p:pic>
    </p:spTree>
    <p:extLst>
      <p:ext uri="{BB962C8B-B14F-4D97-AF65-F5344CB8AC3E}">
        <p14:creationId xmlns:p14="http://schemas.microsoft.com/office/powerpoint/2010/main" val="213116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Before takeoff </a:t>
            </a:r>
            <a:r>
              <a:rPr lang="en-US" sz="3600" b="1" dirty="0" smtClean="0"/>
              <a:t/>
            </a:r>
            <a:br>
              <a:rPr lang="en-US" sz="3600" b="1" dirty="0" smtClean="0"/>
            </a:br>
            <a:r>
              <a:rPr lang="en-US" sz="3600" dirty="0" smtClean="0"/>
              <a:t>Will </a:t>
            </a:r>
            <a:r>
              <a:rPr lang="en-US" sz="3600" dirty="0"/>
              <a:t>this new plane be stable</a:t>
            </a:r>
            <a:r>
              <a:rPr lang="en-US" sz="3600" dirty="0" smtClean="0"/>
              <a:t>?</a:t>
            </a:r>
            <a:endParaRPr lang="en-US" sz="3600" dirty="0"/>
          </a:p>
        </p:txBody>
      </p:sp>
      <p:sp>
        <p:nvSpPr>
          <p:cNvPr id="3" name="Content Placeholder 2"/>
          <p:cNvSpPr>
            <a:spLocks noGrp="1"/>
          </p:cNvSpPr>
          <p:nvPr>
            <p:ph idx="1"/>
          </p:nvPr>
        </p:nvSpPr>
        <p:spPr>
          <a:xfrm>
            <a:off x="549275" y="1856821"/>
            <a:ext cx="8042276" cy="3255835"/>
          </a:xfrm>
        </p:spPr>
        <p:txBody>
          <a:bodyPr/>
          <a:lstStyle/>
          <a:p>
            <a:r>
              <a:rPr lang="en-US" dirty="0" smtClean="0"/>
              <a:t>Where </a:t>
            </a:r>
            <a:r>
              <a:rPr lang="en-US" dirty="0"/>
              <a:t>should I put the cg?</a:t>
            </a:r>
          </a:p>
          <a:p>
            <a:pPr lvl="1"/>
            <a:r>
              <a:rPr lang="en-US" dirty="0" smtClean="0"/>
              <a:t>Ahead of the center of lift.</a:t>
            </a:r>
          </a:p>
          <a:p>
            <a:pPr lvl="1"/>
            <a:r>
              <a:rPr lang="en-US" dirty="0" smtClean="0"/>
              <a:t>Where is the center of lift?</a:t>
            </a:r>
          </a:p>
          <a:p>
            <a:pPr lvl="1"/>
            <a:r>
              <a:rPr lang="en-US" dirty="0" smtClean="0"/>
              <a:t>How </a:t>
            </a:r>
            <a:r>
              <a:rPr lang="en-US" i="1" dirty="0" smtClean="0"/>
              <a:t>much </a:t>
            </a:r>
            <a:r>
              <a:rPr lang="en-US" dirty="0" smtClean="0"/>
              <a:t>ahead of the center of lift?  </a:t>
            </a:r>
          </a:p>
          <a:p>
            <a:r>
              <a:rPr lang="en-US" dirty="0" smtClean="0"/>
              <a:t>Is </a:t>
            </a:r>
            <a:r>
              <a:rPr lang="en-US" dirty="0"/>
              <a:t>the tail </a:t>
            </a:r>
            <a:r>
              <a:rPr lang="en-US" dirty="0" smtClean="0"/>
              <a:t>big and/or long </a:t>
            </a:r>
            <a:r>
              <a:rPr lang="en-US" dirty="0"/>
              <a:t>enough?</a:t>
            </a:r>
          </a:p>
          <a:p>
            <a:endParaRPr lang="en-US" dirty="0"/>
          </a:p>
        </p:txBody>
      </p:sp>
    </p:spTree>
    <p:extLst>
      <p:ext uri="{BB962C8B-B14F-4D97-AF65-F5344CB8AC3E}">
        <p14:creationId xmlns:p14="http://schemas.microsoft.com/office/powerpoint/2010/main" val="24256641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26" y="2965451"/>
            <a:ext cx="3539677" cy="1593850"/>
          </a:xfrm>
        </p:spPr>
        <p:txBody>
          <a:bodyPr/>
          <a:lstStyle/>
          <a:p>
            <a:pPr algn="l"/>
            <a:r>
              <a:rPr lang="en-US" sz="2400" dirty="0"/>
              <a:t>S</a:t>
            </a:r>
            <a:r>
              <a:rPr lang="en-US" sz="2400" dirty="0" smtClean="0"/>
              <a:t>horter chord</a:t>
            </a:r>
            <a:br>
              <a:rPr lang="en-US" sz="2400" dirty="0" smtClean="0"/>
            </a:br>
            <a:r>
              <a:rPr lang="en-US" sz="2400" dirty="0" smtClean="0"/>
              <a:t>results in</a:t>
            </a:r>
            <a:br>
              <a:rPr lang="en-US" sz="2400" dirty="0" smtClean="0"/>
            </a:br>
            <a:r>
              <a:rPr lang="en-US" sz="2400" dirty="0" smtClean="0"/>
              <a:t>lower </a:t>
            </a:r>
            <a:br>
              <a:rPr lang="en-US" sz="2400" dirty="0" smtClean="0"/>
            </a:br>
            <a:r>
              <a:rPr lang="en-US" sz="2400" dirty="0" smtClean="0"/>
              <a:t>Reynolds Number R</a:t>
            </a:r>
            <a:r>
              <a:rPr lang="en-US" sz="2400" baseline="-25000" dirty="0" smtClean="0"/>
              <a:t>n</a:t>
            </a:r>
            <a:endParaRPr lang="en-US" sz="1400" dirty="0"/>
          </a:p>
        </p:txBody>
      </p:sp>
      <p:grpSp>
        <p:nvGrpSpPr>
          <p:cNvPr id="12" name="Group 11"/>
          <p:cNvGrpSpPr/>
          <p:nvPr/>
        </p:nvGrpSpPr>
        <p:grpSpPr>
          <a:xfrm>
            <a:off x="2984500" y="943241"/>
            <a:ext cx="6159500" cy="5914759"/>
            <a:chOff x="2768600" y="1008229"/>
            <a:chExt cx="6159500" cy="5914759"/>
          </a:xfrm>
        </p:grpSpPr>
        <p:grpSp>
          <p:nvGrpSpPr>
            <p:cNvPr id="5" name="Group 4"/>
            <p:cNvGrpSpPr/>
            <p:nvPr/>
          </p:nvGrpSpPr>
          <p:grpSpPr>
            <a:xfrm>
              <a:off x="3072721" y="1008229"/>
              <a:ext cx="5855379" cy="5679987"/>
              <a:chOff x="3288621" y="1090779"/>
              <a:chExt cx="5855379" cy="5679987"/>
            </a:xfrm>
          </p:grpSpPr>
          <p:grpSp>
            <p:nvGrpSpPr>
              <p:cNvPr id="13" name="Group 12"/>
              <p:cNvGrpSpPr/>
              <p:nvPr/>
            </p:nvGrpSpPr>
            <p:grpSpPr>
              <a:xfrm>
                <a:off x="3288621" y="1090779"/>
                <a:ext cx="5855379" cy="5679987"/>
                <a:chOff x="3288621" y="975563"/>
                <a:chExt cx="5855379" cy="5679987"/>
              </a:xfrm>
            </p:grpSpPr>
            <p:pic>
              <p:nvPicPr>
                <p:cNvPr id="4" name="Picture 3" descr="2412 at 50 200 and 500 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621" y="975563"/>
                  <a:ext cx="5855379" cy="5679987"/>
                </a:xfrm>
                <a:prstGeom prst="rect">
                  <a:avLst/>
                </a:prstGeom>
              </p:spPr>
            </p:pic>
            <p:cxnSp>
              <p:nvCxnSpPr>
                <p:cNvPr id="8" name="Straight Connector 7"/>
                <p:cNvCxnSpPr/>
                <p:nvPr/>
              </p:nvCxnSpPr>
              <p:spPr>
                <a:xfrm>
                  <a:off x="3521188" y="2070456"/>
                  <a:ext cx="3959607"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026487" y="2142645"/>
                  <a:ext cx="1879607" cy="338554"/>
                </a:xfrm>
                <a:prstGeom prst="rect">
                  <a:avLst/>
                </a:prstGeom>
                <a:noFill/>
              </p:spPr>
              <p:txBody>
                <a:bodyPr wrap="none" rtlCol="0">
                  <a:spAutoFit/>
                </a:bodyPr>
                <a:lstStyle/>
                <a:p>
                  <a:r>
                    <a:rPr lang="en-US" sz="1600" dirty="0" smtClean="0">
                      <a:solidFill>
                        <a:srgbClr val="FF0000"/>
                      </a:solidFill>
                    </a:rPr>
                    <a:t>C</a:t>
                  </a:r>
                  <a:r>
                    <a:rPr lang="en-US" sz="1600" baseline="-25000" dirty="0" smtClean="0">
                      <a:solidFill>
                        <a:srgbClr val="FF0000"/>
                      </a:solidFill>
                    </a:rPr>
                    <a:t>l max </a:t>
                  </a:r>
                  <a:r>
                    <a:rPr lang="en-US" sz="1600" dirty="0" smtClean="0">
                      <a:solidFill>
                        <a:srgbClr val="FF0000"/>
                      </a:solidFill>
                    </a:rPr>
                    <a:t>(Stall) low R</a:t>
                  </a:r>
                  <a:r>
                    <a:rPr lang="en-US" sz="1600" baseline="-25000" dirty="0">
                      <a:solidFill>
                        <a:srgbClr val="FF0000"/>
                      </a:solidFill>
                    </a:rPr>
                    <a:t>n</a:t>
                  </a:r>
                </a:p>
              </p:txBody>
            </p:sp>
            <p:cxnSp>
              <p:nvCxnSpPr>
                <p:cNvPr id="7" name="Straight Connector 6"/>
                <p:cNvCxnSpPr/>
                <p:nvPr/>
              </p:nvCxnSpPr>
              <p:spPr>
                <a:xfrm>
                  <a:off x="3695903" y="1728720"/>
                  <a:ext cx="433993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128522" y="1731902"/>
                  <a:ext cx="1959657" cy="338554"/>
                </a:xfrm>
                <a:prstGeom prst="rect">
                  <a:avLst/>
                </a:prstGeom>
                <a:noFill/>
              </p:spPr>
              <p:txBody>
                <a:bodyPr wrap="none" rtlCol="0">
                  <a:spAutoFit/>
                </a:bodyPr>
                <a:lstStyle/>
                <a:p>
                  <a:r>
                    <a:rPr lang="en-US" sz="1600" dirty="0" smtClean="0">
                      <a:solidFill>
                        <a:srgbClr val="FF0000"/>
                      </a:solidFill>
                    </a:rPr>
                    <a:t>C</a:t>
                  </a:r>
                  <a:r>
                    <a:rPr lang="en-US" sz="1600" baseline="-25000" dirty="0" smtClean="0">
                      <a:solidFill>
                        <a:srgbClr val="FF0000"/>
                      </a:solidFill>
                    </a:rPr>
                    <a:t>l max </a:t>
                  </a:r>
                  <a:r>
                    <a:rPr lang="en-US" sz="1600" dirty="0" smtClean="0">
                      <a:solidFill>
                        <a:srgbClr val="FF0000"/>
                      </a:solidFill>
                    </a:rPr>
                    <a:t>(Stall) high R</a:t>
                  </a:r>
                  <a:r>
                    <a:rPr lang="en-US" sz="1600" baseline="-25000" dirty="0" smtClean="0">
                      <a:solidFill>
                        <a:srgbClr val="FF0000"/>
                      </a:solidFill>
                    </a:rPr>
                    <a:t>n</a:t>
                  </a:r>
                  <a:endParaRPr lang="en-US" sz="1600" baseline="-25000" dirty="0">
                    <a:solidFill>
                      <a:srgbClr val="FF0000"/>
                    </a:solidFill>
                  </a:endParaRPr>
                </a:p>
              </p:txBody>
            </p:sp>
          </p:grpSp>
          <p:sp>
            <p:nvSpPr>
              <p:cNvPr id="10" name="Title 1"/>
              <p:cNvSpPr txBox="1">
                <a:spLocks/>
              </p:cNvSpPr>
              <p:nvPr/>
            </p:nvSpPr>
            <p:spPr>
              <a:xfrm>
                <a:off x="5394976" y="5397499"/>
                <a:ext cx="3176845" cy="63618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2800" dirty="0" smtClean="0"/>
                  <a:t/>
                </a:r>
                <a:br>
                  <a:rPr lang="en-US" sz="2800" dirty="0" smtClean="0"/>
                </a:br>
                <a:r>
                  <a:rPr lang="en-US" sz="1600" dirty="0" smtClean="0"/>
                  <a:t>NACA 2412 at R</a:t>
                </a:r>
                <a:r>
                  <a:rPr lang="en-US" sz="1600" baseline="-25000" dirty="0" smtClean="0"/>
                  <a:t>n</a:t>
                </a:r>
                <a:r>
                  <a:rPr lang="en-US" sz="1600" dirty="0" smtClean="0"/>
                  <a:t>=  50,000, 200,000, and 500,000</a:t>
                </a:r>
                <a:endParaRPr lang="en-US" sz="1600" dirty="0"/>
              </a:p>
            </p:txBody>
          </p:sp>
        </p:grpSp>
        <p:sp>
          <p:nvSpPr>
            <p:cNvPr id="6" name="TextBox 5"/>
            <p:cNvSpPr txBox="1"/>
            <p:nvPr/>
          </p:nvSpPr>
          <p:spPr>
            <a:xfrm>
              <a:off x="2768600" y="3587015"/>
              <a:ext cx="497160" cy="523220"/>
            </a:xfrm>
            <a:prstGeom prst="rect">
              <a:avLst/>
            </a:prstGeom>
            <a:solidFill>
              <a:srgbClr val="FFFFFF"/>
            </a:solidFill>
          </p:spPr>
          <p:txBody>
            <a:bodyPr wrap="none" rtlCol="0">
              <a:spAutoFit/>
            </a:bodyPr>
            <a:lstStyle/>
            <a:p>
              <a:r>
                <a:rPr lang="en-US" sz="2800" dirty="0" err="1" smtClean="0"/>
                <a:t>C</a:t>
              </a:r>
              <a:r>
                <a:rPr lang="en-US" sz="2800" baseline="-25000" dirty="0" err="1" smtClean="0"/>
                <a:t>l</a:t>
              </a:r>
              <a:endParaRPr lang="en-US" sz="2800" dirty="0"/>
            </a:p>
          </p:txBody>
        </p:sp>
        <p:sp>
          <p:nvSpPr>
            <p:cNvPr id="11" name="TextBox 10"/>
            <p:cNvSpPr txBox="1"/>
            <p:nvPr/>
          </p:nvSpPr>
          <p:spPr>
            <a:xfrm>
              <a:off x="6142845" y="6399768"/>
              <a:ext cx="411190" cy="523220"/>
            </a:xfrm>
            <a:prstGeom prst="rect">
              <a:avLst/>
            </a:prstGeom>
            <a:solidFill>
              <a:srgbClr val="FFFFFF"/>
            </a:solidFill>
          </p:spPr>
          <p:txBody>
            <a:bodyPr wrap="none" rtlCol="0">
              <a:spAutoFit/>
            </a:bodyPr>
            <a:lstStyle/>
            <a:p>
              <a:r>
                <a:rPr lang="en-US" sz="2800" dirty="0" smtClean="0">
                  <a:latin typeface="Symbol" charset="2"/>
                  <a:cs typeface="Symbol" charset="2"/>
                </a:rPr>
                <a:t>a</a:t>
              </a:r>
              <a:endParaRPr lang="en-US" sz="2800" dirty="0">
                <a:latin typeface="Symbol" charset="2"/>
                <a:cs typeface="Symbol" charset="2"/>
              </a:endParaRPr>
            </a:p>
          </p:txBody>
        </p:sp>
      </p:grpSp>
      <p:sp>
        <p:nvSpPr>
          <p:cNvPr id="15" name="Title 1"/>
          <p:cNvSpPr txBox="1">
            <a:spLocks/>
          </p:cNvSpPr>
          <p:nvPr/>
        </p:nvSpPr>
        <p:spPr>
          <a:xfrm>
            <a:off x="407702" y="315941"/>
            <a:ext cx="7580598" cy="53496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Tip may stall first on a tapered wing</a:t>
            </a:r>
            <a:endParaRPr lang="en-US" sz="1800" dirty="0"/>
          </a:p>
        </p:txBody>
      </p:sp>
    </p:spTree>
    <p:extLst>
      <p:ext uri="{BB962C8B-B14F-4D97-AF65-F5344CB8AC3E}">
        <p14:creationId xmlns:p14="http://schemas.microsoft.com/office/powerpoint/2010/main" val="3241878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97658"/>
            <a:ext cx="8042276" cy="809562"/>
          </a:xfrm>
        </p:spPr>
        <p:txBody>
          <a:bodyPr/>
          <a:lstStyle/>
          <a:p>
            <a:r>
              <a:rPr lang="en-US" dirty="0" smtClean="0"/>
              <a:t>The Reynolds Number</a:t>
            </a:r>
            <a:endParaRPr lang="en-US" dirty="0"/>
          </a:p>
        </p:txBody>
      </p:sp>
      <p:sp>
        <p:nvSpPr>
          <p:cNvPr id="3" name="Content Placeholder 2"/>
          <p:cNvSpPr>
            <a:spLocks noGrp="1"/>
          </p:cNvSpPr>
          <p:nvPr>
            <p:ph idx="1"/>
          </p:nvPr>
        </p:nvSpPr>
        <p:spPr>
          <a:xfrm>
            <a:off x="478721" y="1406525"/>
            <a:ext cx="8375856" cy="4901516"/>
          </a:xfrm>
        </p:spPr>
        <p:txBody>
          <a:bodyPr>
            <a:normAutofit fontScale="77500" lnSpcReduction="20000"/>
          </a:bodyPr>
          <a:lstStyle/>
          <a:p>
            <a:r>
              <a:rPr lang="en-US" dirty="0" smtClean="0"/>
              <a:t>R</a:t>
            </a:r>
            <a:r>
              <a:rPr lang="en-US" baseline="-25000" dirty="0"/>
              <a:t>n</a:t>
            </a:r>
            <a:r>
              <a:rPr lang="en-US" dirty="0" smtClean="0"/>
              <a:t> </a:t>
            </a:r>
            <a:r>
              <a:rPr lang="en-US" dirty="0"/>
              <a:t>= </a:t>
            </a:r>
            <a:r>
              <a:rPr lang="en-US" dirty="0">
                <a:latin typeface="Symbol" charset="2"/>
                <a:cs typeface="Symbol" charset="2"/>
              </a:rPr>
              <a:t>r </a:t>
            </a:r>
            <a:r>
              <a:rPr lang="en-US" dirty="0">
                <a:cs typeface="Symbol" charset="2"/>
              </a:rPr>
              <a:t>V x </a:t>
            </a:r>
            <a:r>
              <a:rPr lang="en-US" dirty="0">
                <a:latin typeface="Symbol" charset="2"/>
                <a:cs typeface="Symbol" charset="2"/>
              </a:rPr>
              <a:t>/ m</a:t>
            </a:r>
          </a:p>
          <a:p>
            <a:pPr lvl="2"/>
            <a:r>
              <a:rPr lang="en-US" dirty="0">
                <a:cs typeface="Symbol" charset="2"/>
              </a:rPr>
              <a:t>The ratio of </a:t>
            </a:r>
            <a:r>
              <a:rPr lang="en-US" i="1" dirty="0" smtClean="0">
                <a:cs typeface="Symbol" charset="2"/>
              </a:rPr>
              <a:t>inertial </a:t>
            </a:r>
            <a:r>
              <a:rPr lang="en-US" dirty="0" smtClean="0">
                <a:cs typeface="Symbol" charset="2"/>
              </a:rPr>
              <a:t>forces </a:t>
            </a:r>
            <a:r>
              <a:rPr lang="en-US" dirty="0">
                <a:cs typeface="Symbol" charset="2"/>
              </a:rPr>
              <a:t>to </a:t>
            </a:r>
            <a:r>
              <a:rPr lang="en-US" i="1" dirty="0">
                <a:cs typeface="Symbol" charset="2"/>
              </a:rPr>
              <a:t>viscous</a:t>
            </a:r>
            <a:r>
              <a:rPr lang="en-US" dirty="0">
                <a:cs typeface="Symbol" charset="2"/>
              </a:rPr>
              <a:t> forces</a:t>
            </a:r>
          </a:p>
          <a:p>
            <a:pPr lvl="2"/>
            <a:r>
              <a:rPr lang="en-US" dirty="0">
                <a:latin typeface="Symbol" charset="2"/>
                <a:cs typeface="Symbol" charset="2"/>
              </a:rPr>
              <a:t>r</a:t>
            </a:r>
            <a:r>
              <a:rPr lang="en-US" dirty="0">
                <a:cs typeface="Symbol" charset="2"/>
              </a:rPr>
              <a:t> is density of air</a:t>
            </a:r>
          </a:p>
          <a:p>
            <a:pPr lvl="2"/>
            <a:r>
              <a:rPr lang="en-US" dirty="0">
                <a:cs typeface="Symbol" charset="2"/>
              </a:rPr>
              <a:t>V is speed</a:t>
            </a:r>
          </a:p>
          <a:p>
            <a:pPr lvl="2"/>
            <a:r>
              <a:rPr lang="en-US" dirty="0">
                <a:cs typeface="Symbol" charset="2"/>
              </a:rPr>
              <a:t>x is a reference length, usually the chord of a wing section</a:t>
            </a:r>
          </a:p>
          <a:p>
            <a:pPr lvl="2"/>
            <a:r>
              <a:rPr lang="en-US" dirty="0">
                <a:latin typeface="Symbol" charset="2"/>
                <a:cs typeface="Symbol" charset="2"/>
              </a:rPr>
              <a:t>m</a:t>
            </a:r>
            <a:r>
              <a:rPr lang="en-US" dirty="0">
                <a:cs typeface="Symbol" charset="2"/>
              </a:rPr>
              <a:t> is the viscosity coefficient of air</a:t>
            </a:r>
          </a:p>
          <a:p>
            <a:r>
              <a:rPr lang="en-US" dirty="0" smtClean="0">
                <a:cs typeface="Symbol" charset="2"/>
              </a:rPr>
              <a:t>Correlates with boundary layer behavior</a:t>
            </a:r>
            <a:endParaRPr lang="en-US" dirty="0">
              <a:cs typeface="Symbol" charset="2"/>
            </a:endParaRPr>
          </a:p>
          <a:p>
            <a:r>
              <a:rPr lang="en-US" dirty="0" smtClean="0">
                <a:cs typeface="Symbol" charset="2"/>
              </a:rPr>
              <a:t>We fly at low R</a:t>
            </a:r>
            <a:r>
              <a:rPr lang="en-US" baseline="-25000" dirty="0">
                <a:cs typeface="Symbol" charset="2"/>
              </a:rPr>
              <a:t>n</a:t>
            </a:r>
            <a:r>
              <a:rPr lang="en-US" dirty="0" smtClean="0">
                <a:cs typeface="Symbol" charset="2"/>
              </a:rPr>
              <a:t> and there is little wind tunnel data for us</a:t>
            </a:r>
          </a:p>
          <a:p>
            <a:r>
              <a:rPr lang="en-US" dirty="0" smtClean="0">
                <a:cs typeface="Symbol" charset="2"/>
              </a:rPr>
              <a:t>There is computed data for airfoils – </a:t>
            </a:r>
            <a:r>
              <a:rPr lang="en-US" dirty="0" err="1" smtClean="0">
                <a:cs typeface="Symbol" charset="2"/>
              </a:rPr>
              <a:t>airfoiltools.com</a:t>
            </a:r>
            <a:endParaRPr lang="en-US" dirty="0" smtClean="0">
              <a:cs typeface="Symbol" charset="2"/>
            </a:endParaRPr>
          </a:p>
          <a:p>
            <a:r>
              <a:rPr lang="en-US" dirty="0" smtClean="0">
                <a:cs typeface="Symbol" charset="2"/>
              </a:rPr>
              <a:t>For small, slow models and park flyers, a flat plate is almost as good as an airfoil</a:t>
            </a:r>
          </a:p>
          <a:p>
            <a:r>
              <a:rPr lang="en-US" dirty="0" smtClean="0">
                <a:cs typeface="Symbol" charset="2"/>
              </a:rPr>
              <a:t>In some 3D models, thin airfoils with sharp leading edges are used, and yet the stall is still gentle and controllable.  Opposite what is expected for a full scale airplane</a:t>
            </a:r>
            <a:endParaRPr lang="en-US" dirty="0">
              <a:cs typeface="Symbol" charset="2"/>
            </a:endParaRPr>
          </a:p>
          <a:p>
            <a:endParaRPr lang="en-US" dirty="0">
              <a:cs typeface="Symbol" charset="2"/>
            </a:endParaRPr>
          </a:p>
        </p:txBody>
      </p:sp>
    </p:spTree>
    <p:extLst>
      <p:ext uri="{BB962C8B-B14F-4D97-AF65-F5344CB8AC3E}">
        <p14:creationId xmlns:p14="http://schemas.microsoft.com/office/powerpoint/2010/main" val="1428213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6-06 at 12.34.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06" y="1746870"/>
            <a:ext cx="4423694" cy="4332170"/>
          </a:xfrm>
          <a:prstGeom prst="rect">
            <a:avLst/>
          </a:prstGeom>
        </p:spPr>
      </p:pic>
      <p:pic>
        <p:nvPicPr>
          <p:cNvPr id="7" name="Picture 6" descr="Screen Shot 2017-06-06 at 12.34.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770" y="1763245"/>
            <a:ext cx="4382229" cy="4341653"/>
          </a:xfrm>
          <a:prstGeom prst="rect">
            <a:avLst/>
          </a:prstGeom>
        </p:spPr>
      </p:pic>
      <p:sp>
        <p:nvSpPr>
          <p:cNvPr id="9" name="Title 8"/>
          <p:cNvSpPr>
            <a:spLocks noGrp="1"/>
          </p:cNvSpPr>
          <p:nvPr>
            <p:ph type="title"/>
          </p:nvPr>
        </p:nvSpPr>
        <p:spPr>
          <a:xfrm>
            <a:off x="73033" y="637836"/>
            <a:ext cx="4182617" cy="826913"/>
          </a:xfrm>
        </p:spPr>
        <p:txBody>
          <a:bodyPr/>
          <a:lstStyle/>
          <a:p>
            <a:r>
              <a:rPr lang="en-US" sz="2800" dirty="0" smtClean="0"/>
              <a:t>NACA 2412</a:t>
            </a:r>
            <a:endParaRPr lang="en-US" sz="2800" dirty="0"/>
          </a:p>
        </p:txBody>
      </p:sp>
      <p:sp>
        <p:nvSpPr>
          <p:cNvPr id="5" name="Title 8"/>
          <p:cNvSpPr txBox="1">
            <a:spLocks/>
          </p:cNvSpPr>
          <p:nvPr/>
        </p:nvSpPr>
        <p:spPr>
          <a:xfrm>
            <a:off x="4761770" y="572381"/>
            <a:ext cx="4182617" cy="82691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800" dirty="0" smtClean="0"/>
              <a:t>NACA 2415</a:t>
            </a:r>
            <a:endParaRPr lang="en-US" sz="2800" dirty="0"/>
          </a:p>
        </p:txBody>
      </p:sp>
      <p:sp>
        <p:nvSpPr>
          <p:cNvPr id="2" name="TextBox 1"/>
          <p:cNvSpPr txBox="1"/>
          <p:nvPr/>
        </p:nvSpPr>
        <p:spPr>
          <a:xfrm>
            <a:off x="3187159" y="2698630"/>
            <a:ext cx="877589" cy="646331"/>
          </a:xfrm>
          <a:prstGeom prst="rect">
            <a:avLst/>
          </a:prstGeom>
          <a:noFill/>
        </p:spPr>
        <p:txBody>
          <a:bodyPr wrap="none" rtlCol="0">
            <a:spAutoFit/>
          </a:bodyPr>
          <a:lstStyle/>
          <a:p>
            <a:r>
              <a:rPr lang="en-US" dirty="0" smtClean="0"/>
              <a:t>Abrupt</a:t>
            </a:r>
          </a:p>
          <a:p>
            <a:r>
              <a:rPr lang="en-US" dirty="0" smtClean="0"/>
              <a:t>Stall</a:t>
            </a:r>
            <a:endParaRPr lang="en-US" dirty="0"/>
          </a:p>
        </p:txBody>
      </p:sp>
      <p:sp>
        <p:nvSpPr>
          <p:cNvPr id="8" name="TextBox 7"/>
          <p:cNvSpPr txBox="1"/>
          <p:nvPr/>
        </p:nvSpPr>
        <p:spPr>
          <a:xfrm>
            <a:off x="7784485" y="2582388"/>
            <a:ext cx="1005879" cy="646331"/>
          </a:xfrm>
          <a:prstGeom prst="rect">
            <a:avLst/>
          </a:prstGeom>
          <a:noFill/>
        </p:spPr>
        <p:txBody>
          <a:bodyPr wrap="none" rtlCol="0">
            <a:spAutoFit/>
          </a:bodyPr>
          <a:lstStyle/>
          <a:p>
            <a:r>
              <a:rPr lang="en-US" dirty="0" smtClean="0"/>
              <a:t>Gradual</a:t>
            </a:r>
          </a:p>
          <a:p>
            <a:r>
              <a:rPr lang="en-US" dirty="0" smtClean="0"/>
              <a:t>Stall</a:t>
            </a:r>
            <a:endParaRPr lang="en-US" dirty="0"/>
          </a:p>
        </p:txBody>
      </p:sp>
      <p:sp>
        <p:nvSpPr>
          <p:cNvPr id="10" name="Title 1"/>
          <p:cNvSpPr txBox="1">
            <a:spLocks/>
          </p:cNvSpPr>
          <p:nvPr/>
        </p:nvSpPr>
        <p:spPr>
          <a:xfrm>
            <a:off x="549275" y="86758"/>
            <a:ext cx="8042276" cy="80956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smtClean="0"/>
              <a:t>Airfoils Stall Differently</a:t>
            </a:r>
            <a:endParaRPr lang="en-US" dirty="0"/>
          </a:p>
        </p:txBody>
      </p:sp>
    </p:spTree>
    <p:extLst>
      <p:ext uri="{BB962C8B-B14F-4D97-AF65-F5344CB8AC3E}">
        <p14:creationId xmlns:p14="http://schemas.microsoft.com/office/powerpoint/2010/main" val="27314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89554"/>
          </a:xfrm>
        </p:spPr>
        <p:txBody>
          <a:bodyPr/>
          <a:lstStyle/>
          <a:p>
            <a:r>
              <a:rPr lang="en-US" dirty="0"/>
              <a:t>P</a:t>
            </a:r>
            <a:r>
              <a:rPr lang="en-US" dirty="0" smtClean="0"/>
              <a:t>revent tip stall</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754946" y="3474028"/>
            <a:ext cx="5389053" cy="3279718"/>
          </a:xfrm>
          <a:prstGeom prst="rect">
            <a:avLst/>
          </a:prstGeom>
        </p:spPr>
      </p:pic>
      <p:pic>
        <p:nvPicPr>
          <p:cNvPr id="5" name="Picture 4"/>
          <p:cNvPicPr>
            <a:picLocks noChangeAspect="1"/>
          </p:cNvPicPr>
          <p:nvPr/>
        </p:nvPicPr>
        <p:blipFill>
          <a:blip r:embed="rId3"/>
          <a:stretch>
            <a:fillRect/>
          </a:stretch>
        </p:blipFill>
        <p:spPr>
          <a:xfrm>
            <a:off x="0" y="797130"/>
            <a:ext cx="4992712" cy="3319373"/>
          </a:xfrm>
          <a:prstGeom prst="rect">
            <a:avLst/>
          </a:prstGeom>
        </p:spPr>
      </p:pic>
      <p:sp>
        <p:nvSpPr>
          <p:cNvPr id="6" name="TextBox 5"/>
          <p:cNvSpPr txBox="1"/>
          <p:nvPr/>
        </p:nvSpPr>
        <p:spPr>
          <a:xfrm>
            <a:off x="5322714" y="1260454"/>
            <a:ext cx="3154536" cy="2031325"/>
          </a:xfrm>
          <a:prstGeom prst="rect">
            <a:avLst/>
          </a:prstGeom>
          <a:noFill/>
        </p:spPr>
        <p:txBody>
          <a:bodyPr wrap="square" rtlCol="0">
            <a:spAutoFit/>
          </a:bodyPr>
          <a:lstStyle/>
          <a:p>
            <a:endParaRPr lang="en-US" dirty="0" smtClean="0"/>
          </a:p>
          <a:p>
            <a:pPr marL="285750" indent="-285750">
              <a:buFont typeface="Arial"/>
              <a:buChar char="•"/>
            </a:pPr>
            <a:r>
              <a:rPr lang="en-US" dirty="0" smtClean="0"/>
              <a:t>Washout</a:t>
            </a:r>
          </a:p>
          <a:p>
            <a:pPr marL="285750" indent="-285750">
              <a:buFont typeface="Arial"/>
              <a:buChar char="•"/>
            </a:pPr>
            <a:r>
              <a:rPr lang="en-US" dirty="0" smtClean="0"/>
              <a:t>Stall strips</a:t>
            </a:r>
          </a:p>
          <a:p>
            <a:pPr marL="285750" indent="-285750">
              <a:buFont typeface="Arial"/>
              <a:buChar char="•"/>
            </a:pPr>
            <a:r>
              <a:rPr lang="en-US" dirty="0"/>
              <a:t>Different </a:t>
            </a:r>
            <a:r>
              <a:rPr lang="en-US" dirty="0" smtClean="0"/>
              <a:t>airfoil at tip</a:t>
            </a:r>
            <a:endParaRPr lang="en-US" dirty="0"/>
          </a:p>
          <a:p>
            <a:pPr marL="742950" lvl="1" indent="-285750">
              <a:buFont typeface="Arial"/>
              <a:buChar char="•"/>
            </a:pPr>
            <a:r>
              <a:rPr lang="en-US" dirty="0" smtClean="0"/>
              <a:t>Thicker</a:t>
            </a:r>
          </a:p>
          <a:p>
            <a:pPr marL="742950" lvl="1" indent="-285750">
              <a:buFont typeface="Arial"/>
              <a:buChar char="•"/>
            </a:pPr>
            <a:r>
              <a:rPr lang="en-US" dirty="0" smtClean="0"/>
              <a:t>Rounder LE</a:t>
            </a:r>
          </a:p>
          <a:p>
            <a:pPr marL="742950" lvl="1" indent="-285750">
              <a:buFont typeface="Arial"/>
              <a:buChar char="•"/>
            </a:pPr>
            <a:endParaRPr lang="en-US" dirty="0" smtClean="0"/>
          </a:p>
        </p:txBody>
      </p:sp>
    </p:spTree>
    <p:extLst>
      <p:ext uri="{BB962C8B-B14F-4D97-AF65-F5344CB8AC3E}">
        <p14:creationId xmlns:p14="http://schemas.microsoft.com/office/powerpoint/2010/main" val="2303864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06 at 12.24.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81" y="0"/>
            <a:ext cx="8560784" cy="6858000"/>
          </a:xfrm>
          <a:prstGeom prst="rect">
            <a:avLst/>
          </a:prstGeom>
        </p:spPr>
      </p:pic>
    </p:spTree>
    <p:extLst>
      <p:ext uri="{BB962C8B-B14F-4D97-AF65-F5344CB8AC3E}">
        <p14:creationId xmlns:p14="http://schemas.microsoft.com/office/powerpoint/2010/main" val="3539335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6-06 at 12.2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763" y="0"/>
            <a:ext cx="7109824" cy="6858000"/>
          </a:xfrm>
          <a:prstGeom prst="rect">
            <a:avLst/>
          </a:prstGeom>
        </p:spPr>
      </p:pic>
    </p:spTree>
    <p:extLst>
      <p:ext uri="{BB962C8B-B14F-4D97-AF65-F5344CB8AC3E}">
        <p14:creationId xmlns:p14="http://schemas.microsoft.com/office/powerpoint/2010/main" val="313049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6-06 at 12.48.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670"/>
            <a:ext cx="9144000" cy="6179589"/>
          </a:xfrm>
          <a:prstGeom prst="rect">
            <a:avLst/>
          </a:prstGeom>
        </p:spPr>
      </p:pic>
    </p:spTree>
    <p:extLst>
      <p:ext uri="{BB962C8B-B14F-4D97-AF65-F5344CB8AC3E}">
        <p14:creationId xmlns:p14="http://schemas.microsoft.com/office/powerpoint/2010/main" val="237651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83827"/>
          </a:xfrm>
        </p:spPr>
        <p:txBody>
          <a:bodyPr/>
          <a:lstStyle/>
          <a:p>
            <a:r>
              <a:rPr lang="en-US" sz="4400" dirty="0" smtClean="0"/>
              <a:t>Does Dihedral Help or Hinder?</a:t>
            </a:r>
            <a:endParaRPr lang="en-US" sz="4400" dirty="0"/>
          </a:p>
        </p:txBody>
      </p:sp>
      <p:pic>
        <p:nvPicPr>
          <p:cNvPr id="6" name="Picture 5"/>
          <p:cNvPicPr>
            <a:picLocks noChangeAspect="1"/>
          </p:cNvPicPr>
          <p:nvPr/>
        </p:nvPicPr>
        <p:blipFill>
          <a:blip r:embed="rId2"/>
          <a:stretch>
            <a:fillRect/>
          </a:stretch>
        </p:blipFill>
        <p:spPr>
          <a:xfrm>
            <a:off x="3949198" y="1085272"/>
            <a:ext cx="5194801" cy="5711151"/>
          </a:xfrm>
          <a:prstGeom prst="rect">
            <a:avLst/>
          </a:prstGeom>
        </p:spPr>
      </p:pic>
      <p:sp>
        <p:nvSpPr>
          <p:cNvPr id="7" name="Content Placeholder 6"/>
          <p:cNvSpPr>
            <a:spLocks noGrp="1"/>
          </p:cNvSpPr>
          <p:nvPr>
            <p:ph idx="1"/>
          </p:nvPr>
        </p:nvSpPr>
        <p:spPr>
          <a:xfrm>
            <a:off x="341456" y="1346201"/>
            <a:ext cx="2914362" cy="4343400"/>
          </a:xfrm>
        </p:spPr>
        <p:txBody>
          <a:bodyPr/>
          <a:lstStyle/>
          <a:p>
            <a:r>
              <a:rPr lang="en-US" dirty="0" smtClean="0"/>
              <a:t>Tends to restore airplane to wings level</a:t>
            </a:r>
            <a:endParaRPr lang="en-US" dirty="0"/>
          </a:p>
        </p:txBody>
      </p:sp>
      <p:pic>
        <p:nvPicPr>
          <p:cNvPr id="8" name="Picture 7"/>
          <p:cNvPicPr>
            <a:picLocks noChangeAspect="1"/>
          </p:cNvPicPr>
          <p:nvPr/>
        </p:nvPicPr>
        <p:blipFill>
          <a:blip r:embed="rId3"/>
          <a:stretch>
            <a:fillRect/>
          </a:stretch>
        </p:blipFill>
        <p:spPr>
          <a:xfrm>
            <a:off x="341456" y="4371879"/>
            <a:ext cx="2843603" cy="2486121"/>
          </a:xfrm>
          <a:prstGeom prst="rect">
            <a:avLst/>
          </a:prstGeom>
        </p:spPr>
      </p:pic>
      <p:pic>
        <p:nvPicPr>
          <p:cNvPr id="9" name="Picture 8"/>
          <p:cNvPicPr>
            <a:picLocks noChangeAspect="1"/>
          </p:cNvPicPr>
          <p:nvPr/>
        </p:nvPicPr>
        <p:blipFill>
          <a:blip r:embed="rId4"/>
          <a:stretch>
            <a:fillRect/>
          </a:stretch>
        </p:blipFill>
        <p:spPr>
          <a:xfrm>
            <a:off x="189730" y="2486121"/>
            <a:ext cx="2074662" cy="1654848"/>
          </a:xfrm>
          <a:prstGeom prst="rect">
            <a:avLst/>
          </a:prstGeom>
        </p:spPr>
      </p:pic>
    </p:spTree>
    <p:extLst>
      <p:ext uri="{BB962C8B-B14F-4D97-AF65-F5344CB8AC3E}">
        <p14:creationId xmlns:p14="http://schemas.microsoft.com/office/powerpoint/2010/main" val="4058449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66682" y="1086417"/>
            <a:ext cx="5290030" cy="5771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03188" y="1266400"/>
            <a:ext cx="3614786" cy="3365549"/>
          </a:xfrm>
        </p:spPr>
        <p:txBody>
          <a:bodyPr>
            <a:normAutofit/>
          </a:bodyPr>
          <a:lstStyle/>
          <a:p>
            <a:r>
              <a:rPr lang="en-US" dirty="0" smtClean="0"/>
              <a:t>High wing</a:t>
            </a:r>
          </a:p>
          <a:p>
            <a:r>
              <a:rPr lang="en-US" dirty="0" smtClean="0"/>
              <a:t>Sweep gives dihedral effect  (roll stability) upright or inverted!</a:t>
            </a:r>
          </a:p>
          <a:p>
            <a:r>
              <a:rPr lang="en-US" dirty="0" smtClean="0"/>
              <a:t>Tall T-tail and butterfly tails will also add to dihedral effect</a:t>
            </a:r>
          </a:p>
        </p:txBody>
      </p:sp>
      <p:grpSp>
        <p:nvGrpSpPr>
          <p:cNvPr id="9" name="Group 8"/>
          <p:cNvGrpSpPr/>
          <p:nvPr/>
        </p:nvGrpSpPr>
        <p:grpSpPr>
          <a:xfrm rot="778860">
            <a:off x="4528582" y="3161375"/>
            <a:ext cx="3810000" cy="5323577"/>
            <a:chOff x="4866261" y="1020580"/>
            <a:chExt cx="3810000" cy="5323577"/>
          </a:xfrm>
        </p:grpSpPr>
        <p:pic>
          <p:nvPicPr>
            <p:cNvPr id="2" name="Picture 1"/>
            <p:cNvPicPr>
              <a:picLocks noChangeAspect="1"/>
            </p:cNvPicPr>
            <p:nvPr/>
          </p:nvPicPr>
          <p:blipFill>
            <a:blip r:embed="rId2"/>
            <a:stretch>
              <a:fillRect/>
            </a:stretch>
          </p:blipFill>
          <p:spPr>
            <a:xfrm rot="5400000">
              <a:off x="4109473" y="1777368"/>
              <a:ext cx="5323575" cy="3810000"/>
            </a:xfrm>
            <a:prstGeom prst="rect">
              <a:avLst/>
            </a:prstGeom>
          </p:spPr>
        </p:pic>
        <p:sp>
          <p:nvSpPr>
            <p:cNvPr id="5" name="Rectangle 4"/>
            <p:cNvSpPr/>
            <p:nvPr/>
          </p:nvSpPr>
          <p:spPr>
            <a:xfrm>
              <a:off x="4889039" y="3295953"/>
              <a:ext cx="1211244" cy="3024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465017" y="3295952"/>
              <a:ext cx="1211244" cy="3048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171261" y="4292527"/>
              <a:ext cx="1211244" cy="20516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600977" y="3116272"/>
              <a:ext cx="246438" cy="1796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 name="Straight Arrow Connector 11"/>
          <p:cNvCxnSpPr/>
          <p:nvPr/>
        </p:nvCxnSpPr>
        <p:spPr>
          <a:xfrm flipV="1">
            <a:off x="6511697" y="2191968"/>
            <a:ext cx="763453" cy="3265943"/>
          </a:xfrm>
          <a:prstGeom prst="straightConnector1">
            <a:avLst/>
          </a:prstGeom>
          <a:ln w="38100" cmpd="sng">
            <a:solidFill>
              <a:srgbClr val="0000FF"/>
            </a:solidFill>
            <a:prstDash val="dash"/>
            <a:headEnd type="none"/>
            <a:tailEnd type="non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680213" y="1959953"/>
            <a:ext cx="51386" cy="2671996"/>
          </a:xfrm>
          <a:prstGeom prst="straightConnector1">
            <a:avLst/>
          </a:prstGeom>
          <a:ln w="5715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549275" y="78662"/>
            <a:ext cx="8042276" cy="808363"/>
          </a:xfrm>
        </p:spPr>
        <p:txBody>
          <a:bodyPr/>
          <a:lstStyle/>
          <a:p>
            <a:r>
              <a:rPr lang="en-US" sz="3600" dirty="0" smtClean="0"/>
              <a:t>Dihedral Effect - Roll due to Sideslip</a:t>
            </a:r>
            <a:endParaRPr lang="en-US" sz="3600" dirty="0"/>
          </a:p>
        </p:txBody>
      </p:sp>
      <p:sp>
        <p:nvSpPr>
          <p:cNvPr id="17" name="TextBox 16"/>
          <p:cNvSpPr txBox="1"/>
          <p:nvPr/>
        </p:nvSpPr>
        <p:spPr>
          <a:xfrm>
            <a:off x="6779789" y="2422414"/>
            <a:ext cx="353582" cy="461665"/>
          </a:xfrm>
          <a:prstGeom prst="rect">
            <a:avLst/>
          </a:prstGeom>
          <a:noFill/>
        </p:spPr>
        <p:txBody>
          <a:bodyPr wrap="none" rtlCol="0">
            <a:spAutoFit/>
          </a:bodyPr>
          <a:lstStyle/>
          <a:p>
            <a:r>
              <a:rPr lang="en-US" sz="2400" dirty="0" smtClean="0">
                <a:solidFill>
                  <a:srgbClr val="0000FF"/>
                </a:solidFill>
                <a:latin typeface="Symbol" charset="2"/>
                <a:cs typeface="Symbol" charset="2"/>
              </a:rPr>
              <a:t>b</a:t>
            </a:r>
            <a:endParaRPr lang="en-US" sz="2400" dirty="0">
              <a:solidFill>
                <a:srgbClr val="0000FF"/>
              </a:solidFill>
              <a:latin typeface="Symbol" charset="2"/>
              <a:cs typeface="Symbol" charset="2"/>
            </a:endParaRPr>
          </a:p>
        </p:txBody>
      </p:sp>
      <p:sp>
        <p:nvSpPr>
          <p:cNvPr id="19" name="TextBox 18"/>
          <p:cNvSpPr txBox="1"/>
          <p:nvPr/>
        </p:nvSpPr>
        <p:spPr>
          <a:xfrm>
            <a:off x="7471810" y="2266715"/>
            <a:ext cx="1347995" cy="830997"/>
          </a:xfrm>
          <a:prstGeom prst="rect">
            <a:avLst/>
          </a:prstGeom>
          <a:noFill/>
        </p:spPr>
        <p:txBody>
          <a:bodyPr wrap="none" rtlCol="0">
            <a:spAutoFit/>
          </a:bodyPr>
          <a:lstStyle/>
          <a:p>
            <a:pPr algn="ctr"/>
            <a:r>
              <a:rPr lang="en-US" sz="2400" dirty="0" smtClean="0">
                <a:solidFill>
                  <a:srgbClr val="0000FF"/>
                </a:solidFill>
                <a:cs typeface="Symbol" charset="2"/>
              </a:rPr>
              <a:t>Side slip </a:t>
            </a:r>
          </a:p>
          <a:p>
            <a:pPr algn="ctr"/>
            <a:r>
              <a:rPr lang="en-US" sz="2400" dirty="0" smtClean="0">
                <a:solidFill>
                  <a:srgbClr val="0000FF"/>
                </a:solidFill>
                <a:cs typeface="Symbol" charset="2"/>
              </a:rPr>
              <a:t>angle</a:t>
            </a:r>
            <a:endParaRPr lang="en-US" sz="2400" dirty="0">
              <a:solidFill>
                <a:srgbClr val="0000FF"/>
              </a:solidFill>
              <a:latin typeface="Symbol" charset="2"/>
              <a:cs typeface="Symbol" charset="2"/>
            </a:endParaRPr>
          </a:p>
        </p:txBody>
      </p:sp>
      <p:grpSp>
        <p:nvGrpSpPr>
          <p:cNvPr id="26" name="Group 25"/>
          <p:cNvGrpSpPr/>
          <p:nvPr/>
        </p:nvGrpSpPr>
        <p:grpSpPr>
          <a:xfrm>
            <a:off x="5471233" y="3266589"/>
            <a:ext cx="457200" cy="846252"/>
            <a:chOff x="5471233" y="3266589"/>
            <a:chExt cx="457200" cy="846252"/>
          </a:xfrm>
        </p:grpSpPr>
        <p:cxnSp>
          <p:nvCxnSpPr>
            <p:cNvPr id="22" name="Straight Arrow Connector 21"/>
            <p:cNvCxnSpPr/>
            <p:nvPr/>
          </p:nvCxnSpPr>
          <p:spPr>
            <a:xfrm>
              <a:off x="5471233" y="3266589"/>
              <a:ext cx="0" cy="836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623633" y="3266589"/>
              <a:ext cx="0" cy="836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789462" y="3276008"/>
              <a:ext cx="0" cy="836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928433" y="3276008"/>
              <a:ext cx="0" cy="836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7532265" y="3749319"/>
            <a:ext cx="457200" cy="846252"/>
            <a:chOff x="5471233" y="3266589"/>
            <a:chExt cx="457200" cy="846252"/>
          </a:xfrm>
        </p:grpSpPr>
        <p:cxnSp>
          <p:nvCxnSpPr>
            <p:cNvPr id="28" name="Straight Arrow Connector 27"/>
            <p:cNvCxnSpPr/>
            <p:nvPr/>
          </p:nvCxnSpPr>
          <p:spPr>
            <a:xfrm>
              <a:off x="5471233" y="3266589"/>
              <a:ext cx="0" cy="836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623633" y="3266589"/>
              <a:ext cx="0" cy="836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789462" y="3276008"/>
              <a:ext cx="0" cy="836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928433" y="3276008"/>
              <a:ext cx="0" cy="836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4351857" y="4103422"/>
            <a:ext cx="1005541" cy="369332"/>
          </a:xfrm>
          <a:prstGeom prst="rect">
            <a:avLst/>
          </a:prstGeom>
          <a:noFill/>
        </p:spPr>
        <p:txBody>
          <a:bodyPr wrap="none" rtlCol="0">
            <a:spAutoFit/>
          </a:bodyPr>
          <a:lstStyle/>
          <a:p>
            <a:r>
              <a:rPr lang="en-US" dirty="0" smtClean="0"/>
              <a:t>More lift</a:t>
            </a:r>
            <a:endParaRPr lang="en-US" dirty="0"/>
          </a:p>
        </p:txBody>
      </p:sp>
      <p:sp>
        <p:nvSpPr>
          <p:cNvPr id="33" name="TextBox 32"/>
          <p:cNvSpPr txBox="1"/>
          <p:nvPr/>
        </p:nvSpPr>
        <p:spPr>
          <a:xfrm>
            <a:off x="7989465" y="4746496"/>
            <a:ext cx="967219" cy="369332"/>
          </a:xfrm>
          <a:prstGeom prst="rect">
            <a:avLst/>
          </a:prstGeom>
          <a:noFill/>
        </p:spPr>
        <p:txBody>
          <a:bodyPr wrap="none" rtlCol="0">
            <a:spAutoFit/>
          </a:bodyPr>
          <a:lstStyle/>
          <a:p>
            <a:r>
              <a:rPr lang="en-US" dirty="0" smtClean="0"/>
              <a:t>Less lift</a:t>
            </a:r>
            <a:endParaRPr lang="en-US" dirty="0"/>
          </a:p>
        </p:txBody>
      </p:sp>
      <p:pic>
        <p:nvPicPr>
          <p:cNvPr id="34" name="Picture 33"/>
          <p:cNvPicPr>
            <a:picLocks noChangeAspect="1"/>
          </p:cNvPicPr>
          <p:nvPr/>
        </p:nvPicPr>
        <p:blipFill>
          <a:blip r:embed="rId3"/>
          <a:stretch>
            <a:fillRect/>
          </a:stretch>
        </p:blipFill>
        <p:spPr>
          <a:xfrm>
            <a:off x="3663106" y="891480"/>
            <a:ext cx="2833413" cy="1846582"/>
          </a:xfrm>
          <a:prstGeom prst="rect">
            <a:avLst/>
          </a:prstGeom>
          <a:solidFill>
            <a:srgbClr val="FFFFFF"/>
          </a:solidFill>
        </p:spPr>
      </p:pic>
      <p:cxnSp>
        <p:nvCxnSpPr>
          <p:cNvPr id="37" name="Straight Connector 36"/>
          <p:cNvCxnSpPr/>
          <p:nvPr/>
        </p:nvCxnSpPr>
        <p:spPr>
          <a:xfrm flipH="1">
            <a:off x="6371895" y="5688358"/>
            <a:ext cx="59378" cy="43689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71895" y="6125248"/>
            <a:ext cx="139802" cy="275797"/>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4"/>
          <a:stretch>
            <a:fillRect/>
          </a:stretch>
        </p:blipFill>
        <p:spPr>
          <a:xfrm>
            <a:off x="1517022" y="4472754"/>
            <a:ext cx="3100399" cy="2401289"/>
          </a:xfrm>
          <a:prstGeom prst="rect">
            <a:avLst/>
          </a:prstGeom>
        </p:spPr>
      </p:pic>
      <p:sp>
        <p:nvSpPr>
          <p:cNvPr id="58" name="TextBox 57"/>
          <p:cNvSpPr txBox="1"/>
          <p:nvPr/>
        </p:nvSpPr>
        <p:spPr>
          <a:xfrm>
            <a:off x="159295" y="5115828"/>
            <a:ext cx="1498055" cy="1477328"/>
          </a:xfrm>
          <a:prstGeom prst="rect">
            <a:avLst/>
          </a:prstGeom>
          <a:noFill/>
        </p:spPr>
        <p:txBody>
          <a:bodyPr wrap="square" rtlCol="0">
            <a:spAutoFit/>
          </a:bodyPr>
          <a:lstStyle/>
          <a:p>
            <a:r>
              <a:rPr lang="is-IS" dirty="0" smtClean="0"/>
              <a:t>… so the F-104 has </a:t>
            </a:r>
            <a:r>
              <a:rPr lang="is-IS" b="1" i="1" dirty="0" smtClean="0"/>
              <a:t>anhedral </a:t>
            </a:r>
            <a:br>
              <a:rPr lang="is-IS" b="1" i="1" dirty="0" smtClean="0"/>
            </a:br>
            <a:r>
              <a:rPr lang="is-IS" dirty="0" smtClean="0"/>
              <a:t>to compensate</a:t>
            </a:r>
            <a:endParaRPr lang="en-US" dirty="0"/>
          </a:p>
        </p:txBody>
      </p:sp>
    </p:spTree>
    <p:extLst>
      <p:ext uri="{BB962C8B-B14F-4D97-AF65-F5344CB8AC3E}">
        <p14:creationId xmlns:p14="http://schemas.microsoft.com/office/powerpoint/2010/main" val="3336581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08363"/>
          </a:xfrm>
        </p:spPr>
        <p:txBody>
          <a:bodyPr/>
          <a:lstStyle/>
          <a:p>
            <a:r>
              <a:rPr lang="en-US" dirty="0" smtClean="0"/>
              <a:t>Zero Dihedral Effect</a:t>
            </a:r>
            <a:endParaRPr lang="en-US" dirty="0"/>
          </a:p>
        </p:txBody>
      </p:sp>
      <p:pic>
        <p:nvPicPr>
          <p:cNvPr id="5" name="Content Placeholder 4" descr="IMG_0584.jpg"/>
          <p:cNvPicPr>
            <a:picLocks noGrp="1" noChangeAspect="1"/>
          </p:cNvPicPr>
          <p:nvPr>
            <p:ph idx="1"/>
          </p:nvPr>
        </p:nvPicPr>
        <p:blipFill>
          <a:blip r:embed="rId2">
            <a:extLst>
              <a:ext uri="{28A0092B-C50C-407E-A947-70E740481C1C}">
                <a14:useLocalDpi xmlns:a14="http://schemas.microsoft.com/office/drawing/2010/main" val="0"/>
              </a:ext>
            </a:extLst>
          </a:blip>
          <a:srcRect t="13995" b="13995"/>
          <a:stretch>
            <a:fillRect/>
          </a:stretch>
        </p:blipFill>
        <p:spPr>
          <a:xfrm>
            <a:off x="3322801" y="3770746"/>
            <a:ext cx="5716385" cy="3087254"/>
          </a:xfrm>
        </p:spPr>
      </p:pic>
      <p:pic>
        <p:nvPicPr>
          <p:cNvPr id="6" name="Picture 5"/>
          <p:cNvPicPr>
            <a:picLocks noChangeAspect="1"/>
          </p:cNvPicPr>
          <p:nvPr/>
        </p:nvPicPr>
        <p:blipFill>
          <a:blip r:embed="rId3"/>
          <a:stretch>
            <a:fillRect/>
          </a:stretch>
        </p:blipFill>
        <p:spPr>
          <a:xfrm>
            <a:off x="5371678" y="1673832"/>
            <a:ext cx="3528901" cy="2642755"/>
          </a:xfrm>
          <a:prstGeom prst="rect">
            <a:avLst/>
          </a:prstGeom>
        </p:spPr>
      </p:pic>
      <p:pic>
        <p:nvPicPr>
          <p:cNvPr id="7" name="Picture 6"/>
          <p:cNvPicPr>
            <a:picLocks noChangeAspect="1"/>
          </p:cNvPicPr>
          <p:nvPr/>
        </p:nvPicPr>
        <p:blipFill>
          <a:blip r:embed="rId4"/>
          <a:stretch>
            <a:fillRect/>
          </a:stretch>
        </p:blipFill>
        <p:spPr>
          <a:xfrm>
            <a:off x="185854" y="3379643"/>
            <a:ext cx="3637309" cy="2465129"/>
          </a:xfrm>
          <a:prstGeom prst="rect">
            <a:avLst/>
          </a:prstGeom>
        </p:spPr>
      </p:pic>
      <p:sp>
        <p:nvSpPr>
          <p:cNvPr id="8" name="TextBox 7"/>
          <p:cNvSpPr txBox="1"/>
          <p:nvPr/>
        </p:nvSpPr>
        <p:spPr>
          <a:xfrm>
            <a:off x="608723" y="1489166"/>
            <a:ext cx="4098335" cy="1200329"/>
          </a:xfrm>
          <a:prstGeom prst="rect">
            <a:avLst/>
          </a:prstGeom>
          <a:noFill/>
        </p:spPr>
        <p:txBody>
          <a:bodyPr wrap="none" rtlCol="0">
            <a:spAutoFit/>
          </a:bodyPr>
          <a:lstStyle/>
          <a:p>
            <a:r>
              <a:rPr lang="en-US" dirty="0" smtClean="0"/>
              <a:t>Mid-wing, no sweep</a:t>
            </a:r>
          </a:p>
          <a:p>
            <a:endParaRPr lang="en-US" dirty="0" smtClean="0"/>
          </a:p>
          <a:p>
            <a:r>
              <a:rPr lang="en-US" dirty="0" smtClean="0"/>
              <a:t>No rolling tendency in knife-edge flight</a:t>
            </a:r>
            <a:endParaRPr lang="en-US" dirty="0"/>
          </a:p>
          <a:p>
            <a:r>
              <a:rPr lang="en-US" dirty="0" smtClean="0"/>
              <a:t>    (very high sideslip angle)</a:t>
            </a:r>
            <a:endParaRPr lang="en-US" dirty="0"/>
          </a:p>
        </p:txBody>
      </p:sp>
    </p:spTree>
    <p:extLst>
      <p:ext uri="{BB962C8B-B14F-4D97-AF65-F5344CB8AC3E}">
        <p14:creationId xmlns:p14="http://schemas.microsoft.com/office/powerpoint/2010/main" val="3898618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24" y="350653"/>
            <a:ext cx="7804547" cy="901898"/>
          </a:xfrm>
        </p:spPr>
        <p:txBody>
          <a:bodyPr>
            <a:noAutofit/>
          </a:bodyPr>
          <a:lstStyle/>
          <a:p>
            <a:r>
              <a:rPr lang="en-US" sz="3600" dirty="0" smtClean="0"/>
              <a:t>Centers of Lift and Gravity</a:t>
            </a:r>
            <a:br>
              <a:rPr lang="en-US" sz="3600" dirty="0" smtClean="0"/>
            </a:br>
            <a:r>
              <a:rPr lang="en-US" sz="3600" dirty="0" smtClean="0"/>
              <a:t>Determine Pitch and Speed Stability</a:t>
            </a:r>
            <a:endParaRPr lang="en-US" sz="3600" dirty="0"/>
          </a:p>
        </p:txBody>
      </p:sp>
      <p:grpSp>
        <p:nvGrpSpPr>
          <p:cNvPr id="9" name="Group 8"/>
          <p:cNvGrpSpPr/>
          <p:nvPr/>
        </p:nvGrpSpPr>
        <p:grpSpPr>
          <a:xfrm>
            <a:off x="0" y="1387449"/>
            <a:ext cx="9144000" cy="3814563"/>
            <a:chOff x="54944" y="2159000"/>
            <a:chExt cx="13004800" cy="5425156"/>
          </a:xfrm>
        </p:grpSpPr>
        <p:pic>
          <p:nvPicPr>
            <p:cNvPr id="5" name="Picture 4"/>
            <p:cNvPicPr>
              <a:picLocks noChangeAspect="1"/>
            </p:cNvPicPr>
            <p:nvPr/>
          </p:nvPicPr>
          <p:blipFill>
            <a:blip r:embed="rId3" cstate="print"/>
            <a:stretch>
              <a:fillRect/>
            </a:stretch>
          </p:blipFill>
          <p:spPr>
            <a:xfrm>
              <a:off x="54944" y="2159000"/>
              <a:ext cx="13004800" cy="5425156"/>
            </a:xfrm>
            <a:prstGeom prst="rect">
              <a:avLst/>
            </a:prstGeom>
          </p:spPr>
        </p:pic>
        <p:sp>
          <p:nvSpPr>
            <p:cNvPr id="11" name="Down Arrow 10"/>
            <p:cNvSpPr/>
            <p:nvPr/>
          </p:nvSpPr>
          <p:spPr>
            <a:xfrm>
              <a:off x="10556240" y="4743633"/>
              <a:ext cx="701040" cy="598128"/>
            </a:xfrm>
            <a:prstGeom prst="downArrow">
              <a:avLst>
                <a:gd name="adj1" fmla="val 38406"/>
                <a:gd name="adj2" fmla="val 35419"/>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sz="1700" dirty="0">
                <a:solidFill>
                  <a:srgbClr val="000000"/>
                </a:solidFill>
              </a:endParaRPr>
            </a:p>
          </p:txBody>
        </p:sp>
        <p:sp>
          <p:nvSpPr>
            <p:cNvPr id="12" name="TextBox 11"/>
            <p:cNvSpPr txBox="1"/>
            <p:nvPr/>
          </p:nvSpPr>
          <p:spPr>
            <a:xfrm>
              <a:off x="10562410" y="5388565"/>
              <a:ext cx="752176" cy="99947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1300" dirty="0">
                  <a:solidFill>
                    <a:schemeClr val="tx1"/>
                  </a:solidFill>
                </a:rPr>
                <a:t>Small</a:t>
              </a:r>
            </a:p>
            <a:p>
              <a:pPr rtl="0" latinLnBrk="1" hangingPunct="0"/>
              <a:r>
                <a:rPr lang="en-US" sz="1300" dirty="0">
                  <a:solidFill>
                    <a:schemeClr val="tx1"/>
                  </a:solidFill>
                </a:rPr>
                <a:t>Down</a:t>
              </a:r>
            </a:p>
            <a:p>
              <a:pPr rtl="0" latinLnBrk="1" hangingPunct="0"/>
              <a:r>
                <a:rPr lang="en-US" sz="1300" dirty="0">
                  <a:solidFill>
                    <a:schemeClr val="tx1"/>
                  </a:solidFill>
                </a:rPr>
                <a:t>Force</a:t>
              </a:r>
            </a:p>
          </p:txBody>
        </p:sp>
        <p:sp>
          <p:nvSpPr>
            <p:cNvPr id="8" name="Up Arrow 7"/>
            <p:cNvSpPr/>
            <p:nvPr/>
          </p:nvSpPr>
          <p:spPr>
            <a:xfrm>
              <a:off x="4079241" y="2742505"/>
              <a:ext cx="680720" cy="2492587"/>
            </a:xfrm>
            <a:prstGeom prst="up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dirty="0">
                  <a:solidFill>
                    <a:srgbClr val="000000"/>
                  </a:solidFill>
                </a:rPr>
                <a:t>LIFT</a:t>
              </a:r>
            </a:p>
          </p:txBody>
        </p:sp>
      </p:grpSp>
      <p:pic>
        <p:nvPicPr>
          <p:cNvPr id="16" name="Picture 15" descr="Screen Shot 2017-06-02 at 10.40.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3551" y="3434342"/>
            <a:ext cx="2570820" cy="533689"/>
          </a:xfrm>
          <a:prstGeom prst="rect">
            <a:avLst/>
          </a:prstGeom>
        </p:spPr>
      </p:pic>
      <p:sp>
        <p:nvSpPr>
          <p:cNvPr id="14" name="TextBox 13"/>
          <p:cNvSpPr txBox="1"/>
          <p:nvPr/>
        </p:nvSpPr>
        <p:spPr>
          <a:xfrm>
            <a:off x="3628961" y="4312946"/>
            <a:ext cx="6321489" cy="687663"/>
          </a:xfrm>
          <a:prstGeom prst="rect">
            <a:avLst/>
          </a:prstGeom>
          <a:solidFill>
            <a:srgbClr val="008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2000" dirty="0">
                <a:solidFill>
                  <a:srgbClr val="FFFF00"/>
                </a:solidFill>
              </a:rPr>
              <a:t>Center of Lift</a:t>
            </a:r>
          </a:p>
          <a:p>
            <a:pPr rtl="0" latinLnBrk="1" hangingPunct="0"/>
            <a:r>
              <a:rPr lang="en-US" sz="2000" dirty="0" smtClean="0">
                <a:solidFill>
                  <a:srgbClr val="FFFF00"/>
                </a:solidFill>
              </a:rPr>
              <a:t>about </a:t>
            </a:r>
            <a:r>
              <a:rPr lang="en-US" sz="2000" dirty="0">
                <a:solidFill>
                  <a:srgbClr val="FFFF00"/>
                </a:solidFill>
              </a:rPr>
              <a:t>25% of </a:t>
            </a:r>
            <a:r>
              <a:rPr lang="en-US" sz="2000" i="1" dirty="0" smtClean="0">
                <a:solidFill>
                  <a:srgbClr val="FFFF00"/>
                </a:solidFill>
              </a:rPr>
              <a:t>Mean Aerodynamic Chord (MAC</a:t>
            </a:r>
            <a:r>
              <a:rPr lang="en-US" sz="2000" dirty="0" smtClean="0">
                <a:solidFill>
                  <a:srgbClr val="FFFF00"/>
                </a:solidFill>
              </a:rPr>
              <a:t>)</a:t>
            </a:r>
            <a:endParaRPr lang="en-US" sz="2000" dirty="0">
              <a:solidFill>
                <a:srgbClr val="FFFF00"/>
              </a:solidFill>
            </a:endParaRPr>
          </a:p>
        </p:txBody>
      </p:sp>
      <p:sp>
        <p:nvSpPr>
          <p:cNvPr id="15" name="TextBox 14"/>
          <p:cNvSpPr txBox="1"/>
          <p:nvPr/>
        </p:nvSpPr>
        <p:spPr>
          <a:xfrm>
            <a:off x="574267" y="4064147"/>
            <a:ext cx="1654582" cy="995439"/>
          </a:xfrm>
          <a:prstGeom prst="rect">
            <a:avLst/>
          </a:prstGeom>
          <a:solidFill>
            <a:srgbClr val="008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000" dirty="0">
                <a:solidFill>
                  <a:srgbClr val="FFFF00"/>
                </a:solidFill>
              </a:rPr>
              <a:t>Center of </a:t>
            </a:r>
          </a:p>
          <a:p>
            <a:pPr rtl="0" latinLnBrk="1" hangingPunct="0"/>
            <a:r>
              <a:rPr lang="en-US" sz="2000" dirty="0">
                <a:solidFill>
                  <a:srgbClr val="FFFF00"/>
                </a:solidFill>
              </a:rPr>
              <a:t>Gravity (CG)</a:t>
            </a:r>
          </a:p>
          <a:p>
            <a:pPr rtl="0" latinLnBrk="1" hangingPunct="0"/>
            <a:r>
              <a:rPr lang="en-US" sz="2000" dirty="0">
                <a:solidFill>
                  <a:srgbClr val="FFFF00"/>
                </a:solidFill>
              </a:rPr>
              <a:t>Balance Point</a:t>
            </a:r>
          </a:p>
        </p:txBody>
      </p:sp>
      <p:cxnSp>
        <p:nvCxnSpPr>
          <p:cNvPr id="19" name="Straight Arrow Connector 18"/>
          <p:cNvCxnSpPr/>
          <p:nvPr/>
        </p:nvCxnSpPr>
        <p:spPr>
          <a:xfrm flipH="1" flipV="1">
            <a:off x="3193434" y="3816593"/>
            <a:ext cx="608983" cy="568192"/>
          </a:xfrm>
          <a:prstGeom prst="straightConnector1">
            <a:avLst/>
          </a:prstGeom>
          <a:noFill/>
          <a:ln w="57150" cap="flat" cmpd="sng">
            <a:solidFill>
              <a:srgbClr val="FF66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10" name="Down Arrow 9"/>
          <p:cNvSpPr/>
          <p:nvPr/>
        </p:nvSpPr>
        <p:spPr>
          <a:xfrm>
            <a:off x="2511686" y="3915430"/>
            <a:ext cx="485775" cy="1785461"/>
          </a:xfrm>
          <a:prstGeom prst="down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1700" dirty="0">
                <a:solidFill>
                  <a:srgbClr val="000000"/>
                </a:solidFill>
              </a:rPr>
              <a:t>WEIGHT</a:t>
            </a:r>
          </a:p>
        </p:txBody>
      </p:sp>
      <p:cxnSp>
        <p:nvCxnSpPr>
          <p:cNvPr id="17" name="Straight Arrow Connector 16"/>
          <p:cNvCxnSpPr/>
          <p:nvPr/>
        </p:nvCxnSpPr>
        <p:spPr>
          <a:xfrm flipV="1">
            <a:off x="2145928" y="3767826"/>
            <a:ext cx="477570" cy="455006"/>
          </a:xfrm>
          <a:prstGeom prst="straightConnector1">
            <a:avLst/>
          </a:prstGeom>
          <a:noFill/>
          <a:ln w="57150" cap="flat" cmpd="sng">
            <a:solidFill>
              <a:srgbClr val="FF66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6" name="Straight Connector 5"/>
          <p:cNvCxnSpPr/>
          <p:nvPr/>
        </p:nvCxnSpPr>
        <p:spPr>
          <a:xfrm>
            <a:off x="2748573" y="5766808"/>
            <a:ext cx="0" cy="55271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098378" y="3915430"/>
            <a:ext cx="0" cy="2404097"/>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145928" y="6010267"/>
            <a:ext cx="602645" cy="1316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3105331" y="6023427"/>
            <a:ext cx="43809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628961" y="5410102"/>
            <a:ext cx="4993672" cy="1200329"/>
          </a:xfrm>
          <a:prstGeom prst="rect">
            <a:avLst/>
          </a:prstGeom>
          <a:solidFill>
            <a:srgbClr val="008000"/>
          </a:solidFill>
        </p:spPr>
        <p:txBody>
          <a:bodyPr wrap="square" rtlCol="0">
            <a:spAutoFit/>
          </a:bodyPr>
          <a:lstStyle/>
          <a:p>
            <a:pPr marL="285750" indent="-285750">
              <a:buFont typeface="Arial"/>
              <a:buChar char="•"/>
            </a:pPr>
            <a:r>
              <a:rPr lang="en-US" dirty="0" smtClean="0">
                <a:solidFill>
                  <a:srgbClr val="FFFF00"/>
                </a:solidFill>
              </a:rPr>
              <a:t>About 10-20% MAC for stability</a:t>
            </a:r>
          </a:p>
          <a:p>
            <a:pPr marL="285750" indent="-285750">
              <a:buFont typeface="Arial"/>
              <a:buChar char="•"/>
            </a:pPr>
            <a:r>
              <a:rPr lang="en-US" dirty="0" smtClean="0">
                <a:solidFill>
                  <a:srgbClr val="FFFF00"/>
                </a:solidFill>
              </a:rPr>
              <a:t>Can be aft of center of lift for aerobatics</a:t>
            </a:r>
          </a:p>
          <a:p>
            <a:pPr marL="285750" indent="-285750">
              <a:buFont typeface="Arial"/>
              <a:buChar char="•"/>
            </a:pPr>
            <a:r>
              <a:rPr lang="en-US" dirty="0" smtClean="0">
                <a:solidFill>
                  <a:srgbClr val="FFFF00"/>
                </a:solidFill>
              </a:rPr>
              <a:t>Too far aft, and the “neutral point is reached (truly unstable)</a:t>
            </a:r>
            <a:endParaRPr lang="en-US" dirty="0">
              <a:solidFill>
                <a:srgbClr val="FFFF00"/>
              </a:solidFill>
            </a:endParaRPr>
          </a:p>
        </p:txBody>
      </p:sp>
      <p:grpSp>
        <p:nvGrpSpPr>
          <p:cNvPr id="23" name="Group 22"/>
          <p:cNvGrpSpPr/>
          <p:nvPr/>
        </p:nvGrpSpPr>
        <p:grpSpPr>
          <a:xfrm>
            <a:off x="2640623" y="3636985"/>
            <a:ext cx="215900" cy="205206"/>
            <a:chOff x="-920750" y="1695450"/>
            <a:chExt cx="660400" cy="697163"/>
          </a:xfrm>
        </p:grpSpPr>
        <p:sp>
          <p:nvSpPr>
            <p:cNvPr id="25" name="Oval 24"/>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ie 26"/>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Pie 27"/>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2977534" y="3619606"/>
            <a:ext cx="215900" cy="213633"/>
            <a:chOff x="-825500" y="5012090"/>
            <a:chExt cx="215900" cy="213633"/>
          </a:xfrm>
        </p:grpSpPr>
        <p:sp>
          <p:nvSpPr>
            <p:cNvPr id="30" name="Oval 29"/>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ie 30"/>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Pie 31"/>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9052590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20" y="107576"/>
            <a:ext cx="8679942" cy="861806"/>
          </a:xfrm>
        </p:spPr>
        <p:txBody>
          <a:bodyPr/>
          <a:lstStyle/>
          <a:p>
            <a:r>
              <a:rPr lang="en-US" sz="4000" dirty="0" smtClean="0"/>
              <a:t>My Plane Won’t Respond To Aileron</a:t>
            </a:r>
            <a:endParaRPr lang="en-US" sz="4000" dirty="0"/>
          </a:p>
        </p:txBody>
      </p:sp>
      <p:sp>
        <p:nvSpPr>
          <p:cNvPr id="3" name="Content Placeholder 2"/>
          <p:cNvSpPr>
            <a:spLocks noGrp="1"/>
          </p:cNvSpPr>
          <p:nvPr>
            <p:ph idx="1"/>
          </p:nvPr>
        </p:nvSpPr>
        <p:spPr>
          <a:xfrm>
            <a:off x="196065" y="1344704"/>
            <a:ext cx="4230329" cy="4779683"/>
          </a:xfrm>
        </p:spPr>
        <p:txBody>
          <a:bodyPr>
            <a:normAutofit lnSpcReduction="10000"/>
          </a:bodyPr>
          <a:lstStyle/>
          <a:p>
            <a:r>
              <a:rPr lang="en-US" dirty="0" smtClean="0"/>
              <a:t>“Adverse Yaw”</a:t>
            </a:r>
          </a:p>
          <a:p>
            <a:pPr lvl="1"/>
            <a:r>
              <a:rPr lang="en-US" dirty="0" smtClean="0"/>
              <a:t>long wings </a:t>
            </a:r>
          </a:p>
          <a:p>
            <a:pPr lvl="1"/>
            <a:r>
              <a:rPr lang="en-US" dirty="0" smtClean="0"/>
              <a:t>vertical fin too small</a:t>
            </a:r>
          </a:p>
          <a:p>
            <a:pPr lvl="1"/>
            <a:r>
              <a:rPr lang="en-US" dirty="0"/>
              <a:t>m</a:t>
            </a:r>
            <a:r>
              <a:rPr lang="en-US" dirty="0" smtClean="0"/>
              <a:t>ost noticeable when slow</a:t>
            </a:r>
          </a:p>
          <a:p>
            <a:r>
              <a:rPr lang="en-US" dirty="0" smtClean="0"/>
              <a:t>Fixes:</a:t>
            </a:r>
          </a:p>
          <a:p>
            <a:pPr lvl="1"/>
            <a:r>
              <a:rPr lang="en-US" dirty="0" smtClean="0"/>
              <a:t>Use your rudder thumb!</a:t>
            </a:r>
          </a:p>
          <a:p>
            <a:pPr lvl="1"/>
            <a:r>
              <a:rPr lang="en-US" dirty="0" smtClean="0"/>
              <a:t>Aileron </a:t>
            </a:r>
            <a:r>
              <a:rPr lang="en-US" dirty="0"/>
              <a:t>&gt; Rudder mix (about 50% for a trainer)</a:t>
            </a:r>
          </a:p>
          <a:p>
            <a:pPr lvl="1"/>
            <a:r>
              <a:rPr lang="en-US" dirty="0" smtClean="0"/>
              <a:t>Differential Ailerons (more up travel than down)</a:t>
            </a:r>
          </a:p>
          <a:p>
            <a:pPr lvl="1"/>
            <a:endParaRPr lang="en-US" dirty="0" smtClean="0"/>
          </a:p>
          <a:p>
            <a:pPr lvl="1"/>
            <a:r>
              <a:rPr lang="en-US" dirty="0" err="1" smtClean="0"/>
              <a:t>Frise</a:t>
            </a:r>
            <a:r>
              <a:rPr lang="en-US" dirty="0" smtClean="0"/>
              <a:t> Ailerons</a:t>
            </a:r>
          </a:p>
          <a:p>
            <a:endParaRPr lang="en-US" dirty="0"/>
          </a:p>
        </p:txBody>
      </p:sp>
      <p:pic>
        <p:nvPicPr>
          <p:cNvPr id="4" name="Picture 3"/>
          <p:cNvPicPr>
            <a:picLocks noChangeAspect="1"/>
          </p:cNvPicPr>
          <p:nvPr/>
        </p:nvPicPr>
        <p:blipFill>
          <a:blip r:embed="rId2"/>
          <a:stretch>
            <a:fillRect/>
          </a:stretch>
        </p:blipFill>
        <p:spPr>
          <a:xfrm>
            <a:off x="4582850" y="1119673"/>
            <a:ext cx="4561150" cy="3284028"/>
          </a:xfrm>
          <a:prstGeom prst="rect">
            <a:avLst/>
          </a:prstGeom>
        </p:spPr>
      </p:pic>
      <p:pic>
        <p:nvPicPr>
          <p:cNvPr id="6" name="Picture 5"/>
          <p:cNvPicPr>
            <a:picLocks noChangeAspect="1"/>
          </p:cNvPicPr>
          <p:nvPr/>
        </p:nvPicPr>
        <p:blipFill>
          <a:blip r:embed="rId3"/>
          <a:stretch>
            <a:fillRect/>
          </a:stretch>
        </p:blipFill>
        <p:spPr>
          <a:xfrm>
            <a:off x="4582850" y="4286938"/>
            <a:ext cx="2612361" cy="2571062"/>
          </a:xfrm>
          <a:prstGeom prst="rect">
            <a:avLst/>
          </a:prstGeom>
        </p:spPr>
      </p:pic>
      <p:sp>
        <p:nvSpPr>
          <p:cNvPr id="5" name="Down Arrow 4"/>
          <p:cNvSpPr/>
          <p:nvPr/>
        </p:nvSpPr>
        <p:spPr>
          <a:xfrm rot="1135759">
            <a:off x="5241397" y="2290283"/>
            <a:ext cx="308317" cy="7193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rot="1135759">
            <a:off x="8301132" y="2928449"/>
            <a:ext cx="308317" cy="400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029422">
            <a:off x="4777761" y="2979693"/>
            <a:ext cx="710576" cy="646331"/>
          </a:xfrm>
          <a:prstGeom prst="rect">
            <a:avLst/>
          </a:prstGeom>
          <a:noFill/>
        </p:spPr>
        <p:txBody>
          <a:bodyPr wrap="none" rtlCol="0">
            <a:spAutoFit/>
          </a:bodyPr>
          <a:lstStyle/>
          <a:p>
            <a:r>
              <a:rPr lang="en-US" dirty="0" smtClean="0"/>
              <a:t>More</a:t>
            </a:r>
          </a:p>
          <a:p>
            <a:r>
              <a:rPr lang="en-US" dirty="0" smtClean="0"/>
              <a:t>drag</a:t>
            </a:r>
            <a:endParaRPr lang="en-US" dirty="0"/>
          </a:p>
        </p:txBody>
      </p:sp>
    </p:spTree>
    <p:extLst>
      <p:ext uri="{BB962C8B-B14F-4D97-AF65-F5344CB8AC3E}">
        <p14:creationId xmlns:p14="http://schemas.microsoft.com/office/powerpoint/2010/main" val="2213457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82" y="549750"/>
            <a:ext cx="8792669" cy="884349"/>
          </a:xfrm>
        </p:spPr>
        <p:txBody>
          <a:bodyPr/>
          <a:lstStyle/>
          <a:p>
            <a:r>
              <a:rPr lang="en-US" dirty="0" smtClean="0"/>
              <a:t>“My plane is hard to control.”</a:t>
            </a:r>
            <a:br>
              <a:rPr lang="en-US" dirty="0" smtClean="0"/>
            </a:br>
            <a:r>
              <a:rPr lang="en-US" sz="4000" i="1" dirty="0" smtClean="0"/>
              <a:t>Is it Unstable or Too Sensitive?</a:t>
            </a:r>
            <a:endParaRPr lang="en-US" sz="4000" i="1" dirty="0"/>
          </a:p>
        </p:txBody>
      </p:sp>
      <p:sp>
        <p:nvSpPr>
          <p:cNvPr id="3" name="Content Placeholder 2"/>
          <p:cNvSpPr>
            <a:spLocks noGrp="1"/>
          </p:cNvSpPr>
          <p:nvPr>
            <p:ph idx="1"/>
          </p:nvPr>
        </p:nvSpPr>
        <p:spPr>
          <a:xfrm>
            <a:off x="331337" y="1678373"/>
            <a:ext cx="8639234" cy="5275647"/>
          </a:xfrm>
        </p:spPr>
        <p:txBody>
          <a:bodyPr/>
          <a:lstStyle/>
          <a:p>
            <a:r>
              <a:rPr lang="en-US" dirty="0" smtClean="0"/>
              <a:t>Roll and Yaw:</a:t>
            </a:r>
          </a:p>
          <a:p>
            <a:pPr lvl="1"/>
            <a:r>
              <a:rPr lang="en-US" dirty="0" smtClean="0"/>
              <a:t>Not </a:t>
            </a:r>
            <a:r>
              <a:rPr lang="en-US" dirty="0"/>
              <a:t>likely to be “</a:t>
            </a:r>
            <a:r>
              <a:rPr lang="en-US" i="1" dirty="0"/>
              <a:t>unstable</a:t>
            </a:r>
            <a:r>
              <a:rPr lang="en-US" dirty="0"/>
              <a:t>” </a:t>
            </a:r>
            <a:r>
              <a:rPr lang="en-US" dirty="0" smtClean="0"/>
              <a:t>(unless it has </a:t>
            </a:r>
            <a:r>
              <a:rPr lang="en-US" dirty="0" err="1" smtClean="0"/>
              <a:t>anhedral</a:t>
            </a:r>
            <a:r>
              <a:rPr lang="en-US" dirty="0" smtClean="0"/>
              <a:t>) or fin and rudder too small</a:t>
            </a:r>
            <a:endParaRPr lang="en-US" dirty="0"/>
          </a:p>
          <a:p>
            <a:r>
              <a:rPr lang="en-US" dirty="0" smtClean="0"/>
              <a:t>Pitch:</a:t>
            </a:r>
          </a:p>
          <a:p>
            <a:pPr lvl="1"/>
            <a:r>
              <a:rPr lang="en-US" dirty="0" smtClean="0"/>
              <a:t>If CG dive test is OK, then surfaces </a:t>
            </a:r>
            <a:r>
              <a:rPr lang="en-US" dirty="0"/>
              <a:t>too sensitive or </a:t>
            </a:r>
            <a:r>
              <a:rPr lang="en-US" dirty="0" smtClean="0"/>
              <a:t>horizontal stabilizer is</a:t>
            </a:r>
            <a:r>
              <a:rPr lang="en-US" baseline="-25000" dirty="0" smtClean="0"/>
              <a:t> </a:t>
            </a:r>
            <a:r>
              <a:rPr lang="en-US" dirty="0"/>
              <a:t>too </a:t>
            </a:r>
            <a:r>
              <a:rPr lang="en-US" dirty="0" smtClean="0"/>
              <a:t>small</a:t>
            </a:r>
          </a:p>
          <a:p>
            <a:pPr lvl="1"/>
            <a:r>
              <a:rPr lang="en-US" dirty="0" smtClean="0"/>
              <a:t>If dive test is not OK, move CG forward </a:t>
            </a:r>
          </a:p>
          <a:p>
            <a:r>
              <a:rPr lang="en-US" dirty="0" smtClean="0"/>
              <a:t>First, reduce throws</a:t>
            </a:r>
          </a:p>
          <a:p>
            <a:pPr lvl="1"/>
            <a:r>
              <a:rPr lang="en-US" dirty="0" smtClean="0"/>
              <a:t>Second, try expo</a:t>
            </a:r>
            <a:r>
              <a:rPr lang="is-IS" dirty="0" smtClean="0"/>
              <a:t>…</a:t>
            </a:r>
            <a:r>
              <a:rPr lang="is-IS" sz="1800" dirty="0" smtClean="0"/>
              <a:t>. </a:t>
            </a:r>
            <a:r>
              <a:rPr lang="en-US" sz="1800" dirty="0" smtClean="0"/>
              <a:t>U</a:t>
            </a:r>
            <a:r>
              <a:rPr lang="is-IS" sz="1800" dirty="0" smtClean="0"/>
              <a:t>nless it’s a 3D plane, then use for expo for sure</a:t>
            </a:r>
          </a:p>
          <a:p>
            <a:pPr lvl="1"/>
            <a:r>
              <a:rPr lang="is-IS" sz="2000" dirty="0" smtClean="0"/>
              <a:t>Last, try adding horizontal tail area</a:t>
            </a:r>
            <a:endParaRPr lang="en-US" sz="2000" dirty="0" smtClean="0"/>
          </a:p>
          <a:p>
            <a:endParaRPr lang="en-US" dirty="0" smtClean="0"/>
          </a:p>
          <a:p>
            <a:endParaRPr lang="en-US" dirty="0"/>
          </a:p>
        </p:txBody>
      </p:sp>
    </p:spTree>
    <p:extLst>
      <p:ext uri="{BB962C8B-B14F-4D97-AF65-F5344CB8AC3E}">
        <p14:creationId xmlns:p14="http://schemas.microsoft.com/office/powerpoint/2010/main" val="2088842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61371"/>
          </a:xfrm>
        </p:spPr>
        <p:txBody>
          <a:bodyPr/>
          <a:lstStyle/>
          <a:p>
            <a:r>
              <a:rPr lang="en-US" dirty="0" smtClean="0"/>
              <a:t>Where’s the Center of Lift?</a:t>
            </a:r>
            <a:endParaRPr lang="en-US" dirty="0"/>
          </a:p>
        </p:txBody>
      </p:sp>
      <p:pic>
        <p:nvPicPr>
          <p:cNvPr id="6" name="Picture 5"/>
          <p:cNvPicPr>
            <a:picLocks noChangeAspect="1"/>
          </p:cNvPicPr>
          <p:nvPr/>
        </p:nvPicPr>
        <p:blipFill>
          <a:blip r:embed="rId2"/>
          <a:stretch>
            <a:fillRect/>
          </a:stretch>
        </p:blipFill>
        <p:spPr>
          <a:xfrm>
            <a:off x="715210" y="1016629"/>
            <a:ext cx="7720264" cy="5790198"/>
          </a:xfrm>
          <a:prstGeom prst="rect">
            <a:avLst/>
          </a:prstGeom>
        </p:spPr>
      </p:pic>
      <p:sp>
        <p:nvSpPr>
          <p:cNvPr id="3" name="TextBox 2"/>
          <p:cNvSpPr txBox="1"/>
          <p:nvPr/>
        </p:nvSpPr>
        <p:spPr>
          <a:xfrm>
            <a:off x="5124005" y="5203656"/>
            <a:ext cx="372668" cy="461665"/>
          </a:xfrm>
          <a:prstGeom prst="rect">
            <a:avLst/>
          </a:prstGeom>
          <a:noFill/>
        </p:spPr>
        <p:txBody>
          <a:bodyPr wrap="none" rtlCol="0">
            <a:spAutoFit/>
          </a:bodyPr>
          <a:lstStyle/>
          <a:p>
            <a:r>
              <a:rPr lang="en-US" sz="2400" b="1" dirty="0" smtClean="0">
                <a:solidFill>
                  <a:srgbClr val="FF0000"/>
                </a:solidFill>
              </a:rPr>
              <a:t>?</a:t>
            </a:r>
            <a:endParaRPr lang="en-US" sz="2400" b="1" dirty="0">
              <a:solidFill>
                <a:srgbClr val="FF0000"/>
              </a:solidFill>
            </a:endParaRPr>
          </a:p>
        </p:txBody>
      </p:sp>
      <p:cxnSp>
        <p:nvCxnSpPr>
          <p:cNvPr id="14" name="Straight Connector 13"/>
          <p:cNvCxnSpPr/>
          <p:nvPr/>
        </p:nvCxnSpPr>
        <p:spPr>
          <a:xfrm>
            <a:off x="909053" y="2435056"/>
            <a:ext cx="3308684"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5554" y="4501813"/>
            <a:ext cx="3308684"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496673" y="4386846"/>
            <a:ext cx="2936016"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922253" y="2506574"/>
            <a:ext cx="3308684"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2413308" y="2328239"/>
            <a:ext cx="215900" cy="213633"/>
            <a:chOff x="-825500" y="5012090"/>
            <a:chExt cx="215900" cy="213633"/>
          </a:xfrm>
        </p:grpSpPr>
        <p:sp>
          <p:nvSpPr>
            <p:cNvPr id="18" name="Oval 17"/>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ie 18"/>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Pie 19"/>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2197408" y="4394996"/>
            <a:ext cx="215900" cy="213633"/>
            <a:chOff x="-825500" y="5012090"/>
            <a:chExt cx="215900" cy="213633"/>
          </a:xfrm>
        </p:grpSpPr>
        <p:sp>
          <p:nvSpPr>
            <p:cNvPr id="22" name="Oval 21"/>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ie 22"/>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Pie 23"/>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a:off x="7072185" y="4280029"/>
            <a:ext cx="215900" cy="213633"/>
            <a:chOff x="-825500" y="5012090"/>
            <a:chExt cx="215900" cy="213633"/>
          </a:xfrm>
        </p:grpSpPr>
        <p:sp>
          <p:nvSpPr>
            <p:cNvPr id="26" name="Oval 25"/>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ie 26"/>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Pie 27"/>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6964235" y="2399757"/>
            <a:ext cx="215900" cy="213633"/>
            <a:chOff x="-825500" y="5012090"/>
            <a:chExt cx="215900" cy="213633"/>
          </a:xfrm>
        </p:grpSpPr>
        <p:sp>
          <p:nvSpPr>
            <p:cNvPr id="30" name="Oval 29"/>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ie 30"/>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Pie 31"/>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3769588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arky.gif"/>
          <p:cNvPicPr>
            <a:picLocks noChangeAspect="1"/>
          </p:cNvPicPr>
          <p:nvPr/>
        </p:nvPicPr>
        <p:blipFill>
          <a:blip r:embed="rId3" cstate="print"/>
          <a:stretch>
            <a:fillRect/>
          </a:stretch>
        </p:blipFill>
        <p:spPr>
          <a:xfrm>
            <a:off x="595300" y="2131395"/>
            <a:ext cx="2900599" cy="2901205"/>
          </a:xfrm>
          <a:prstGeom prst="rect">
            <a:avLst/>
          </a:prstGeom>
        </p:spPr>
      </p:pic>
      <p:sp>
        <p:nvSpPr>
          <p:cNvPr id="2" name="Title 1"/>
          <p:cNvSpPr>
            <a:spLocks noGrp="1"/>
          </p:cNvSpPr>
          <p:nvPr>
            <p:ph type="title" idx="4294967295"/>
          </p:nvPr>
        </p:nvSpPr>
        <p:spPr>
          <a:xfrm>
            <a:off x="837467" y="129886"/>
            <a:ext cx="7804547" cy="986337"/>
          </a:xfrm>
        </p:spPr>
        <p:txBody>
          <a:bodyPr>
            <a:normAutofit/>
          </a:bodyPr>
          <a:lstStyle/>
          <a:p>
            <a:r>
              <a:rPr lang="en-US" dirty="0" smtClean="0"/>
              <a:t>Airfoil Shapes</a:t>
            </a:r>
            <a:endParaRPr lang="en-US" dirty="0"/>
          </a:p>
        </p:txBody>
      </p:sp>
      <p:sp>
        <p:nvSpPr>
          <p:cNvPr id="4" name="TextBox 3"/>
          <p:cNvSpPr txBox="1"/>
          <p:nvPr/>
        </p:nvSpPr>
        <p:spPr>
          <a:xfrm>
            <a:off x="4739740" y="1546662"/>
            <a:ext cx="5745679"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endParaRPr lang="en-US" dirty="0">
              <a:solidFill>
                <a:srgbClr val="000000"/>
              </a:solidFill>
            </a:endParaRPr>
          </a:p>
        </p:txBody>
      </p:sp>
      <p:pic>
        <p:nvPicPr>
          <p:cNvPr id="7" name="Picture 6" descr="NACA2412.jpg"/>
          <p:cNvPicPr>
            <a:picLocks noChangeAspect="1"/>
          </p:cNvPicPr>
          <p:nvPr/>
        </p:nvPicPr>
        <p:blipFill>
          <a:blip r:embed="rId4" cstate="print"/>
          <a:stretch>
            <a:fillRect/>
          </a:stretch>
        </p:blipFill>
        <p:spPr>
          <a:xfrm>
            <a:off x="4876128" y="2131217"/>
            <a:ext cx="3510649" cy="2628027"/>
          </a:xfrm>
          <a:prstGeom prst="rect">
            <a:avLst/>
          </a:prstGeom>
        </p:spPr>
      </p:pic>
      <p:sp>
        <p:nvSpPr>
          <p:cNvPr id="8" name="TextBox 7"/>
          <p:cNvSpPr txBox="1"/>
          <p:nvPr/>
        </p:nvSpPr>
        <p:spPr>
          <a:xfrm>
            <a:off x="432972" y="1116223"/>
            <a:ext cx="3911443" cy="1149335"/>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Flat bottom airfoil</a:t>
            </a:r>
          </a:p>
          <a:p>
            <a:pPr marL="321356" indent="-321356" algn="l" rtl="0" latinLnBrk="1" hangingPunct="0">
              <a:buFont typeface="Arial"/>
              <a:buChar char="•"/>
            </a:pPr>
            <a:r>
              <a:rPr lang="en-US" sz="1700" dirty="0" smtClean="0">
                <a:solidFill>
                  <a:srgbClr val="000000"/>
                </a:solidFill>
              </a:rPr>
              <a:t>More camber </a:t>
            </a:r>
            <a:r>
              <a:rPr lang="en-US" sz="1700" dirty="0">
                <a:solidFill>
                  <a:srgbClr val="000000"/>
                </a:solidFill>
              </a:rPr>
              <a:t>(mid-line is curved)</a:t>
            </a:r>
          </a:p>
          <a:p>
            <a:pPr marL="321356" indent="-321356" algn="l" rtl="0" latinLnBrk="1" hangingPunct="0">
              <a:buFont typeface="Arial"/>
              <a:buChar char="•"/>
            </a:pPr>
            <a:r>
              <a:rPr lang="en-US" sz="1700" dirty="0">
                <a:solidFill>
                  <a:srgbClr val="000000"/>
                </a:solidFill>
              </a:rPr>
              <a:t>T</a:t>
            </a:r>
            <a:r>
              <a:rPr lang="en-US" sz="1700" dirty="0" smtClean="0">
                <a:solidFill>
                  <a:srgbClr val="000000"/>
                </a:solidFill>
              </a:rPr>
              <a:t>rainers </a:t>
            </a:r>
            <a:r>
              <a:rPr lang="en-US" sz="1700" dirty="0">
                <a:solidFill>
                  <a:srgbClr val="000000"/>
                </a:solidFill>
              </a:rPr>
              <a:t>and </a:t>
            </a:r>
            <a:r>
              <a:rPr lang="en-US" sz="1700" dirty="0" smtClean="0">
                <a:solidFill>
                  <a:srgbClr val="000000"/>
                </a:solidFill>
              </a:rPr>
              <a:t>Cubs (Clark Y)</a:t>
            </a:r>
            <a:endParaRPr lang="en-US" sz="1700" dirty="0">
              <a:solidFill>
                <a:srgbClr val="000000"/>
              </a:solidFill>
            </a:endParaRPr>
          </a:p>
          <a:p>
            <a:pPr marL="321356" indent="-321356" algn="l" rtl="0" latinLnBrk="1" hangingPunct="0">
              <a:buFont typeface="Arial"/>
              <a:buChar char="•"/>
            </a:pPr>
            <a:r>
              <a:rPr lang="en-US" sz="1700" dirty="0">
                <a:solidFill>
                  <a:srgbClr val="000000"/>
                </a:solidFill>
              </a:rPr>
              <a:t>Good at low speeds</a:t>
            </a:r>
          </a:p>
        </p:txBody>
      </p:sp>
      <p:sp>
        <p:nvSpPr>
          <p:cNvPr id="12" name="TextBox 11"/>
          <p:cNvSpPr txBox="1"/>
          <p:nvPr/>
        </p:nvSpPr>
        <p:spPr>
          <a:xfrm>
            <a:off x="5115437" y="1116223"/>
            <a:ext cx="3180738" cy="1149335"/>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“Semi-symmetrical” airfoil</a:t>
            </a:r>
          </a:p>
          <a:p>
            <a:pPr marL="241017" indent="-241017" algn="l" rtl="0" latinLnBrk="1" hangingPunct="0">
              <a:buFont typeface="Arial"/>
              <a:buChar char="•"/>
            </a:pPr>
            <a:r>
              <a:rPr lang="en-US" sz="1700" dirty="0">
                <a:solidFill>
                  <a:srgbClr val="000000"/>
                </a:solidFill>
              </a:rPr>
              <a:t>has some camber </a:t>
            </a:r>
          </a:p>
          <a:p>
            <a:pPr marL="241017" indent="-241017" algn="l" rtl="0" latinLnBrk="1" hangingPunct="0">
              <a:buFont typeface="Arial"/>
              <a:buChar char="•"/>
            </a:pPr>
            <a:r>
              <a:rPr lang="en-US" sz="1700" dirty="0">
                <a:solidFill>
                  <a:srgbClr val="000000"/>
                </a:solidFill>
              </a:rPr>
              <a:t>sometimes used on trainers</a:t>
            </a:r>
          </a:p>
          <a:p>
            <a:pPr marL="241017" indent="-241017" algn="l" rtl="0" latinLnBrk="1" hangingPunct="0">
              <a:buFont typeface="Arial"/>
              <a:buChar char="•"/>
            </a:pPr>
            <a:r>
              <a:rPr lang="en-US" sz="1700" dirty="0">
                <a:solidFill>
                  <a:srgbClr val="000000"/>
                </a:solidFill>
              </a:rPr>
              <a:t>Good all-around airfoil</a:t>
            </a:r>
          </a:p>
        </p:txBody>
      </p:sp>
      <p:pic>
        <p:nvPicPr>
          <p:cNvPr id="13" name="Picture 12" descr="400px-NACA0015_a.png"/>
          <p:cNvPicPr>
            <a:picLocks noChangeAspect="1"/>
          </p:cNvPicPr>
          <p:nvPr/>
        </p:nvPicPr>
        <p:blipFill>
          <a:blip r:embed="rId5" cstate="print"/>
          <a:stretch>
            <a:fillRect/>
          </a:stretch>
        </p:blipFill>
        <p:spPr>
          <a:xfrm>
            <a:off x="3719144" y="5160558"/>
            <a:ext cx="5424856" cy="808481"/>
          </a:xfrm>
          <a:prstGeom prst="rect">
            <a:avLst/>
          </a:prstGeom>
        </p:spPr>
      </p:pic>
      <p:sp>
        <p:nvSpPr>
          <p:cNvPr id="14" name="TextBox 13"/>
          <p:cNvSpPr txBox="1"/>
          <p:nvPr/>
        </p:nvSpPr>
        <p:spPr>
          <a:xfrm>
            <a:off x="162364" y="5011243"/>
            <a:ext cx="3719144" cy="880031"/>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Symmetrical </a:t>
            </a:r>
            <a:r>
              <a:rPr lang="en-US" sz="1700" dirty="0" smtClean="0">
                <a:solidFill>
                  <a:srgbClr val="000000"/>
                </a:solidFill>
              </a:rPr>
              <a:t>airfoil</a:t>
            </a:r>
            <a:endParaRPr lang="en-US" sz="1700" dirty="0">
              <a:solidFill>
                <a:srgbClr val="000000"/>
              </a:solidFill>
            </a:endParaRPr>
          </a:p>
          <a:p>
            <a:pPr marL="241017" indent="-241017" algn="l" rtl="0" latinLnBrk="1" hangingPunct="0">
              <a:buFont typeface="Arial"/>
              <a:buChar char="•"/>
            </a:pPr>
            <a:r>
              <a:rPr lang="en-US" sz="1700" dirty="0">
                <a:solidFill>
                  <a:srgbClr val="000000"/>
                </a:solidFill>
              </a:rPr>
              <a:t>Zero camber - mid line is straight</a:t>
            </a:r>
          </a:p>
          <a:p>
            <a:pPr marL="241017" indent="-241017" algn="l" rtl="0" latinLnBrk="1" hangingPunct="0">
              <a:buFont typeface="Arial"/>
              <a:buChar char="•"/>
            </a:pPr>
            <a:r>
              <a:rPr lang="en-US" sz="1700" dirty="0">
                <a:solidFill>
                  <a:srgbClr val="000000"/>
                </a:solidFill>
              </a:rPr>
              <a:t>Used on aerobatic airplanes</a:t>
            </a:r>
          </a:p>
        </p:txBody>
      </p:sp>
      <p:sp>
        <p:nvSpPr>
          <p:cNvPr id="3" name="Freeform 2"/>
          <p:cNvSpPr/>
          <p:nvPr/>
        </p:nvSpPr>
        <p:spPr>
          <a:xfrm>
            <a:off x="989641" y="3506001"/>
            <a:ext cx="2298863" cy="75997"/>
          </a:xfrm>
          <a:custGeom>
            <a:avLst/>
            <a:gdLst>
              <a:gd name="connsiteX0" fmla="*/ 0 w 3269495"/>
              <a:gd name="connsiteY0" fmla="*/ 99078 h 108085"/>
              <a:gd name="connsiteX1" fmla="*/ 486371 w 3269495"/>
              <a:gd name="connsiteY1" fmla="*/ 36028 h 108085"/>
              <a:gd name="connsiteX2" fmla="*/ 1089832 w 3269495"/>
              <a:gd name="connsiteY2" fmla="*/ 0 h 108085"/>
              <a:gd name="connsiteX3" fmla="*/ 1693292 w 3269495"/>
              <a:gd name="connsiteY3" fmla="*/ 9007 h 108085"/>
              <a:gd name="connsiteX4" fmla="*/ 2287746 w 3269495"/>
              <a:gd name="connsiteY4" fmla="*/ 27021 h 108085"/>
              <a:gd name="connsiteX5" fmla="*/ 2792131 w 3269495"/>
              <a:gd name="connsiteY5" fmla="*/ 63050 h 108085"/>
              <a:gd name="connsiteX6" fmla="*/ 3269495 w 3269495"/>
              <a:gd name="connsiteY6" fmla="*/ 108085 h 10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495" h="108085">
                <a:moveTo>
                  <a:pt x="0" y="99078"/>
                </a:moveTo>
                <a:cubicBezTo>
                  <a:pt x="152366" y="75809"/>
                  <a:pt x="304732" y="52541"/>
                  <a:pt x="486371" y="36028"/>
                </a:cubicBezTo>
                <a:cubicBezTo>
                  <a:pt x="668010" y="19515"/>
                  <a:pt x="1089832" y="0"/>
                  <a:pt x="1089832" y="0"/>
                </a:cubicBezTo>
                <a:lnTo>
                  <a:pt x="1693292" y="9007"/>
                </a:lnTo>
                <a:lnTo>
                  <a:pt x="2287746" y="27021"/>
                </a:lnTo>
                <a:cubicBezTo>
                  <a:pt x="2470886" y="36028"/>
                  <a:pt x="2628506" y="49539"/>
                  <a:pt x="2792131" y="63050"/>
                </a:cubicBezTo>
                <a:cubicBezTo>
                  <a:pt x="2955756" y="76561"/>
                  <a:pt x="3269495" y="108085"/>
                  <a:pt x="3269495" y="108085"/>
                </a:cubicBezTo>
              </a:path>
            </a:pathLst>
          </a:custGeom>
          <a:ln w="38100" cmpd="sng">
            <a:solidFill>
              <a:srgbClr val="FF0000"/>
            </a:solidFill>
            <a:prstDash val="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5" name="Freeform 14"/>
          <p:cNvSpPr/>
          <p:nvPr/>
        </p:nvSpPr>
        <p:spPr>
          <a:xfrm>
            <a:off x="1557910" y="3374627"/>
            <a:ext cx="2317862" cy="70604"/>
          </a:xfrm>
          <a:custGeom>
            <a:avLst/>
            <a:gdLst>
              <a:gd name="connsiteX0" fmla="*/ 0 w 3296516"/>
              <a:gd name="connsiteY0" fmla="*/ 100413 h 100413"/>
              <a:gd name="connsiteX1" fmla="*/ 270206 w 3296516"/>
              <a:gd name="connsiteY1" fmla="*/ 55377 h 100413"/>
              <a:gd name="connsiteX2" fmla="*/ 585447 w 3296516"/>
              <a:gd name="connsiteY2" fmla="*/ 19349 h 100413"/>
              <a:gd name="connsiteX3" fmla="*/ 900687 w 3296516"/>
              <a:gd name="connsiteY3" fmla="*/ 1334 h 100413"/>
              <a:gd name="connsiteX4" fmla="*/ 1296990 w 3296516"/>
              <a:gd name="connsiteY4" fmla="*/ 1334 h 100413"/>
              <a:gd name="connsiteX5" fmla="*/ 1963498 w 3296516"/>
              <a:gd name="connsiteY5" fmla="*/ 10341 h 100413"/>
              <a:gd name="connsiteX6" fmla="*/ 2485897 w 3296516"/>
              <a:gd name="connsiteY6" fmla="*/ 37363 h 100413"/>
              <a:gd name="connsiteX7" fmla="*/ 2927234 w 3296516"/>
              <a:gd name="connsiteY7" fmla="*/ 73391 h 100413"/>
              <a:gd name="connsiteX8" fmla="*/ 3296516 w 3296516"/>
              <a:gd name="connsiteY8" fmla="*/ 91406 h 10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6516" h="100413">
                <a:moveTo>
                  <a:pt x="0" y="100413"/>
                </a:moveTo>
                <a:cubicBezTo>
                  <a:pt x="86316" y="84650"/>
                  <a:pt x="172632" y="68888"/>
                  <a:pt x="270206" y="55377"/>
                </a:cubicBezTo>
                <a:cubicBezTo>
                  <a:pt x="367780" y="41866"/>
                  <a:pt x="480367" y="28356"/>
                  <a:pt x="585447" y="19349"/>
                </a:cubicBezTo>
                <a:cubicBezTo>
                  <a:pt x="690527" y="10342"/>
                  <a:pt x="782097" y="4336"/>
                  <a:pt x="900687" y="1334"/>
                </a:cubicBezTo>
                <a:cubicBezTo>
                  <a:pt x="1019277" y="-1668"/>
                  <a:pt x="1296990" y="1334"/>
                  <a:pt x="1296990" y="1334"/>
                </a:cubicBezTo>
                <a:lnTo>
                  <a:pt x="1963498" y="10341"/>
                </a:lnTo>
                <a:cubicBezTo>
                  <a:pt x="2161649" y="16346"/>
                  <a:pt x="2325274" y="26855"/>
                  <a:pt x="2485897" y="37363"/>
                </a:cubicBezTo>
                <a:cubicBezTo>
                  <a:pt x="2646520" y="47871"/>
                  <a:pt x="2792131" y="64384"/>
                  <a:pt x="2927234" y="73391"/>
                </a:cubicBezTo>
                <a:cubicBezTo>
                  <a:pt x="3062337" y="82398"/>
                  <a:pt x="3296516" y="91406"/>
                  <a:pt x="3296516" y="91406"/>
                </a:cubicBezTo>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7" name="Freeform 16"/>
          <p:cNvSpPr/>
          <p:nvPr/>
        </p:nvSpPr>
        <p:spPr>
          <a:xfrm>
            <a:off x="5338688" y="3391750"/>
            <a:ext cx="2691506" cy="63449"/>
          </a:xfrm>
          <a:custGeom>
            <a:avLst/>
            <a:gdLst>
              <a:gd name="connsiteX0" fmla="*/ 0 w 3827921"/>
              <a:gd name="connsiteY0" fmla="*/ 81232 h 90239"/>
              <a:gd name="connsiteX1" fmla="*/ 387295 w 3827921"/>
              <a:gd name="connsiteY1" fmla="*/ 54211 h 90239"/>
              <a:gd name="connsiteX2" fmla="*/ 783598 w 3827921"/>
              <a:gd name="connsiteY2" fmla="*/ 27189 h 90239"/>
              <a:gd name="connsiteX3" fmla="*/ 1161886 w 3827921"/>
              <a:gd name="connsiteY3" fmla="*/ 9175 h 90239"/>
              <a:gd name="connsiteX4" fmla="*/ 1540175 w 3827921"/>
              <a:gd name="connsiteY4" fmla="*/ 9175 h 90239"/>
              <a:gd name="connsiteX5" fmla="*/ 1927471 w 3827921"/>
              <a:gd name="connsiteY5" fmla="*/ 168 h 90239"/>
              <a:gd name="connsiteX6" fmla="*/ 2314766 w 3827921"/>
              <a:gd name="connsiteY6" fmla="*/ 18182 h 90239"/>
              <a:gd name="connsiteX7" fmla="*/ 2702062 w 3827921"/>
              <a:gd name="connsiteY7" fmla="*/ 36196 h 90239"/>
              <a:gd name="connsiteX8" fmla="*/ 3080351 w 3827921"/>
              <a:gd name="connsiteY8" fmla="*/ 54211 h 90239"/>
              <a:gd name="connsiteX9" fmla="*/ 3827921 w 3827921"/>
              <a:gd name="connsiteY9" fmla="*/ 90239 h 9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7921" h="90239">
                <a:moveTo>
                  <a:pt x="0" y="81232"/>
                </a:moveTo>
                <a:lnTo>
                  <a:pt x="387295" y="54211"/>
                </a:lnTo>
                <a:lnTo>
                  <a:pt x="783598" y="27189"/>
                </a:lnTo>
                <a:cubicBezTo>
                  <a:pt x="912696" y="19683"/>
                  <a:pt x="1035790" y="12177"/>
                  <a:pt x="1161886" y="9175"/>
                </a:cubicBezTo>
                <a:cubicBezTo>
                  <a:pt x="1287982" y="6173"/>
                  <a:pt x="1412578" y="10676"/>
                  <a:pt x="1540175" y="9175"/>
                </a:cubicBezTo>
                <a:cubicBezTo>
                  <a:pt x="1667772" y="7674"/>
                  <a:pt x="1798373" y="-1333"/>
                  <a:pt x="1927471" y="168"/>
                </a:cubicBezTo>
                <a:cubicBezTo>
                  <a:pt x="2056569" y="1669"/>
                  <a:pt x="2314766" y="18182"/>
                  <a:pt x="2314766" y="18182"/>
                </a:cubicBezTo>
                <a:lnTo>
                  <a:pt x="2702062" y="36196"/>
                </a:lnTo>
                <a:lnTo>
                  <a:pt x="3080351" y="54211"/>
                </a:lnTo>
                <a:lnTo>
                  <a:pt x="3827921" y="90239"/>
                </a:lnTo>
              </a:path>
            </a:pathLst>
          </a:custGeom>
          <a:ln w="38100" cmpd="sng">
            <a:solidFill>
              <a:srgbClr val="FF0000"/>
            </a:solidFill>
            <a:prstDash val="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dirty="0">
              <a:solidFill>
                <a:srgbClr val="000000"/>
              </a:solidFill>
            </a:endParaRPr>
          </a:p>
        </p:txBody>
      </p:sp>
      <p:sp>
        <p:nvSpPr>
          <p:cNvPr id="18" name="Freeform 17"/>
          <p:cNvSpPr/>
          <p:nvPr/>
        </p:nvSpPr>
        <p:spPr>
          <a:xfrm>
            <a:off x="3869439" y="5562448"/>
            <a:ext cx="5155027" cy="6333"/>
          </a:xfrm>
          <a:custGeom>
            <a:avLst/>
            <a:gdLst>
              <a:gd name="connsiteX0" fmla="*/ 0 w 7331595"/>
              <a:gd name="connsiteY0" fmla="*/ 0 h 9007"/>
              <a:gd name="connsiteX1" fmla="*/ 7331595 w 7331595"/>
              <a:gd name="connsiteY1" fmla="*/ 9007 h 9007"/>
            </a:gdLst>
            <a:ahLst/>
            <a:cxnLst>
              <a:cxn ang="0">
                <a:pos x="connsiteX0" y="connsiteY0"/>
              </a:cxn>
              <a:cxn ang="0">
                <a:pos x="connsiteX1" y="connsiteY1"/>
              </a:cxn>
            </a:cxnLst>
            <a:rect l="l" t="t" r="r" b="b"/>
            <a:pathLst>
              <a:path w="7331595" h="9007">
                <a:moveTo>
                  <a:pt x="0" y="0"/>
                </a:moveTo>
                <a:lnTo>
                  <a:pt x="7331595" y="9007"/>
                </a:lnTo>
              </a:path>
            </a:pathLst>
          </a:custGeom>
          <a:ln w="38100" cmpd="sng">
            <a:solidFill>
              <a:srgbClr val="FF0000"/>
            </a:solidFill>
            <a:prstDash val="lg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9" name="TextBox 8"/>
          <p:cNvSpPr txBox="1"/>
          <p:nvPr/>
        </p:nvSpPr>
        <p:spPr>
          <a:xfrm>
            <a:off x="642540" y="6076449"/>
            <a:ext cx="7445969" cy="646331"/>
          </a:xfrm>
          <a:prstGeom prst="rect">
            <a:avLst/>
          </a:prstGeom>
          <a:noFill/>
        </p:spPr>
        <p:txBody>
          <a:bodyPr wrap="none" rtlCol="0">
            <a:spAutoFit/>
          </a:bodyPr>
          <a:lstStyle/>
          <a:p>
            <a:r>
              <a:rPr lang="en-US" dirty="0" smtClean="0"/>
              <a:t>Center of lift is very close to 25% chord for almost any airfoil (subsonic)</a:t>
            </a:r>
          </a:p>
          <a:p>
            <a:r>
              <a:rPr lang="en-US" dirty="0"/>
              <a:t> </a:t>
            </a:r>
            <a:r>
              <a:rPr lang="en-US" dirty="0" smtClean="0"/>
              <a:t> -- usually near max thickness, best place to put the spar.</a:t>
            </a:r>
            <a:endParaRPr lang="en-US" dirty="0"/>
          </a:p>
        </p:txBody>
      </p:sp>
      <p:grpSp>
        <p:nvGrpSpPr>
          <p:cNvPr id="21" name="Group 20"/>
          <p:cNvGrpSpPr/>
          <p:nvPr/>
        </p:nvGrpSpPr>
        <p:grpSpPr>
          <a:xfrm>
            <a:off x="-762000" y="3366574"/>
            <a:ext cx="215900" cy="205206"/>
            <a:chOff x="-920750" y="1695450"/>
            <a:chExt cx="660400" cy="697163"/>
          </a:xfrm>
        </p:grpSpPr>
        <p:sp>
          <p:nvSpPr>
            <p:cNvPr id="22" name="Oval 21"/>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ie 22"/>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Pie 23"/>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a:off x="1449960" y="3399184"/>
            <a:ext cx="215900" cy="213633"/>
            <a:chOff x="-825500" y="5012090"/>
            <a:chExt cx="215900" cy="213633"/>
          </a:xfrm>
        </p:grpSpPr>
        <p:sp>
          <p:nvSpPr>
            <p:cNvPr id="26" name="Oval 25"/>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ie 26"/>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Pie 27"/>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5082289" y="5461964"/>
            <a:ext cx="215900" cy="213633"/>
            <a:chOff x="-825500" y="5012090"/>
            <a:chExt cx="215900" cy="213633"/>
          </a:xfrm>
        </p:grpSpPr>
        <p:sp>
          <p:nvSpPr>
            <p:cNvPr id="30" name="Oval 29"/>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ie 30"/>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Pie 31"/>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p:cNvGrpSpPr/>
          <p:nvPr/>
        </p:nvGrpSpPr>
        <p:grpSpPr>
          <a:xfrm>
            <a:off x="5916452" y="3305185"/>
            <a:ext cx="215900" cy="213633"/>
            <a:chOff x="-825500" y="5012090"/>
            <a:chExt cx="215900" cy="213633"/>
          </a:xfrm>
        </p:grpSpPr>
        <p:sp>
          <p:nvSpPr>
            <p:cNvPr id="34" name="Oval 33"/>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ie 34"/>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Pie 35"/>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p:cNvGrpSpPr/>
          <p:nvPr/>
        </p:nvGrpSpPr>
        <p:grpSpPr>
          <a:xfrm>
            <a:off x="-783363" y="3732159"/>
            <a:ext cx="215900" cy="213633"/>
            <a:chOff x="-825500" y="5012090"/>
            <a:chExt cx="215900" cy="213633"/>
          </a:xfrm>
        </p:grpSpPr>
        <p:sp>
          <p:nvSpPr>
            <p:cNvPr id="38" name="Oval 37"/>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Pie 38"/>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p:cNvGrpSpPr/>
          <p:nvPr/>
        </p:nvGrpSpPr>
        <p:grpSpPr>
          <a:xfrm>
            <a:off x="393895" y="6158824"/>
            <a:ext cx="215900" cy="213633"/>
            <a:chOff x="-825500" y="5012090"/>
            <a:chExt cx="215900" cy="213633"/>
          </a:xfrm>
        </p:grpSpPr>
        <p:sp>
          <p:nvSpPr>
            <p:cNvPr id="42" name="Oval 41"/>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ie 42"/>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Pie 43"/>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759765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053" y="107577"/>
            <a:ext cx="8042276" cy="706812"/>
          </a:xfrm>
        </p:spPr>
        <p:txBody>
          <a:bodyPr/>
          <a:lstStyle/>
          <a:p>
            <a:r>
              <a:rPr lang="en-US" sz="3600" dirty="0" smtClean="0">
                <a:solidFill>
                  <a:srgbClr val="000000"/>
                </a:solidFill>
              </a:rPr>
              <a:t>Mean Aerodynamic Chord (MAC) </a:t>
            </a:r>
            <a:endParaRPr lang="en-US" sz="3600" dirty="0">
              <a:solidFill>
                <a:srgbClr val="000000"/>
              </a:solidFill>
            </a:endParaRPr>
          </a:p>
        </p:txBody>
      </p:sp>
      <p:pic>
        <p:nvPicPr>
          <p:cNvPr id="4" name="Picture 3" descr="Screen Shot 2017-06-09 at 8.29.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362" y="1508627"/>
            <a:ext cx="5201638" cy="5279440"/>
          </a:xfrm>
          <a:prstGeom prst="rect">
            <a:avLst/>
          </a:prstGeom>
        </p:spPr>
      </p:pic>
      <p:sp>
        <p:nvSpPr>
          <p:cNvPr id="3" name="Content Placeholder 2"/>
          <p:cNvSpPr>
            <a:spLocks noGrp="1"/>
          </p:cNvSpPr>
          <p:nvPr>
            <p:ph idx="1"/>
          </p:nvPr>
        </p:nvSpPr>
        <p:spPr>
          <a:xfrm>
            <a:off x="418932" y="997285"/>
            <a:ext cx="2979989" cy="1739565"/>
          </a:xfrm>
        </p:spPr>
        <p:txBody>
          <a:bodyPr>
            <a:normAutofit/>
          </a:bodyPr>
          <a:lstStyle/>
          <a:p>
            <a:r>
              <a:rPr lang="en-US" sz="1800" dirty="0" smtClean="0"/>
              <a:t>A chord location equivalent to a rectangular wing of the same area</a:t>
            </a:r>
          </a:p>
        </p:txBody>
      </p:sp>
      <p:sp>
        <p:nvSpPr>
          <p:cNvPr id="6" name="TextBox 5"/>
          <p:cNvSpPr txBox="1"/>
          <p:nvPr/>
        </p:nvSpPr>
        <p:spPr>
          <a:xfrm>
            <a:off x="3241843" y="5856320"/>
            <a:ext cx="4170947" cy="646331"/>
          </a:xfrm>
          <a:prstGeom prst="rect">
            <a:avLst/>
          </a:prstGeom>
          <a:solidFill>
            <a:schemeClr val="accent3">
              <a:lumMod val="40000"/>
              <a:lumOff val="60000"/>
            </a:schemeClr>
          </a:solidFill>
        </p:spPr>
        <p:txBody>
          <a:bodyPr wrap="square" rtlCol="0">
            <a:spAutoFit/>
          </a:bodyPr>
          <a:lstStyle/>
          <a:p>
            <a:r>
              <a:rPr lang="en-US" dirty="0" smtClean="0"/>
              <a:t>Graphical method to find MAC on a swept and tapered wing</a:t>
            </a:r>
            <a:endParaRPr lang="en-US" dirty="0"/>
          </a:p>
        </p:txBody>
      </p:sp>
      <p:cxnSp>
        <p:nvCxnSpPr>
          <p:cNvPr id="9" name="Straight Arrow Connector 8"/>
          <p:cNvCxnSpPr/>
          <p:nvPr/>
        </p:nvCxnSpPr>
        <p:spPr>
          <a:xfrm>
            <a:off x="4813300" y="3576054"/>
            <a:ext cx="1400008" cy="0"/>
          </a:xfrm>
          <a:prstGeom prst="straightConnector1">
            <a:avLst/>
          </a:prstGeom>
          <a:ln w="38100" cmpd="sng">
            <a:solidFill>
              <a:srgbClr val="FF0000"/>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10" name="Content Placeholder 2"/>
          <p:cNvSpPr txBox="1">
            <a:spLocks/>
          </p:cNvSpPr>
          <p:nvPr/>
        </p:nvSpPr>
        <p:spPr>
          <a:xfrm>
            <a:off x="514182" y="3799589"/>
            <a:ext cx="2979989" cy="1159761"/>
          </a:xfrm>
          <a:prstGeom prst="rect">
            <a:avLst/>
          </a:prstGeom>
        </p:spPr>
        <p:txBody>
          <a:bodyPr vert="horz" lIns="91440" tIns="45720" rIns="91440" bIns="45720" rtlCol="0">
            <a:normAutofit fontScale="925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endParaRPr lang="en-US" sz="1800" dirty="0" smtClean="0"/>
          </a:p>
          <a:p>
            <a:r>
              <a:rPr lang="en-US" sz="1800" dirty="0" smtClean="0"/>
              <a:t>Center of lift is at 25% of MAC from leading edge</a:t>
            </a:r>
          </a:p>
        </p:txBody>
      </p:sp>
      <p:sp>
        <p:nvSpPr>
          <p:cNvPr id="11" name="Content Placeholder 2"/>
          <p:cNvSpPr txBox="1">
            <a:spLocks/>
          </p:cNvSpPr>
          <p:nvPr/>
        </p:nvSpPr>
        <p:spPr>
          <a:xfrm>
            <a:off x="338054" y="2601830"/>
            <a:ext cx="2979989" cy="977900"/>
          </a:xfrm>
          <a:prstGeom prst="rect">
            <a:avLst/>
          </a:prstGeom>
        </p:spPr>
        <p:txBody>
          <a:bodyPr vert="horz" lIns="91440" tIns="45720" rIns="91440" bIns="45720" rtlCol="0">
            <a:normAutofit fontScale="92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1800" dirty="0" smtClean="0"/>
              <a:t>Center of Gravity (balance point) should be 10-20% of MAC ahead of the Center of Lift *</a:t>
            </a:r>
            <a:endParaRPr lang="en-US" sz="1800" dirty="0"/>
          </a:p>
        </p:txBody>
      </p:sp>
      <p:cxnSp>
        <p:nvCxnSpPr>
          <p:cNvPr id="13" name="Straight Connector 12"/>
          <p:cNvCxnSpPr/>
          <p:nvPr/>
        </p:nvCxnSpPr>
        <p:spPr>
          <a:xfrm flipV="1">
            <a:off x="3241843" y="3579730"/>
            <a:ext cx="1571457" cy="7997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862763" y="3375526"/>
            <a:ext cx="1350545" cy="0"/>
          </a:xfrm>
          <a:prstGeom prst="straightConnector1">
            <a:avLst/>
          </a:prstGeom>
          <a:ln w="38100" cmpd="sng">
            <a:solidFill>
              <a:srgbClr val="0000FF"/>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3"/>
          </p:cNvCxnSpPr>
          <p:nvPr/>
        </p:nvCxnSpPr>
        <p:spPr>
          <a:xfrm>
            <a:off x="3318043" y="3090780"/>
            <a:ext cx="1377615" cy="28474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920750" y="1695450"/>
            <a:ext cx="660400" cy="697163"/>
            <a:chOff x="-920750" y="1695450"/>
            <a:chExt cx="660400" cy="697163"/>
          </a:xfrm>
        </p:grpSpPr>
        <p:sp>
          <p:nvSpPr>
            <p:cNvPr id="25" name="Oval 24"/>
            <p:cNvSpPr/>
            <p:nvPr/>
          </p:nvSpPr>
          <p:spPr>
            <a:xfrm>
              <a:off x="-920750" y="1695450"/>
              <a:ext cx="660400" cy="697163"/>
            </a:xfrm>
            <a:prstGeom prst="ellipse">
              <a:avLst/>
            </a:prstGeom>
            <a:solidFill>
              <a:schemeClr val="bg1"/>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ie 22"/>
            <p:cNvSpPr/>
            <p:nvPr/>
          </p:nvSpPr>
          <p:spPr>
            <a:xfrm>
              <a:off x="-920750" y="1714500"/>
              <a:ext cx="660400" cy="647700"/>
            </a:xfrm>
            <a:prstGeom prst="pie">
              <a:avLst>
                <a:gd name="adj1" fmla="val 10745437"/>
                <a:gd name="adj2" fmla="val 16200000"/>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Pie 23"/>
            <p:cNvSpPr/>
            <p:nvPr/>
          </p:nvSpPr>
          <p:spPr>
            <a:xfrm rot="10800000">
              <a:off x="-920750" y="1720850"/>
              <a:ext cx="660400" cy="647700"/>
            </a:xfrm>
            <a:prstGeom prst="pie">
              <a:avLst>
                <a:gd name="adj1" fmla="val 10745437"/>
                <a:gd name="adj2" fmla="val 16200000"/>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26"/>
          <p:cNvGrpSpPr/>
          <p:nvPr/>
        </p:nvGrpSpPr>
        <p:grpSpPr>
          <a:xfrm>
            <a:off x="4699000" y="3272923"/>
            <a:ext cx="215900" cy="205206"/>
            <a:chOff x="-920750" y="1695450"/>
            <a:chExt cx="660400" cy="697163"/>
          </a:xfrm>
        </p:grpSpPr>
        <p:sp>
          <p:nvSpPr>
            <p:cNvPr id="28" name="Oval 27"/>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ie 28"/>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Pie 29"/>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p:cNvGrpSpPr/>
          <p:nvPr/>
        </p:nvGrpSpPr>
        <p:grpSpPr>
          <a:xfrm>
            <a:off x="6124408" y="3456011"/>
            <a:ext cx="215900" cy="213633"/>
            <a:chOff x="-825500" y="5012090"/>
            <a:chExt cx="215900" cy="213633"/>
          </a:xfrm>
        </p:grpSpPr>
        <p:sp>
          <p:nvSpPr>
            <p:cNvPr id="32" name="Oval 31"/>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ie 32"/>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Pie 33"/>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34"/>
          <p:cNvGrpSpPr/>
          <p:nvPr/>
        </p:nvGrpSpPr>
        <p:grpSpPr>
          <a:xfrm>
            <a:off x="-762000" y="3366574"/>
            <a:ext cx="215900" cy="205206"/>
            <a:chOff x="-920750" y="1695450"/>
            <a:chExt cx="660400" cy="697163"/>
          </a:xfrm>
        </p:grpSpPr>
        <p:sp>
          <p:nvSpPr>
            <p:cNvPr id="36" name="Oval 35"/>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Pie 36"/>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Pie 37"/>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9"/>
          <p:cNvGrpSpPr/>
          <p:nvPr/>
        </p:nvGrpSpPr>
        <p:grpSpPr>
          <a:xfrm>
            <a:off x="-762000" y="3715227"/>
            <a:ext cx="215900" cy="213633"/>
            <a:chOff x="-825500" y="5012090"/>
            <a:chExt cx="215900" cy="213633"/>
          </a:xfrm>
        </p:grpSpPr>
        <p:sp>
          <p:nvSpPr>
            <p:cNvPr id="41" name="Oval 40"/>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ie 41"/>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Pie 42"/>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4" name="Content Placeholder 2"/>
          <p:cNvSpPr txBox="1">
            <a:spLocks/>
          </p:cNvSpPr>
          <p:nvPr/>
        </p:nvSpPr>
        <p:spPr>
          <a:xfrm>
            <a:off x="155219" y="6039350"/>
            <a:ext cx="2979989" cy="58321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1400" dirty="0" smtClean="0"/>
              <a:t>* with fuel tank empty if fuel tank is forward of CG</a:t>
            </a:r>
            <a:endParaRPr lang="en-US" sz="1400" dirty="0"/>
          </a:p>
        </p:txBody>
      </p:sp>
    </p:spTree>
    <p:extLst>
      <p:ext uri="{BB962C8B-B14F-4D97-AF65-F5344CB8AC3E}">
        <p14:creationId xmlns:p14="http://schemas.microsoft.com/office/powerpoint/2010/main" val="4767665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16324"/>
          </a:xfrm>
        </p:spPr>
        <p:txBody>
          <a:bodyPr/>
          <a:lstStyle/>
          <a:p>
            <a:r>
              <a:rPr lang="en-US" sz="3200" dirty="0" smtClean="0"/>
              <a:t>Is the horizontal tail big or long enough?</a:t>
            </a:r>
            <a:endParaRPr lang="en-US" sz="3200" dirty="0"/>
          </a:p>
        </p:txBody>
      </p:sp>
      <p:sp>
        <p:nvSpPr>
          <p:cNvPr id="3" name="Content Placeholder 2"/>
          <p:cNvSpPr>
            <a:spLocks noGrp="1"/>
          </p:cNvSpPr>
          <p:nvPr>
            <p:ph idx="1"/>
          </p:nvPr>
        </p:nvSpPr>
        <p:spPr>
          <a:xfrm>
            <a:off x="459020" y="1077994"/>
            <a:ext cx="7825137" cy="1513701"/>
          </a:xfrm>
        </p:spPr>
        <p:txBody>
          <a:bodyPr>
            <a:normAutofit fontScale="92500" lnSpcReduction="20000"/>
          </a:bodyPr>
          <a:lstStyle/>
          <a:p>
            <a:r>
              <a:rPr lang="en-US" dirty="0" smtClean="0"/>
              <a:t>Even if CG is right, too small or too short tail:</a:t>
            </a:r>
          </a:p>
          <a:p>
            <a:pPr lvl="2"/>
            <a:r>
              <a:rPr lang="en-US" dirty="0" smtClean="0"/>
              <a:t>difficult to fly </a:t>
            </a:r>
          </a:p>
          <a:p>
            <a:pPr lvl="2"/>
            <a:r>
              <a:rPr lang="en-US" dirty="0" smtClean="0"/>
              <a:t>sensitive to CG position</a:t>
            </a:r>
          </a:p>
          <a:p>
            <a:r>
              <a:rPr lang="en-US" b="1" i="1" dirty="0" smtClean="0"/>
              <a:t>Tail Volume </a:t>
            </a:r>
            <a:r>
              <a:rPr lang="en-US" dirty="0" smtClean="0"/>
              <a:t>takes tail length </a:t>
            </a:r>
            <a:r>
              <a:rPr lang="en-US" u="sng" dirty="0" smtClean="0"/>
              <a:t>and</a:t>
            </a:r>
            <a:r>
              <a:rPr lang="en-US" dirty="0" smtClean="0"/>
              <a:t> area into account</a:t>
            </a:r>
          </a:p>
          <a:p>
            <a:pPr marL="0" indent="0">
              <a:buNone/>
            </a:pPr>
            <a:endParaRPr lang="en-US" dirty="0"/>
          </a:p>
        </p:txBody>
      </p:sp>
      <p:sp>
        <p:nvSpPr>
          <p:cNvPr id="4" name="TextBox 3"/>
          <p:cNvSpPr txBox="1"/>
          <p:nvPr/>
        </p:nvSpPr>
        <p:spPr>
          <a:xfrm>
            <a:off x="1772874" y="3008898"/>
            <a:ext cx="866752" cy="523220"/>
          </a:xfrm>
          <a:prstGeom prst="rect">
            <a:avLst/>
          </a:prstGeom>
          <a:noFill/>
        </p:spPr>
        <p:txBody>
          <a:bodyPr wrap="none" rtlCol="0">
            <a:spAutoFit/>
          </a:bodyPr>
          <a:lstStyle/>
          <a:p>
            <a:r>
              <a:rPr lang="en-US" sz="2800" dirty="0" smtClean="0"/>
              <a:t>V</a:t>
            </a:r>
            <a:r>
              <a:rPr lang="en-US" sz="2800" baseline="-25000" dirty="0" smtClean="0"/>
              <a:t>h</a:t>
            </a:r>
            <a:r>
              <a:rPr lang="en-US" sz="2800" dirty="0" smtClean="0"/>
              <a:t> =</a:t>
            </a:r>
            <a:endParaRPr lang="en-US" sz="2800" dirty="0"/>
          </a:p>
        </p:txBody>
      </p:sp>
      <p:sp>
        <p:nvSpPr>
          <p:cNvPr id="5" name="TextBox 4"/>
          <p:cNvSpPr txBox="1"/>
          <p:nvPr/>
        </p:nvSpPr>
        <p:spPr>
          <a:xfrm>
            <a:off x="2639626" y="2777759"/>
            <a:ext cx="956637" cy="523220"/>
          </a:xfrm>
          <a:prstGeom prst="rect">
            <a:avLst/>
          </a:prstGeom>
          <a:noFill/>
        </p:spPr>
        <p:txBody>
          <a:bodyPr wrap="none" rtlCol="0">
            <a:spAutoFit/>
          </a:bodyPr>
          <a:lstStyle/>
          <a:p>
            <a:r>
              <a:rPr lang="en-US" sz="2800" dirty="0" smtClean="0"/>
              <a:t>S</a:t>
            </a:r>
            <a:r>
              <a:rPr lang="en-US" sz="2800" baseline="-25000" dirty="0" smtClean="0"/>
              <a:t>h </a:t>
            </a:r>
            <a:r>
              <a:rPr lang="en-US" sz="2800" dirty="0"/>
              <a:t>L</a:t>
            </a:r>
            <a:r>
              <a:rPr lang="en-US" sz="2800" baseline="-25000" dirty="0" smtClean="0"/>
              <a:t>h </a:t>
            </a:r>
            <a:r>
              <a:rPr lang="en-US" sz="2800" dirty="0" smtClean="0"/>
              <a:t>   </a:t>
            </a:r>
            <a:endParaRPr lang="en-US" sz="2800" dirty="0"/>
          </a:p>
        </p:txBody>
      </p:sp>
      <p:sp>
        <p:nvSpPr>
          <p:cNvPr id="6" name="TextBox 5"/>
          <p:cNvSpPr txBox="1"/>
          <p:nvPr/>
        </p:nvSpPr>
        <p:spPr>
          <a:xfrm>
            <a:off x="2748142" y="3328556"/>
            <a:ext cx="670209" cy="523220"/>
          </a:xfrm>
          <a:prstGeom prst="rect">
            <a:avLst/>
          </a:prstGeom>
          <a:noFill/>
        </p:spPr>
        <p:txBody>
          <a:bodyPr wrap="none" rtlCol="0">
            <a:spAutoFit/>
          </a:bodyPr>
          <a:lstStyle/>
          <a:p>
            <a:r>
              <a:rPr lang="en-US" sz="2800" dirty="0" smtClean="0"/>
              <a:t>S</a:t>
            </a:r>
            <a:r>
              <a:rPr lang="en-US" sz="2800" baseline="-25000" dirty="0" smtClean="0"/>
              <a:t> </a:t>
            </a:r>
            <a:r>
              <a:rPr lang="en-US" sz="2800" dirty="0"/>
              <a:t>c</a:t>
            </a:r>
          </a:p>
        </p:txBody>
      </p:sp>
      <p:cxnSp>
        <p:nvCxnSpPr>
          <p:cNvPr id="8" name="Straight Connector 7"/>
          <p:cNvCxnSpPr/>
          <p:nvPr/>
        </p:nvCxnSpPr>
        <p:spPr>
          <a:xfrm>
            <a:off x="2639626" y="3328556"/>
            <a:ext cx="1108852"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5277732" y="2694847"/>
            <a:ext cx="3477042" cy="3329637"/>
          </a:xfrm>
          <a:prstGeom prst="rect">
            <a:avLst/>
          </a:prstGeom>
        </p:spPr>
      </p:pic>
      <p:sp>
        <p:nvSpPr>
          <p:cNvPr id="10" name="TextBox 9"/>
          <p:cNvSpPr txBox="1"/>
          <p:nvPr/>
        </p:nvSpPr>
        <p:spPr>
          <a:xfrm>
            <a:off x="87101" y="3851776"/>
            <a:ext cx="6958693" cy="2585323"/>
          </a:xfrm>
          <a:prstGeom prst="rect">
            <a:avLst/>
          </a:prstGeom>
          <a:noFill/>
        </p:spPr>
        <p:txBody>
          <a:bodyPr wrap="none" rtlCol="0">
            <a:spAutoFit/>
          </a:bodyPr>
          <a:lstStyle/>
          <a:p>
            <a:r>
              <a:rPr lang="en-US" dirty="0" smtClean="0"/>
              <a:t>V</a:t>
            </a:r>
            <a:r>
              <a:rPr lang="en-US" baseline="-25000" dirty="0" smtClean="0"/>
              <a:t>h</a:t>
            </a:r>
            <a:r>
              <a:rPr lang="en-US" dirty="0" smtClean="0"/>
              <a:t>  horizontal tail volume</a:t>
            </a:r>
          </a:p>
          <a:p>
            <a:r>
              <a:rPr lang="en-US" dirty="0" smtClean="0"/>
              <a:t>S</a:t>
            </a:r>
            <a:r>
              <a:rPr lang="en-US" baseline="-25000" dirty="0" smtClean="0"/>
              <a:t>h   </a:t>
            </a:r>
            <a:r>
              <a:rPr lang="en-US" dirty="0" smtClean="0"/>
              <a:t>horizontal tail area (includes elevator)</a:t>
            </a:r>
          </a:p>
          <a:p>
            <a:r>
              <a:rPr lang="en-US" dirty="0"/>
              <a:t>L</a:t>
            </a:r>
            <a:r>
              <a:rPr lang="en-US" baseline="-25000" dirty="0"/>
              <a:t>h</a:t>
            </a:r>
            <a:r>
              <a:rPr lang="en-US" dirty="0"/>
              <a:t>  tail length:  .25 mac wing to to .25mac of horizontal</a:t>
            </a:r>
          </a:p>
          <a:p>
            <a:r>
              <a:rPr lang="en-US" dirty="0" smtClean="0"/>
              <a:t>S   wing area</a:t>
            </a:r>
          </a:p>
          <a:p>
            <a:r>
              <a:rPr lang="en-US" dirty="0"/>
              <a:t>c</a:t>
            </a:r>
            <a:r>
              <a:rPr lang="en-US" dirty="0" smtClean="0"/>
              <a:t>    is mean aerodynamic chord (mac)</a:t>
            </a:r>
          </a:p>
          <a:p>
            <a:endParaRPr lang="en-US" dirty="0"/>
          </a:p>
          <a:p>
            <a:r>
              <a:rPr lang="en-US" dirty="0" smtClean="0"/>
              <a:t>V</a:t>
            </a:r>
            <a:r>
              <a:rPr lang="en-US" baseline="-25000" dirty="0" smtClean="0"/>
              <a:t>h </a:t>
            </a:r>
            <a:r>
              <a:rPr lang="en-US" dirty="0" smtClean="0"/>
              <a:t>should be from 0.3 to 0.6 for full scale planes</a:t>
            </a:r>
          </a:p>
          <a:p>
            <a:r>
              <a:rPr lang="en-US" dirty="0"/>
              <a:t> </a:t>
            </a:r>
            <a:r>
              <a:rPr lang="en-US" dirty="0" smtClean="0"/>
              <a:t>     (generally more for RC planes, much more for a pattern plane)</a:t>
            </a:r>
            <a:endParaRPr lang="en-US" dirty="0"/>
          </a:p>
          <a:p>
            <a:endParaRPr lang="en-US" dirty="0"/>
          </a:p>
        </p:txBody>
      </p:sp>
      <p:cxnSp>
        <p:nvCxnSpPr>
          <p:cNvPr id="12" name="Straight Connector 11"/>
          <p:cNvCxnSpPr/>
          <p:nvPr/>
        </p:nvCxnSpPr>
        <p:spPr>
          <a:xfrm>
            <a:off x="6208282" y="3532118"/>
            <a:ext cx="0" cy="622780"/>
          </a:xfrm>
          <a:prstGeom prst="line">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717580" y="3684518"/>
            <a:ext cx="0" cy="1718071"/>
          </a:xfrm>
          <a:prstGeom prst="line">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79400" y="6252433"/>
            <a:ext cx="8512520" cy="369332"/>
          </a:xfrm>
          <a:prstGeom prst="rect">
            <a:avLst/>
          </a:prstGeom>
          <a:solidFill>
            <a:srgbClr val="FFFFFF"/>
          </a:solidFill>
        </p:spPr>
        <p:txBody>
          <a:bodyPr wrap="none" rtlCol="0">
            <a:spAutoFit/>
          </a:bodyPr>
          <a:lstStyle/>
          <a:p>
            <a:r>
              <a:rPr lang="en-US" b="1" i="1" dirty="0">
                <a:solidFill>
                  <a:srgbClr val="FF0000"/>
                </a:solidFill>
              </a:rPr>
              <a:t>Compare your plane to one of similar size with </a:t>
            </a:r>
            <a:r>
              <a:rPr lang="en-US" b="1" i="1" dirty="0" smtClean="0">
                <a:solidFill>
                  <a:srgbClr val="FF0000"/>
                </a:solidFill>
              </a:rPr>
              <a:t>known </a:t>
            </a:r>
            <a:r>
              <a:rPr lang="en-US" b="1" i="1" dirty="0">
                <a:solidFill>
                  <a:srgbClr val="FF0000"/>
                </a:solidFill>
              </a:rPr>
              <a:t>flying </a:t>
            </a:r>
            <a:r>
              <a:rPr lang="en-US" b="1" i="1" dirty="0" smtClean="0">
                <a:solidFill>
                  <a:srgbClr val="FF0000"/>
                </a:solidFill>
              </a:rPr>
              <a:t>characteristics</a:t>
            </a:r>
            <a:endParaRPr lang="en-US" b="1" i="1" dirty="0">
              <a:solidFill>
                <a:srgbClr val="FF0000"/>
              </a:solidFill>
            </a:endParaRPr>
          </a:p>
        </p:txBody>
      </p:sp>
      <p:sp>
        <p:nvSpPr>
          <p:cNvPr id="7" name="Freeform 6"/>
          <p:cNvSpPr/>
          <p:nvPr/>
        </p:nvSpPr>
        <p:spPr>
          <a:xfrm>
            <a:off x="6343650" y="5245100"/>
            <a:ext cx="1339850" cy="463550"/>
          </a:xfrm>
          <a:custGeom>
            <a:avLst/>
            <a:gdLst>
              <a:gd name="connsiteX0" fmla="*/ 0 w 1339850"/>
              <a:gd name="connsiteY0" fmla="*/ 69850 h 463550"/>
              <a:gd name="connsiteX1" fmla="*/ 673100 w 1339850"/>
              <a:gd name="connsiteY1" fmla="*/ 0 h 463550"/>
              <a:gd name="connsiteX2" fmla="*/ 1339850 w 1339850"/>
              <a:gd name="connsiteY2" fmla="*/ 88900 h 463550"/>
              <a:gd name="connsiteX3" fmla="*/ 1339850 w 1339850"/>
              <a:gd name="connsiteY3" fmla="*/ 381000 h 463550"/>
              <a:gd name="connsiteX4" fmla="*/ 882650 w 1339850"/>
              <a:gd name="connsiteY4" fmla="*/ 463550 h 463550"/>
              <a:gd name="connsiteX5" fmla="*/ 673100 w 1339850"/>
              <a:gd name="connsiteY5" fmla="*/ 285750 h 463550"/>
              <a:gd name="connsiteX6" fmla="*/ 488950 w 1339850"/>
              <a:gd name="connsiteY6" fmla="*/ 450850 h 463550"/>
              <a:gd name="connsiteX7" fmla="*/ 19050 w 1339850"/>
              <a:gd name="connsiteY7" fmla="*/ 387350 h 463550"/>
              <a:gd name="connsiteX8" fmla="*/ 0 w 1339850"/>
              <a:gd name="connsiteY8" fmla="*/ 698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50" h="463550">
                <a:moveTo>
                  <a:pt x="0" y="69850"/>
                </a:moveTo>
                <a:lnTo>
                  <a:pt x="673100" y="0"/>
                </a:lnTo>
                <a:lnTo>
                  <a:pt x="1339850" y="88900"/>
                </a:lnTo>
                <a:lnTo>
                  <a:pt x="1339850" y="381000"/>
                </a:lnTo>
                <a:lnTo>
                  <a:pt x="882650" y="463550"/>
                </a:lnTo>
                <a:lnTo>
                  <a:pt x="673100" y="285750"/>
                </a:lnTo>
                <a:lnTo>
                  <a:pt x="488950" y="450850"/>
                </a:lnTo>
                <a:lnTo>
                  <a:pt x="19050" y="387350"/>
                </a:lnTo>
                <a:lnTo>
                  <a:pt x="0" y="69850"/>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3853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16324"/>
          </a:xfrm>
        </p:spPr>
        <p:txBody>
          <a:bodyPr/>
          <a:lstStyle/>
          <a:p>
            <a:r>
              <a:rPr lang="en-US" sz="3200" dirty="0" smtClean="0"/>
              <a:t>Is the vertical tail big or long enough?</a:t>
            </a:r>
            <a:endParaRPr lang="en-US" sz="3200" dirty="0"/>
          </a:p>
        </p:txBody>
      </p:sp>
      <p:sp>
        <p:nvSpPr>
          <p:cNvPr id="3" name="Content Placeholder 2"/>
          <p:cNvSpPr>
            <a:spLocks noGrp="1"/>
          </p:cNvSpPr>
          <p:nvPr>
            <p:ph idx="1"/>
          </p:nvPr>
        </p:nvSpPr>
        <p:spPr>
          <a:xfrm>
            <a:off x="459020" y="1077994"/>
            <a:ext cx="7825137" cy="1513701"/>
          </a:xfrm>
        </p:spPr>
        <p:txBody>
          <a:bodyPr>
            <a:normAutofit fontScale="92500" lnSpcReduction="20000"/>
          </a:bodyPr>
          <a:lstStyle/>
          <a:p>
            <a:r>
              <a:rPr lang="en-US" dirty="0" smtClean="0"/>
              <a:t>Even if CG is right, too small or too short tail:</a:t>
            </a:r>
          </a:p>
          <a:p>
            <a:pPr lvl="2"/>
            <a:r>
              <a:rPr lang="en-US" dirty="0" smtClean="0"/>
              <a:t>difficult to fly </a:t>
            </a:r>
          </a:p>
          <a:p>
            <a:pPr lvl="2"/>
            <a:r>
              <a:rPr lang="en-US" dirty="0" smtClean="0"/>
              <a:t>sensitive to CG position</a:t>
            </a:r>
          </a:p>
          <a:p>
            <a:r>
              <a:rPr lang="en-US" b="1" i="1" dirty="0" smtClean="0"/>
              <a:t>Tail Volume </a:t>
            </a:r>
            <a:r>
              <a:rPr lang="en-US" dirty="0" smtClean="0"/>
              <a:t>takes length and area into account</a:t>
            </a:r>
          </a:p>
          <a:p>
            <a:pPr marL="0" indent="0">
              <a:buNone/>
            </a:pPr>
            <a:endParaRPr lang="en-US" dirty="0"/>
          </a:p>
        </p:txBody>
      </p:sp>
      <p:sp>
        <p:nvSpPr>
          <p:cNvPr id="4" name="TextBox 3"/>
          <p:cNvSpPr txBox="1"/>
          <p:nvPr/>
        </p:nvSpPr>
        <p:spPr>
          <a:xfrm>
            <a:off x="1772874" y="3008898"/>
            <a:ext cx="853310" cy="523220"/>
          </a:xfrm>
          <a:prstGeom prst="rect">
            <a:avLst/>
          </a:prstGeom>
          <a:noFill/>
        </p:spPr>
        <p:txBody>
          <a:bodyPr wrap="none" rtlCol="0">
            <a:spAutoFit/>
          </a:bodyPr>
          <a:lstStyle/>
          <a:p>
            <a:r>
              <a:rPr lang="en-US" sz="2800" dirty="0" smtClean="0"/>
              <a:t>V</a:t>
            </a:r>
            <a:r>
              <a:rPr lang="en-US" sz="2800" baseline="-25000" dirty="0"/>
              <a:t>v</a:t>
            </a:r>
            <a:r>
              <a:rPr lang="en-US" sz="2800" dirty="0" smtClean="0"/>
              <a:t> =</a:t>
            </a:r>
            <a:endParaRPr lang="en-US" sz="2800" dirty="0"/>
          </a:p>
        </p:txBody>
      </p:sp>
      <p:sp>
        <p:nvSpPr>
          <p:cNvPr id="5" name="TextBox 4"/>
          <p:cNvSpPr txBox="1"/>
          <p:nvPr/>
        </p:nvSpPr>
        <p:spPr>
          <a:xfrm>
            <a:off x="2639626" y="2777759"/>
            <a:ext cx="941283" cy="523220"/>
          </a:xfrm>
          <a:prstGeom prst="rect">
            <a:avLst/>
          </a:prstGeom>
          <a:noFill/>
        </p:spPr>
        <p:txBody>
          <a:bodyPr wrap="none" rtlCol="0">
            <a:spAutoFit/>
          </a:bodyPr>
          <a:lstStyle/>
          <a:p>
            <a:r>
              <a:rPr lang="en-US" sz="2800" dirty="0" smtClean="0"/>
              <a:t>S</a:t>
            </a:r>
            <a:r>
              <a:rPr lang="en-US" sz="2800" baseline="-25000" dirty="0"/>
              <a:t>v</a:t>
            </a:r>
            <a:r>
              <a:rPr lang="en-US" sz="2800" baseline="-25000" dirty="0" smtClean="0"/>
              <a:t> </a:t>
            </a:r>
            <a:r>
              <a:rPr lang="en-US" sz="2800" dirty="0" err="1" smtClean="0"/>
              <a:t>L</a:t>
            </a:r>
            <a:r>
              <a:rPr lang="en-US" sz="2800" baseline="-25000" dirty="0" err="1"/>
              <a:t>v</a:t>
            </a:r>
            <a:r>
              <a:rPr lang="en-US" sz="2800" baseline="-25000" dirty="0" smtClean="0"/>
              <a:t> </a:t>
            </a:r>
            <a:r>
              <a:rPr lang="en-US" sz="2800" dirty="0" smtClean="0"/>
              <a:t>   </a:t>
            </a:r>
            <a:endParaRPr lang="en-US" sz="2800" dirty="0"/>
          </a:p>
        </p:txBody>
      </p:sp>
      <p:sp>
        <p:nvSpPr>
          <p:cNvPr id="6" name="TextBox 5"/>
          <p:cNvSpPr txBox="1"/>
          <p:nvPr/>
        </p:nvSpPr>
        <p:spPr>
          <a:xfrm>
            <a:off x="2748142" y="3328556"/>
            <a:ext cx="690371" cy="523220"/>
          </a:xfrm>
          <a:prstGeom prst="rect">
            <a:avLst/>
          </a:prstGeom>
          <a:noFill/>
        </p:spPr>
        <p:txBody>
          <a:bodyPr wrap="none" rtlCol="0">
            <a:spAutoFit/>
          </a:bodyPr>
          <a:lstStyle/>
          <a:p>
            <a:r>
              <a:rPr lang="en-US" sz="2800" dirty="0" smtClean="0"/>
              <a:t>S</a:t>
            </a:r>
            <a:r>
              <a:rPr lang="en-US" sz="2800" baseline="-25000" dirty="0" smtClean="0"/>
              <a:t> </a:t>
            </a:r>
            <a:r>
              <a:rPr lang="en-US" sz="2800" dirty="0" smtClean="0"/>
              <a:t>b</a:t>
            </a:r>
            <a:endParaRPr lang="en-US" sz="2800" dirty="0"/>
          </a:p>
        </p:txBody>
      </p:sp>
      <p:cxnSp>
        <p:nvCxnSpPr>
          <p:cNvPr id="8" name="Straight Connector 7"/>
          <p:cNvCxnSpPr/>
          <p:nvPr/>
        </p:nvCxnSpPr>
        <p:spPr>
          <a:xfrm>
            <a:off x="2639626" y="3328556"/>
            <a:ext cx="1108852"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7101" y="3851776"/>
            <a:ext cx="8477476" cy="2308324"/>
          </a:xfrm>
          <a:prstGeom prst="rect">
            <a:avLst/>
          </a:prstGeom>
          <a:noFill/>
        </p:spPr>
        <p:txBody>
          <a:bodyPr wrap="none" rtlCol="0">
            <a:spAutoFit/>
          </a:bodyPr>
          <a:lstStyle/>
          <a:p>
            <a:r>
              <a:rPr lang="en-US" dirty="0" smtClean="0"/>
              <a:t>V</a:t>
            </a:r>
            <a:r>
              <a:rPr lang="en-US" baseline="-25000" dirty="0"/>
              <a:t>v</a:t>
            </a:r>
            <a:r>
              <a:rPr lang="en-US" dirty="0" smtClean="0"/>
              <a:t>  vertical tail volume</a:t>
            </a:r>
          </a:p>
          <a:p>
            <a:r>
              <a:rPr lang="en-US" dirty="0" smtClean="0"/>
              <a:t>S</a:t>
            </a:r>
            <a:r>
              <a:rPr lang="en-US" baseline="-25000" dirty="0"/>
              <a:t>v</a:t>
            </a:r>
            <a:r>
              <a:rPr lang="en-US" baseline="-25000" dirty="0" smtClean="0"/>
              <a:t>   </a:t>
            </a:r>
            <a:r>
              <a:rPr lang="en-US" dirty="0" smtClean="0"/>
              <a:t>vertical tail area (includes rudder)</a:t>
            </a:r>
          </a:p>
          <a:p>
            <a:r>
              <a:rPr lang="en-US" dirty="0" err="1"/>
              <a:t>L</a:t>
            </a:r>
            <a:r>
              <a:rPr lang="en-US" baseline="-25000" dirty="0" err="1"/>
              <a:t>v</a:t>
            </a:r>
            <a:r>
              <a:rPr lang="en-US" dirty="0"/>
              <a:t>  tail length:  .25 mac wing to to .25mac of vertical area</a:t>
            </a:r>
          </a:p>
          <a:p>
            <a:r>
              <a:rPr lang="en-US" dirty="0" smtClean="0"/>
              <a:t>S   wing area</a:t>
            </a:r>
          </a:p>
          <a:p>
            <a:r>
              <a:rPr lang="en-US" dirty="0" smtClean="0"/>
              <a:t>b   wing span</a:t>
            </a:r>
          </a:p>
          <a:p>
            <a:endParaRPr lang="en-US" dirty="0"/>
          </a:p>
          <a:p>
            <a:r>
              <a:rPr lang="en-US" dirty="0" smtClean="0"/>
              <a:t>V</a:t>
            </a:r>
            <a:r>
              <a:rPr lang="en-US" baseline="-25000" dirty="0"/>
              <a:t>v</a:t>
            </a:r>
            <a:r>
              <a:rPr lang="en-US" baseline="-25000" dirty="0" smtClean="0"/>
              <a:t> </a:t>
            </a:r>
            <a:r>
              <a:rPr lang="en-US" dirty="0" smtClean="0"/>
              <a:t>should be from 0.02 to 0.05 for full scale planes (generally more for RC planes)</a:t>
            </a:r>
            <a:endParaRPr lang="en-US" dirty="0"/>
          </a:p>
          <a:p>
            <a:endParaRPr lang="en-US" dirty="0"/>
          </a:p>
        </p:txBody>
      </p:sp>
      <p:sp>
        <p:nvSpPr>
          <p:cNvPr id="18" name="TextBox 17"/>
          <p:cNvSpPr txBox="1"/>
          <p:nvPr/>
        </p:nvSpPr>
        <p:spPr>
          <a:xfrm>
            <a:off x="279400" y="6110599"/>
            <a:ext cx="8512520" cy="369332"/>
          </a:xfrm>
          <a:prstGeom prst="rect">
            <a:avLst/>
          </a:prstGeom>
          <a:solidFill>
            <a:srgbClr val="FFFFFF"/>
          </a:solidFill>
        </p:spPr>
        <p:txBody>
          <a:bodyPr wrap="none" rtlCol="0">
            <a:spAutoFit/>
          </a:bodyPr>
          <a:lstStyle/>
          <a:p>
            <a:r>
              <a:rPr lang="en-US" b="1" i="1" dirty="0">
                <a:solidFill>
                  <a:srgbClr val="FF0000"/>
                </a:solidFill>
              </a:rPr>
              <a:t>Compare your plane to one of similar size with </a:t>
            </a:r>
            <a:r>
              <a:rPr lang="en-US" b="1" i="1" dirty="0" smtClean="0">
                <a:solidFill>
                  <a:srgbClr val="FF0000"/>
                </a:solidFill>
              </a:rPr>
              <a:t>known </a:t>
            </a:r>
            <a:r>
              <a:rPr lang="en-US" b="1" i="1" dirty="0">
                <a:solidFill>
                  <a:srgbClr val="FF0000"/>
                </a:solidFill>
              </a:rPr>
              <a:t>flying </a:t>
            </a:r>
            <a:r>
              <a:rPr lang="en-US" b="1" i="1" dirty="0" smtClean="0">
                <a:solidFill>
                  <a:srgbClr val="FF0000"/>
                </a:solidFill>
              </a:rPr>
              <a:t>characteristics</a:t>
            </a:r>
            <a:endParaRPr lang="en-US" b="1" i="1" dirty="0">
              <a:solidFill>
                <a:srgbClr val="FF0000"/>
              </a:solidFill>
            </a:endParaRPr>
          </a:p>
        </p:txBody>
      </p:sp>
      <p:sp>
        <p:nvSpPr>
          <p:cNvPr id="7" name="TextBox 6"/>
          <p:cNvSpPr txBox="1"/>
          <p:nvPr/>
        </p:nvSpPr>
        <p:spPr>
          <a:xfrm>
            <a:off x="87101" y="6482049"/>
            <a:ext cx="8866530" cy="261610"/>
          </a:xfrm>
          <a:prstGeom prst="rect">
            <a:avLst/>
          </a:prstGeom>
          <a:noFill/>
        </p:spPr>
        <p:txBody>
          <a:bodyPr wrap="none" rtlCol="0">
            <a:spAutoFit/>
          </a:bodyPr>
          <a:lstStyle/>
          <a:p>
            <a:r>
              <a:rPr lang="en-US" sz="1100" dirty="0"/>
              <a:t>https://</a:t>
            </a:r>
            <a:r>
              <a:rPr lang="en-US" sz="1100" dirty="0" err="1"/>
              <a:t>ocw.mit.edu</a:t>
            </a:r>
            <a:r>
              <a:rPr lang="en-US" sz="1100" dirty="0"/>
              <a:t>/courses/aeronautics-and-astronautics/16-01-unified-engineering-i-ii-iii-iv-fall-2005-spring-2006/systems-labs-06/spl8.pdf</a:t>
            </a:r>
          </a:p>
        </p:txBody>
      </p:sp>
      <p:pic>
        <p:nvPicPr>
          <p:cNvPr id="14" name="Picture 13"/>
          <p:cNvPicPr>
            <a:picLocks noChangeAspect="1"/>
          </p:cNvPicPr>
          <p:nvPr/>
        </p:nvPicPr>
        <p:blipFill>
          <a:blip r:embed="rId2"/>
          <a:stretch>
            <a:fillRect/>
          </a:stretch>
        </p:blipFill>
        <p:spPr>
          <a:xfrm>
            <a:off x="4985898" y="2731677"/>
            <a:ext cx="3504956" cy="1550823"/>
          </a:xfrm>
          <a:prstGeom prst="rect">
            <a:avLst/>
          </a:prstGeom>
        </p:spPr>
      </p:pic>
      <p:cxnSp>
        <p:nvCxnSpPr>
          <p:cNvPr id="15" name="Straight Connector 14"/>
          <p:cNvCxnSpPr/>
          <p:nvPr/>
        </p:nvCxnSpPr>
        <p:spPr>
          <a:xfrm>
            <a:off x="6141516" y="4276571"/>
            <a:ext cx="1804080" cy="5929"/>
          </a:xfrm>
          <a:prstGeom prst="line">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945596" y="3168155"/>
            <a:ext cx="0" cy="1114345"/>
          </a:xfrm>
          <a:prstGeom prst="line">
            <a:avLst/>
          </a:prstGeom>
          <a:ln w="28575" cmpd="sng">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141516" y="3786779"/>
            <a:ext cx="0" cy="489793"/>
          </a:xfrm>
          <a:prstGeom prst="line">
            <a:avLst/>
          </a:prstGeom>
          <a:ln w="28575" cmpd="sng">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9" name="Trapezoid 8"/>
          <p:cNvSpPr/>
          <p:nvPr/>
        </p:nvSpPr>
        <p:spPr>
          <a:xfrm>
            <a:off x="7683500" y="2844800"/>
            <a:ext cx="692150" cy="736600"/>
          </a:xfrm>
          <a:prstGeom prst="trapezoid">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Tree>
    <p:extLst>
      <p:ext uri="{BB962C8B-B14F-4D97-AF65-F5344CB8AC3E}">
        <p14:creationId xmlns:p14="http://schemas.microsoft.com/office/powerpoint/2010/main" val="63481950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2390</TotalTime>
  <Words>1936</Words>
  <Application>Microsoft Macintosh PowerPoint</Application>
  <PresentationFormat>On-screen Show (4:3)</PresentationFormat>
  <Paragraphs>388</Paragraphs>
  <Slides>41</Slides>
  <Notes>4</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Breeze</vt:lpstr>
      <vt:lpstr>Aero 101 for R/C Pilots Part 1 </vt:lpstr>
      <vt:lpstr>Common Questions from RC Pilots</vt:lpstr>
      <vt:lpstr>Before takeoff  Will this new plane be stable?</vt:lpstr>
      <vt:lpstr>Centers of Lift and Gravity Determine Pitch and Speed Stability</vt:lpstr>
      <vt:lpstr>Where’s the Center of Lift?</vt:lpstr>
      <vt:lpstr>Airfoil Shapes</vt:lpstr>
      <vt:lpstr>Mean Aerodynamic Chord (MAC) </vt:lpstr>
      <vt:lpstr>Is the horizontal tail big or long enough?</vt:lpstr>
      <vt:lpstr>Is the vertical tail big or long enough?</vt:lpstr>
      <vt:lpstr>Takeoff</vt:lpstr>
      <vt:lpstr>Propeller effects in Roll and Yaw</vt:lpstr>
      <vt:lpstr>Propeller Effects</vt:lpstr>
      <vt:lpstr>Right Thrust</vt:lpstr>
      <vt:lpstr>The Downwind Turn</vt:lpstr>
      <vt:lpstr>Wind on Takeoff</vt:lpstr>
      <vt:lpstr>Cruise</vt:lpstr>
      <vt:lpstr>Centers of Lift and Gravity Determine Pitch and Speed Stability</vt:lpstr>
      <vt:lpstr>Trimmed</vt:lpstr>
      <vt:lpstr>Now, increase speed without re-trimming</vt:lpstr>
      <vt:lpstr>Decrease speed from trimmed state</vt:lpstr>
      <vt:lpstr>Result?   Phugoid</vt:lpstr>
      <vt:lpstr>Fine-Tuning the CG (Choosing your Speed Stability)</vt:lpstr>
      <vt:lpstr>Down-Thrust compensates for pitch changes due to increase in speed from throttle</vt:lpstr>
      <vt:lpstr>General Handling</vt:lpstr>
      <vt:lpstr>Snaps or Spins  out of a Tight Turn</vt:lpstr>
      <vt:lpstr>Lift is reduced when the Wing Stalls</vt:lpstr>
      <vt:lpstr>PowerPoint Presentation</vt:lpstr>
      <vt:lpstr>PowerPoint Presentation</vt:lpstr>
      <vt:lpstr>Stall progression for different planforms  (perfectly built wings with no twist)</vt:lpstr>
      <vt:lpstr>Shorter chord results in lower  Reynolds Number Rn</vt:lpstr>
      <vt:lpstr>The Reynolds Number</vt:lpstr>
      <vt:lpstr>NACA 2412</vt:lpstr>
      <vt:lpstr>Prevent tip stall</vt:lpstr>
      <vt:lpstr>PowerPoint Presentation</vt:lpstr>
      <vt:lpstr>PowerPoint Presentation</vt:lpstr>
      <vt:lpstr>PowerPoint Presentation</vt:lpstr>
      <vt:lpstr>Does Dihedral Help or Hinder?</vt:lpstr>
      <vt:lpstr>Dihedral Effect - Roll due to Sideslip</vt:lpstr>
      <vt:lpstr>Zero Dihedral Effect</vt:lpstr>
      <vt:lpstr>My Plane Won’t Respond To Aileron</vt:lpstr>
      <vt:lpstr>“My plane is hard to control.” Is it Unstable or Too Sensitive?</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 101 for R/C Pilots, Builders, and Designers</dc:title>
  <dc:creator>Brian Kelly</dc:creator>
  <cp:lastModifiedBy>Brian Kelly</cp:lastModifiedBy>
  <cp:revision>239</cp:revision>
  <dcterms:created xsi:type="dcterms:W3CDTF">2017-06-01T17:22:23Z</dcterms:created>
  <dcterms:modified xsi:type="dcterms:W3CDTF">2018-02-16T18:22:45Z</dcterms:modified>
</cp:coreProperties>
</file>