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61"/>
  </p:notesMasterIdLst>
  <p:sldIdLst>
    <p:sldId id="257" r:id="rId3"/>
    <p:sldId id="440" r:id="rId4"/>
    <p:sldId id="457" r:id="rId5"/>
    <p:sldId id="442" r:id="rId6"/>
    <p:sldId id="453" r:id="rId7"/>
    <p:sldId id="480" r:id="rId8"/>
    <p:sldId id="258" r:id="rId9"/>
    <p:sldId id="260" r:id="rId10"/>
    <p:sldId id="263" r:id="rId11"/>
    <p:sldId id="261" r:id="rId12"/>
    <p:sldId id="454" r:id="rId13"/>
    <p:sldId id="413" r:id="rId14"/>
    <p:sldId id="390" r:id="rId15"/>
    <p:sldId id="458" r:id="rId16"/>
    <p:sldId id="459" r:id="rId17"/>
    <p:sldId id="396" r:id="rId18"/>
    <p:sldId id="430" r:id="rId19"/>
    <p:sldId id="431" r:id="rId20"/>
    <p:sldId id="441" r:id="rId21"/>
    <p:sldId id="356" r:id="rId22"/>
    <p:sldId id="309" r:id="rId23"/>
    <p:sldId id="312" r:id="rId24"/>
    <p:sldId id="462" r:id="rId25"/>
    <p:sldId id="461" r:id="rId26"/>
    <p:sldId id="355" r:id="rId27"/>
    <p:sldId id="311" r:id="rId28"/>
    <p:sldId id="313" r:id="rId29"/>
    <p:sldId id="389" r:id="rId30"/>
    <p:sldId id="460" r:id="rId31"/>
    <p:sldId id="422" r:id="rId32"/>
    <p:sldId id="417" r:id="rId33"/>
    <p:sldId id="483" r:id="rId34"/>
    <p:sldId id="416" r:id="rId35"/>
    <p:sldId id="485" r:id="rId36"/>
    <p:sldId id="463" r:id="rId37"/>
    <p:sldId id="419" r:id="rId38"/>
    <p:sldId id="484" r:id="rId39"/>
    <p:sldId id="468" r:id="rId40"/>
    <p:sldId id="402" r:id="rId41"/>
    <p:sldId id="482" r:id="rId42"/>
    <p:sldId id="436" r:id="rId43"/>
    <p:sldId id="444" r:id="rId44"/>
    <p:sldId id="443" r:id="rId45"/>
    <p:sldId id="407" r:id="rId46"/>
    <p:sldId id="437" r:id="rId47"/>
    <p:sldId id="408" r:id="rId48"/>
    <p:sldId id="409" r:id="rId49"/>
    <p:sldId id="447" r:id="rId50"/>
    <p:sldId id="435" r:id="rId51"/>
    <p:sldId id="452" r:id="rId52"/>
    <p:sldId id="264" r:id="rId53"/>
    <p:sldId id="403" r:id="rId54"/>
    <p:sldId id="481" r:id="rId55"/>
    <p:sldId id="467" r:id="rId56"/>
    <p:sldId id="469" r:id="rId57"/>
    <p:sldId id="470" r:id="rId58"/>
    <p:sldId id="471" r:id="rId59"/>
    <p:sldId id="432" r:id="rId60"/>
  </p:sldIdLst>
  <p:sldSz cx="9144000" cy="6858000" type="screen4x3"/>
  <p:notesSz cx="6954838"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6"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7C"/>
    <a:srgbClr val="FC4659"/>
    <a:srgbClr val="FC3639"/>
    <a:srgbClr val="F886FF"/>
    <a:srgbClr val="FC34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47" autoAdjust="0"/>
    <p:restoredTop sz="94620" autoAdjust="0"/>
  </p:normalViewPr>
  <p:slideViewPr>
    <p:cSldViewPr snapToGrid="0" showGuides="1">
      <p:cViewPr varScale="1">
        <p:scale>
          <a:sx n="144" d="100"/>
          <a:sy n="144" d="100"/>
        </p:scale>
        <p:origin x="-872" y="-104"/>
      </p:cViewPr>
      <p:guideLst>
        <p:guide orient="horz"/>
        <p:guide/>
      </p:guideLst>
    </p:cSldViewPr>
  </p:slideViewPr>
  <p:notesTextViewPr>
    <p:cViewPr>
      <p:scale>
        <a:sx n="1" d="1"/>
        <a:sy n="1" d="1"/>
      </p:scale>
      <p:origin x="0" y="0"/>
    </p:cViewPr>
  </p:notesTextViewPr>
  <p:sorterViewPr>
    <p:cViewPr>
      <p:scale>
        <a:sx n="300" d="100"/>
        <a:sy n="300" d="100"/>
      </p:scale>
      <p:origin x="0" y="156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1"/>
          </a:xfrm>
          <a:prstGeom prst="rect">
            <a:avLst/>
          </a:prstGeom>
        </p:spPr>
        <p:txBody>
          <a:bodyPr vert="horz" lIns="92929" tIns="46464" rIns="92929" bIns="46464" rtlCol="0"/>
          <a:lstStyle>
            <a:lvl1pPr algn="l">
              <a:defRPr sz="1200"/>
            </a:lvl1pPr>
          </a:lstStyle>
          <a:p>
            <a:endParaRPr lang="en-US"/>
          </a:p>
        </p:txBody>
      </p:sp>
      <p:sp>
        <p:nvSpPr>
          <p:cNvPr id="3" name="Date Placeholder 2"/>
          <p:cNvSpPr>
            <a:spLocks noGrp="1"/>
          </p:cNvSpPr>
          <p:nvPr>
            <p:ph type="dt" idx="1"/>
          </p:nvPr>
        </p:nvSpPr>
        <p:spPr>
          <a:xfrm>
            <a:off x="3939466" y="0"/>
            <a:ext cx="3013763" cy="467071"/>
          </a:xfrm>
          <a:prstGeom prst="rect">
            <a:avLst/>
          </a:prstGeom>
        </p:spPr>
        <p:txBody>
          <a:bodyPr vert="horz" lIns="92929" tIns="46464" rIns="92929" bIns="46464" rtlCol="0"/>
          <a:lstStyle>
            <a:lvl1pPr algn="r">
              <a:defRPr sz="1200"/>
            </a:lvl1pPr>
          </a:lstStyle>
          <a:p>
            <a:fld id="{E8974EE8-5B9B-4011-B7A1-4111E0A50E84}" type="datetimeFigureOut">
              <a:rPr lang="en-US" smtClean="0"/>
              <a:t>5/31/19</a:t>
            </a:fld>
            <a:endParaRPr lang="en-US"/>
          </a:p>
        </p:txBody>
      </p:sp>
      <p:sp>
        <p:nvSpPr>
          <p:cNvPr id="4" name="Slide Image Placeholder 3"/>
          <p:cNvSpPr>
            <a:spLocks noGrp="1" noRot="1" noChangeAspect="1"/>
          </p:cNvSpPr>
          <p:nvPr>
            <p:ph type="sldImg" idx="2"/>
          </p:nvPr>
        </p:nvSpPr>
        <p:spPr>
          <a:xfrm>
            <a:off x="1384300" y="1163638"/>
            <a:ext cx="4186238" cy="3141662"/>
          </a:xfrm>
          <a:prstGeom prst="rect">
            <a:avLst/>
          </a:prstGeom>
          <a:noFill/>
          <a:ln w="12700">
            <a:solidFill>
              <a:prstClr val="black"/>
            </a:solidFill>
          </a:ln>
        </p:spPr>
        <p:txBody>
          <a:bodyPr vert="horz" lIns="92929" tIns="46464" rIns="92929" bIns="46464" rtlCol="0" anchor="ctr"/>
          <a:lstStyle/>
          <a:p>
            <a:endParaRPr lang="en-US"/>
          </a:p>
        </p:txBody>
      </p:sp>
      <p:sp>
        <p:nvSpPr>
          <p:cNvPr id="5" name="Notes Placeholder 4"/>
          <p:cNvSpPr>
            <a:spLocks noGrp="1"/>
          </p:cNvSpPr>
          <p:nvPr>
            <p:ph type="body" sz="quarter" idx="3"/>
          </p:nvPr>
        </p:nvSpPr>
        <p:spPr>
          <a:xfrm>
            <a:off x="695484" y="4480005"/>
            <a:ext cx="5563870" cy="3665458"/>
          </a:xfrm>
          <a:prstGeom prst="rect">
            <a:avLst/>
          </a:prstGeom>
        </p:spPr>
        <p:txBody>
          <a:bodyPr vert="horz" lIns="92929" tIns="46464" rIns="92929" bIns="4646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0"/>
          </a:xfrm>
          <a:prstGeom prst="rect">
            <a:avLst/>
          </a:prstGeom>
        </p:spPr>
        <p:txBody>
          <a:bodyPr vert="horz" lIns="92929" tIns="46464" rIns="92929" bIns="46464"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0"/>
          </a:xfrm>
          <a:prstGeom prst="rect">
            <a:avLst/>
          </a:prstGeom>
        </p:spPr>
        <p:txBody>
          <a:bodyPr vert="horz" lIns="92929" tIns="46464" rIns="92929" bIns="46464" rtlCol="0" anchor="b"/>
          <a:lstStyle>
            <a:lvl1pPr algn="r">
              <a:defRPr sz="1200"/>
            </a:lvl1pPr>
          </a:lstStyle>
          <a:p>
            <a:fld id="{97846470-B777-4EBE-B396-3070D809C288}" type="slidenum">
              <a:rPr lang="en-US" smtClean="0"/>
              <a:t>‹#›</a:t>
            </a:fld>
            <a:endParaRPr lang="en-US"/>
          </a:p>
        </p:txBody>
      </p:sp>
    </p:spTree>
    <p:extLst>
      <p:ext uri="{BB962C8B-B14F-4D97-AF65-F5344CB8AC3E}">
        <p14:creationId xmlns:p14="http://schemas.microsoft.com/office/powerpoint/2010/main" val="1109105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3969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33425"/>
            <a:ext cx="4884738" cy="3665538"/>
          </a:xfrm>
        </p:spPr>
      </p:sp>
      <p:sp>
        <p:nvSpPr>
          <p:cNvPr id="3" name="Notes Placeholder 2"/>
          <p:cNvSpPr>
            <a:spLocks noGrp="1"/>
          </p:cNvSpPr>
          <p:nvPr>
            <p:ph type="body" idx="1"/>
          </p:nvPr>
        </p:nvSpPr>
        <p:spPr/>
        <p:txBody>
          <a:bodyPr/>
          <a:lstStyle/>
          <a:p>
            <a:r>
              <a:rPr lang="en-US" b="1" dirty="0">
                <a:latin typeface="Arial"/>
                <a:ea typeface="Cambria"/>
                <a:cs typeface="Times New Roman"/>
              </a:rPr>
              <a:t>Lateral Balance.</a:t>
            </a:r>
            <a:endParaRPr lang="en-US" dirty="0">
              <a:latin typeface="Cambria"/>
              <a:ea typeface="Cambria"/>
              <a:cs typeface="Times New Roman"/>
            </a:endParaRPr>
          </a:p>
          <a:p>
            <a:r>
              <a:rPr lang="en-US" dirty="0">
                <a:latin typeface="Arial"/>
                <a:ea typeface="Cambria"/>
                <a:cs typeface="Times New Roman"/>
              </a:rPr>
              <a:t>The aircraft must be balanced laterally in order to achieve stable, "hands off" level flight.  It is possible to correct for lateral imbalance by use of aileron trim, but only within a narrow airspeed range.  A model that is so trimmed will not track properly in maneuvers involving airspeed variation.</a:t>
            </a:r>
            <a:endParaRPr lang="en-US" dirty="0">
              <a:latin typeface="Cambria"/>
              <a:ea typeface="Cambria"/>
              <a:cs typeface="Times New Roman"/>
            </a:endParaRPr>
          </a:p>
          <a:p>
            <a:endParaRPr lang="en-US" b="1" dirty="0"/>
          </a:p>
          <a:p>
            <a:endParaRPr lang="en-US" b="1" dirty="0"/>
          </a:p>
          <a:p>
            <a:endParaRPr lang="en-US" b="1" dirty="0"/>
          </a:p>
          <a:p>
            <a:endParaRPr lang="en-US" b="1" dirty="0"/>
          </a:p>
          <a:p>
            <a:endParaRPr lang="en-US" b="1" dirty="0"/>
          </a:p>
          <a:p>
            <a:endParaRPr lang="en-US" b="1" dirty="0"/>
          </a:p>
          <a:p>
            <a:r>
              <a:rPr lang="en-US" b="1" dirty="0"/>
              <a:t>STABILITY AND TRIMMING</a:t>
            </a:r>
            <a:endParaRPr lang="en-US" dirty="0"/>
          </a:p>
          <a:p>
            <a:r>
              <a:rPr lang="en-US" b="1" dirty="0"/>
              <a:t> </a:t>
            </a:r>
            <a:endParaRPr lang="en-US" dirty="0"/>
          </a:p>
          <a:p>
            <a:r>
              <a:rPr lang="en-US" dirty="0"/>
              <a:t>Trimming for flight is the process of adjusting all the forces acting upon the aircraft in flight in order to achieve stable 'hands off" flight.  The forces are lift, both from the wing and from the horizontal </a:t>
            </a:r>
            <a:r>
              <a:rPr lang="en-US" dirty="0" err="1"/>
              <a:t>tailplane</a:t>
            </a:r>
            <a:r>
              <a:rPr lang="en-US" dirty="0"/>
              <a:t>; thrust, both quantity and  vector; drag; and gravity, acting through the CG.</a:t>
            </a:r>
          </a:p>
          <a:p>
            <a:r>
              <a:rPr lang="en-US" dirty="0"/>
              <a:t> </a:t>
            </a:r>
          </a:p>
          <a:p>
            <a:r>
              <a:rPr lang="en-US" dirty="0"/>
              <a:t>Accurate airframe construction is essential for proper trimming.  Warped, </a:t>
            </a:r>
            <a:r>
              <a:rPr lang="en-US" dirty="0" err="1"/>
              <a:t>mis-shapen</a:t>
            </a:r>
            <a:r>
              <a:rPr lang="en-US" dirty="0"/>
              <a:t> or twisted models cannot be properly trimmed.  When an aircraft is accurately built trimming is largely a process to ensure that control surfaces are truly neutral at rest and that the CG is correctly located, and that engine trust vector is in accordance with the design.  An accurately built model will fly straight and level without significant control surface trim adjustment.</a:t>
            </a:r>
          </a:p>
          <a:p>
            <a:r>
              <a:rPr lang="en-US" dirty="0"/>
              <a:t> </a:t>
            </a:r>
          </a:p>
          <a:p>
            <a:r>
              <a:rPr lang="en-US" dirty="0"/>
              <a:t>Aircraft can be trimmed for strong positive stability, such that they will recover quickly from any disruption of level flight, either in pitch, roll or yaw and return to that condition without pilot control input.  Such aircraft are termed strongly auto-stable in flight.  Good examples are soaring sailplanes, with their polyhedral wings, and most trainers.</a:t>
            </a:r>
          </a:p>
          <a:p>
            <a:r>
              <a:rPr lang="en-US" dirty="0"/>
              <a:t> </a:t>
            </a:r>
          </a:p>
          <a:p>
            <a:r>
              <a:rPr lang="en-US" dirty="0"/>
              <a:t> </a:t>
            </a:r>
          </a:p>
          <a:p>
            <a:endParaRPr lang="en-US" dirty="0"/>
          </a:p>
        </p:txBody>
      </p:sp>
    </p:spTree>
    <p:extLst>
      <p:ext uri="{BB962C8B-B14F-4D97-AF65-F5344CB8AC3E}">
        <p14:creationId xmlns:p14="http://schemas.microsoft.com/office/powerpoint/2010/main" val="1595017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33425"/>
            <a:ext cx="4884738" cy="366553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9466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2962" cy="349091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0811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33425"/>
            <a:ext cx="4884738" cy="366553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9466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33425"/>
            <a:ext cx="4884738" cy="3665538"/>
          </a:xfrm>
        </p:spPr>
      </p:sp>
      <p:sp>
        <p:nvSpPr>
          <p:cNvPr id="3" name="Notes Placeholder 2"/>
          <p:cNvSpPr>
            <a:spLocks noGrp="1"/>
          </p:cNvSpPr>
          <p:nvPr>
            <p:ph type="body" idx="1"/>
          </p:nvPr>
        </p:nvSpPr>
        <p:spPr/>
        <p:txBody>
          <a:bodyPr/>
          <a:lstStyle/>
          <a:p>
            <a:r>
              <a:rPr lang="en-US" b="1" dirty="0"/>
              <a:t>PURPOSE</a:t>
            </a:r>
            <a:endParaRPr lang="en-US" dirty="0"/>
          </a:p>
          <a:p>
            <a:r>
              <a:rPr lang="en-US" b="1" dirty="0"/>
              <a:t> </a:t>
            </a:r>
            <a:endParaRPr lang="en-US" dirty="0"/>
          </a:p>
          <a:p>
            <a:r>
              <a:rPr lang="en-US" dirty="0"/>
              <a:t>The function of the wing in conventional aircraft is to provide the aerodynamic lift necessary for flight.  Control surfaces, ailerons, are mounted on the wing to provide control over the rolling plane of the aircraft.</a:t>
            </a:r>
          </a:p>
          <a:p>
            <a:r>
              <a:rPr lang="en-US" dirty="0"/>
              <a:t> </a:t>
            </a:r>
          </a:p>
          <a:p>
            <a:r>
              <a:rPr lang="en-US" b="1" dirty="0"/>
              <a:t>ESSENTIAL REQUIREMENTS FOR AERODYNAMIC LIFT</a:t>
            </a:r>
            <a:endParaRPr lang="en-US" dirty="0"/>
          </a:p>
          <a:p>
            <a:r>
              <a:rPr lang="en-US" dirty="0"/>
              <a:t> </a:t>
            </a:r>
          </a:p>
          <a:p>
            <a:r>
              <a:rPr lang="en-US" dirty="0"/>
              <a:t>Aerodynamic lift is generated by the flow of air over the upper and lower surfaces of the wing as it moves through the air propelled by the motive force of the rotating propeller, jet engine, or, in the case of sailplanes, gravity.</a:t>
            </a:r>
          </a:p>
          <a:p>
            <a:r>
              <a:rPr lang="en-US" dirty="0"/>
              <a:t> </a:t>
            </a:r>
          </a:p>
          <a:p>
            <a:r>
              <a:rPr lang="en-US" dirty="0"/>
              <a:t>The rate of forward movement through the air, the airspeed, must reach a certain minimum value in order for the wing to generate sufficient lift for to overcome the mass of the aircraft and achieve flight.</a:t>
            </a:r>
          </a:p>
          <a:p>
            <a:r>
              <a:rPr lang="en-US" dirty="0"/>
              <a:t> </a:t>
            </a:r>
          </a:p>
          <a:p>
            <a:r>
              <a:rPr lang="en-US" dirty="0"/>
              <a:t>The wing must have an appropriate cross sectional shape (in the fore and aft direction), called the Wing Section, or Airfoil Section, in order to generate aerodynamic lift.</a:t>
            </a:r>
          </a:p>
          <a:p>
            <a:r>
              <a:rPr lang="en-US" dirty="0"/>
              <a:t> </a:t>
            </a:r>
          </a:p>
          <a:p>
            <a:r>
              <a:rPr lang="en-US" dirty="0"/>
              <a:t>The wing must also have adequate wing area, the product of span, (wingtip to wingtip dimension) and chord, (the mean width of the wing in the fore and aft direction).  The relationship between span and chord is termed the aspect ratio.</a:t>
            </a:r>
          </a:p>
          <a:p>
            <a:r>
              <a:rPr lang="en-US" dirty="0"/>
              <a:t> </a:t>
            </a:r>
          </a:p>
          <a:p>
            <a:r>
              <a:rPr lang="en-US" b="1" dirty="0"/>
              <a:t>AERODYNAMIC LIFT</a:t>
            </a:r>
            <a:endParaRPr lang="en-US" dirty="0"/>
          </a:p>
          <a:p>
            <a:r>
              <a:rPr lang="en-US" dirty="0"/>
              <a:t> </a:t>
            </a:r>
          </a:p>
          <a:p>
            <a:r>
              <a:rPr lang="en-US" dirty="0"/>
              <a:t>An aircraft wing creates lift from the flow of air over both it's upper and lower surfaces.  The much larger lift component is produced by the airflow over the upper surface of the wing, the negative-pressure lift.  The flow over the undersurface of the wing, the positive-pressure lift, produces a minor component of the total produced and only at positive angles of attack.</a:t>
            </a:r>
          </a:p>
          <a:p>
            <a:r>
              <a:rPr lang="en-US" dirty="0"/>
              <a:t> </a:t>
            </a:r>
          </a:p>
          <a:p>
            <a:r>
              <a:rPr lang="en-US" dirty="0"/>
              <a:t>The negative-pressure lift, from the upper wing surface, is produced only between a fairly narrow range of Angle of Attack.  The angle of attack is the angle between the chord line of the wing and the undisturbed airstream vector impinging upon the wing.  A typical range, for a wing of fully symmetrical (</a:t>
            </a:r>
            <a:r>
              <a:rPr lang="en-US" dirty="0" err="1"/>
              <a:t>uncambered</a:t>
            </a:r>
            <a:r>
              <a:rPr lang="en-US" dirty="0"/>
              <a:t>) airfoil section is approximately 0 to +15 degrees.  A wing of cambered airfoil section will generally produce a higher lift coefficient than it's </a:t>
            </a:r>
            <a:r>
              <a:rPr lang="en-US" dirty="0" err="1"/>
              <a:t>uncambered</a:t>
            </a:r>
            <a:r>
              <a:rPr lang="en-US" dirty="0"/>
              <a:t> cousin, but will have a slightly different range of lift producing angle of attack, approximately -5 to +12 degrees.</a:t>
            </a:r>
          </a:p>
          <a:p>
            <a:r>
              <a:rPr lang="en-US" dirty="0"/>
              <a:t> </a:t>
            </a:r>
          </a:p>
          <a:p>
            <a:r>
              <a:rPr lang="en-US" dirty="0"/>
              <a:t>The positive-pressure lift continues to be produced at very large angles of attack, but as drag at such attitudes is so large, this lift is of little practical value.</a:t>
            </a:r>
          </a:p>
          <a:p>
            <a:r>
              <a:rPr lang="en-US" dirty="0"/>
              <a:t>As an aircraft wing generates lift, it also generates drag; a force acting to retard forward movement.  As the angle of attack increases, so do both lift and drag, but at a different rate, lift increasing initially at a greater rate than drag, but drag increasing dramatically at the upper range of angle of attack.</a:t>
            </a:r>
          </a:p>
          <a:p>
            <a:r>
              <a:rPr lang="en-US" dirty="0"/>
              <a:t> </a:t>
            </a:r>
          </a:p>
          <a:p>
            <a:r>
              <a:rPr lang="en-US" b="1" dirty="0"/>
              <a:t>WING DESIGN</a:t>
            </a:r>
            <a:endParaRPr lang="en-US" dirty="0"/>
          </a:p>
          <a:p>
            <a:r>
              <a:rPr lang="en-US" dirty="0"/>
              <a:t> </a:t>
            </a:r>
          </a:p>
          <a:p>
            <a:r>
              <a:rPr lang="en-US" dirty="0"/>
              <a:t>The interplay of lift and drag has resulted in aircraft designers adopting many different combinations of wing section, </a:t>
            </a:r>
            <a:r>
              <a:rPr lang="en-US" dirty="0" err="1"/>
              <a:t>planform</a:t>
            </a:r>
            <a:r>
              <a:rPr lang="en-US" dirty="0"/>
              <a:t>, area and aspect ratio.  The </a:t>
            </a:r>
            <a:r>
              <a:rPr lang="en-US" dirty="0" err="1"/>
              <a:t>planform</a:t>
            </a:r>
            <a:r>
              <a:rPr lang="en-US" dirty="0"/>
              <a:t> shape of the wing, rectangular, tapered or </a:t>
            </a:r>
            <a:r>
              <a:rPr lang="en-US" dirty="0" err="1"/>
              <a:t>eliptical</a:t>
            </a:r>
            <a:r>
              <a:rPr lang="en-US" dirty="0"/>
              <a:t> is another variable utilized by designers.</a:t>
            </a:r>
          </a:p>
          <a:p>
            <a:r>
              <a:rPr lang="en-US" dirty="0"/>
              <a:t> </a:t>
            </a:r>
          </a:p>
          <a:p>
            <a:r>
              <a:rPr lang="en-US" dirty="0"/>
              <a:t>Aspect Ratio is the ratio of wingspan to chord. For most RC model aircraft the aspect ratio found to be a good balance between ease of construction and aerodynamic efficiency is between 5 and 6; for example, an aspect ratio of 5 means that an aircraft of 60" wingspan would have a chord of 12".</a:t>
            </a:r>
          </a:p>
          <a:p>
            <a:r>
              <a:rPr lang="en-US" dirty="0"/>
              <a:t> </a:t>
            </a:r>
          </a:p>
          <a:p>
            <a:r>
              <a:rPr lang="en-US" dirty="0"/>
              <a:t>For simplicity of construction most RC model aircraft designers opt for a rectangular rather than tapered or elliptical </a:t>
            </a:r>
            <a:r>
              <a:rPr lang="en-US" dirty="0" err="1"/>
              <a:t>planform</a:t>
            </a:r>
            <a:r>
              <a:rPr lang="en-US" dirty="0"/>
              <a:t> for powered aircraft.  This choice is not the aerodynamic optimum, either for lift distribution or induced drag considerations, however most RC Model aircraft are very adequately powered, so that, in most cases, the drag associated with the aerodynamic lift of the wing is less important than it is in the case of full-sized aircraft.  For sailplanes the optimization of the lift/drag couplet is very important and therefore wing </a:t>
            </a:r>
            <a:r>
              <a:rPr lang="en-US" dirty="0" err="1"/>
              <a:t>planforms</a:t>
            </a:r>
            <a:r>
              <a:rPr lang="en-US" dirty="0"/>
              <a:t>, aspect ratio and airfoil sections are usually radically different from those on powered aircraft.</a:t>
            </a:r>
          </a:p>
          <a:p>
            <a:r>
              <a:rPr lang="en-US" dirty="0"/>
              <a:t> </a:t>
            </a:r>
          </a:p>
          <a:p>
            <a:r>
              <a:rPr lang="en-US" dirty="0"/>
              <a:t>An important consideration for any aircraft designer is the </a:t>
            </a:r>
            <a:r>
              <a:rPr lang="en-US" dirty="0" err="1"/>
              <a:t>Reynold's</a:t>
            </a:r>
            <a:r>
              <a:rPr lang="en-US" dirty="0"/>
              <a:t> number envelope in which the aircraft will operate.  The </a:t>
            </a:r>
            <a:r>
              <a:rPr lang="en-US" dirty="0" err="1"/>
              <a:t>Reynold's</a:t>
            </a:r>
            <a:r>
              <a:rPr lang="en-US" dirty="0"/>
              <a:t> number, abbreviated to RN, is a non-dimensional number derived form a mathematical expression whose variables include air density, airspeed and the chord dimension of the wing.  It is used as a yardstick in wing section analysis and selection.  The aerodynamic regime in which we operate our model aircraft is commonly referred to as Low RN Aerodynamics.</a:t>
            </a:r>
          </a:p>
          <a:p>
            <a:endParaRPr lang="en-US" dirty="0"/>
          </a:p>
        </p:txBody>
      </p:sp>
    </p:spTree>
    <p:extLst>
      <p:ext uri="{BB962C8B-B14F-4D97-AF65-F5344CB8AC3E}">
        <p14:creationId xmlns:p14="http://schemas.microsoft.com/office/powerpoint/2010/main" val="360902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33425"/>
            <a:ext cx="4884738" cy="3665538"/>
          </a:xfrm>
        </p:spPr>
      </p:sp>
      <p:sp>
        <p:nvSpPr>
          <p:cNvPr id="3" name="Notes Placeholder 2"/>
          <p:cNvSpPr>
            <a:spLocks noGrp="1"/>
          </p:cNvSpPr>
          <p:nvPr>
            <p:ph type="body" idx="1"/>
          </p:nvPr>
        </p:nvSpPr>
        <p:spPr/>
        <p:txBody>
          <a:bodyPr/>
          <a:lstStyle/>
          <a:p>
            <a:r>
              <a:rPr lang="en-US" b="1" dirty="0"/>
              <a:t>THE STALL</a:t>
            </a:r>
            <a:endParaRPr lang="en-US" dirty="0"/>
          </a:p>
          <a:p>
            <a:r>
              <a:rPr lang="en-US" b="1" dirty="0"/>
              <a:t> </a:t>
            </a:r>
            <a:endParaRPr lang="en-US" dirty="0"/>
          </a:p>
          <a:p>
            <a:r>
              <a:rPr lang="en-US" b="1" dirty="0"/>
              <a:t>AN ACCIDENT</a:t>
            </a:r>
            <a:endParaRPr lang="en-US" dirty="0"/>
          </a:p>
          <a:p>
            <a:r>
              <a:rPr lang="en-US" b="1" dirty="0"/>
              <a:t> </a:t>
            </a:r>
            <a:endParaRPr lang="en-US" dirty="0"/>
          </a:p>
          <a:p>
            <a:r>
              <a:rPr lang="en-US" dirty="0"/>
              <a:t>The RC model aircraft, a </a:t>
            </a:r>
            <a:r>
              <a:rPr lang="en-US" dirty="0" err="1"/>
              <a:t>warbird</a:t>
            </a:r>
            <a:r>
              <a:rPr lang="en-US" dirty="0"/>
              <a:t> scale model of fairly high wing loading, is on the downwind leg of a left hand landing pattern, flying with a modest tailwind so that it's groundspeed is a little higher than the pilot prefers, so he throttles back and the model's nose drops. He adds a little up elevator to maintain altitude.  He turns left onto base leg, banking quite steeply because the tailwind is pushing the model downwind, elongating his pattern.  He adds up elevator in the turn to maintain altitude, simultaneously reducing power.  He trims the nose up on his base leg, slowing the aircraft.  He turns left again, onto final, once again banking quite steeply, about 45 degrees, into the wind and makes his final power reduction.  The aircraft is now experiencing a fairly high positive G load and is decelerating.  The nose drops in the turn, so the pilot reacts with corrective right aileron and up elevator.  The left wing, with the aileron deflected downward, exceeds the critical angle of attack and the lower, left wing, tip-stalls, the aircraft inverts, the nose drops vertically and before a spin can develop the aircraft impacts the earth disastrously. This scene has been repeated many times, tragically, and usually fatally, in full-size aviation, and embarrassingly in model aviation.</a:t>
            </a:r>
          </a:p>
          <a:p>
            <a:r>
              <a:rPr lang="en-US" dirty="0"/>
              <a:t> </a:t>
            </a:r>
          </a:p>
          <a:p>
            <a:r>
              <a:rPr lang="en-US" b="1" dirty="0"/>
              <a:t>WHAT HAPPENED?</a:t>
            </a:r>
            <a:endParaRPr lang="en-US" dirty="0"/>
          </a:p>
          <a:p>
            <a:r>
              <a:rPr lang="en-US" dirty="0"/>
              <a:t> </a:t>
            </a:r>
          </a:p>
          <a:p>
            <a:r>
              <a:rPr lang="en-US" dirty="0"/>
              <a:t>When a wing assumes an Angle of Attack, either positive or negative, in excess of the lift-producing range previously described, the airflow no longer conforms predictably to the upper curvature of the wing's surface, but separates and becomes very turbulent.  Virtually all lift is lost, and drag increases dramatically.  Very often aileron control is jeopardized and the aircraft departs from controlled flight.  It has stalled, and is no longer flying, but simply dropping.</a:t>
            </a:r>
          </a:p>
          <a:p>
            <a:r>
              <a:rPr lang="en-US" dirty="0"/>
              <a:t> </a:t>
            </a:r>
          </a:p>
          <a:p>
            <a:r>
              <a:rPr lang="en-US" dirty="0"/>
              <a:t>It is not low airspeed, but exceeding the wing's critical angel of attack, that induces total flow separation over the upper surface of the wing; the stall.  When the pilot of an aircraft attempts to avoid loss of altitude at low airspeed by raising the nose of the aircraft, and therefore increasing the angle of attack, he is in danger of stalling the wing.</a:t>
            </a:r>
          </a:p>
          <a:p>
            <a:r>
              <a:rPr lang="en-US" dirty="0"/>
              <a:t> </a:t>
            </a:r>
          </a:p>
          <a:p>
            <a:r>
              <a:rPr lang="en-US" b="1" dirty="0"/>
              <a:t>WHY?</a:t>
            </a:r>
            <a:endParaRPr lang="en-US" dirty="0"/>
          </a:p>
          <a:p>
            <a:r>
              <a:rPr lang="en-US" dirty="0"/>
              <a:t> </a:t>
            </a:r>
          </a:p>
          <a:p>
            <a:r>
              <a:rPr lang="en-US" dirty="0"/>
              <a:t>In any aircraft, model or full-size, the behavior of the wing at critical high angles of attack is most important.  As the aircraft's angle of attack approaches the critical value, and stalling is imminent, it is important for continued controlled flight that the wing should not experience tip-stall.  If asymmetrical tip stall does occur, the aircraft will abruptly drop the stalled wing, yaw violently towards the stalled wing, and very possibly enter a spin.  Many aircraft use wing Washout, a wing twist, to allow the outboard portion of the wing to continue to experience non-critical angle of attack while the inboard section becomes critical, and stalls.  By this means aileron control is preserved, to a certain degree, and spinning is avoidable.</a:t>
            </a:r>
          </a:p>
          <a:p>
            <a:r>
              <a:rPr lang="en-US" dirty="0"/>
              <a:t> </a:t>
            </a:r>
          </a:p>
          <a:p>
            <a:r>
              <a:rPr lang="en-US" dirty="0"/>
              <a:t>Some aircraft also vary the Airfoil Section from root to tip, using cambered section at the root, for higher lift, and non-cambered section at the tip, for higher critical angle of attack.</a:t>
            </a:r>
          </a:p>
          <a:p>
            <a:r>
              <a:rPr lang="en-US" dirty="0"/>
              <a:t> </a:t>
            </a:r>
          </a:p>
          <a:p>
            <a:r>
              <a:rPr lang="en-US" dirty="0"/>
              <a:t>The </a:t>
            </a:r>
            <a:r>
              <a:rPr lang="en-US" dirty="0" err="1"/>
              <a:t>Planform</a:t>
            </a:r>
            <a:r>
              <a:rPr lang="en-US" dirty="0"/>
              <a:t> Shape of a wing also influences the behavior at the stall.  Strongly tapered </a:t>
            </a:r>
            <a:r>
              <a:rPr lang="en-US" dirty="0" err="1"/>
              <a:t>planforms</a:t>
            </a:r>
            <a:r>
              <a:rPr lang="en-US" dirty="0"/>
              <a:t>, where the wingtip chord is significantly less than the root chord, and therefore the </a:t>
            </a:r>
            <a:r>
              <a:rPr lang="en-US" dirty="0" err="1"/>
              <a:t>Reynold's</a:t>
            </a:r>
            <a:r>
              <a:rPr lang="en-US" dirty="0"/>
              <a:t> Number of the tip is much lower that the root, are more subject to tip stall than less tapered, or non-tapered </a:t>
            </a:r>
            <a:r>
              <a:rPr lang="en-US" dirty="0" err="1"/>
              <a:t>planforms</a:t>
            </a:r>
            <a:r>
              <a:rPr lang="en-US" dirty="0"/>
              <a:t>.</a:t>
            </a:r>
          </a:p>
          <a:p>
            <a:r>
              <a:rPr lang="en-US" dirty="0"/>
              <a:t> </a:t>
            </a:r>
          </a:p>
          <a:p>
            <a:r>
              <a:rPr lang="en-US" dirty="0"/>
              <a:t>At the outboard tip of a wing in flight a strong vortex forms, with overpressure air from the underside of the wing curling up around the wingtip into the </a:t>
            </a:r>
            <a:r>
              <a:rPr lang="en-US" dirty="0" err="1"/>
              <a:t>underpressure</a:t>
            </a:r>
            <a:r>
              <a:rPr lang="en-US" dirty="0"/>
              <a:t> topside of the wing.  This vortex creates significant drag and by it's disturbance of the airstream on the top surface of the wing at the tip, reduces the effective aerodynamic span of the wing.   Designers have used a wide variety of devices to minimize the drag and span-reduction effects of the tip vortex; winglets, end plates, </a:t>
            </a:r>
            <a:r>
              <a:rPr lang="en-US" dirty="0" err="1"/>
              <a:t>Hoener</a:t>
            </a:r>
            <a:r>
              <a:rPr lang="en-US" dirty="0"/>
              <a:t> shapes and several others.  Perhaps the most elegant solution is the adoption of an </a:t>
            </a:r>
            <a:r>
              <a:rPr lang="en-US" dirty="0" err="1"/>
              <a:t>eliptical</a:t>
            </a:r>
            <a:r>
              <a:rPr lang="en-US" dirty="0"/>
              <a:t> </a:t>
            </a:r>
            <a:r>
              <a:rPr lang="en-US" dirty="0" err="1"/>
              <a:t>planform</a:t>
            </a:r>
            <a:r>
              <a:rPr lang="en-US" dirty="0"/>
              <a:t>, such as was used in the </a:t>
            </a:r>
            <a:r>
              <a:rPr lang="en-US" dirty="0" err="1"/>
              <a:t>Supermarine</a:t>
            </a:r>
            <a:r>
              <a:rPr lang="en-US" dirty="0"/>
              <a:t> Spitfire so that the vortex becomes very small and the span-wise lift distribution of the wing is optimized with respect to imposed structural bending moment loads.  The Spitfire's wing has a beautiful shape but it is, unfortunately, complex to design and build.</a:t>
            </a:r>
          </a:p>
          <a:p>
            <a:r>
              <a:rPr lang="en-US" dirty="0"/>
              <a:t> </a:t>
            </a:r>
          </a:p>
          <a:p>
            <a:r>
              <a:rPr lang="en-US" dirty="0"/>
              <a:t>Among the very wide range of RC model aircraft flown today, those of foam construction, with powerful electric motors, have very benign stall characteristics.  They generally have very light wing loading and high power loading, so that they perform some remarkable maneuvers with the wing in a fully stalled condition, flying on overpressure lift from the underside of the wing and propeller thrust.</a:t>
            </a:r>
          </a:p>
          <a:p>
            <a:r>
              <a:rPr lang="en-US" dirty="0"/>
              <a:t> </a:t>
            </a:r>
          </a:p>
          <a:p>
            <a:r>
              <a:rPr lang="en-US" dirty="0"/>
              <a:t>Similarly, the typical trainer has quite low wing loading, and fairly gentle stall behavior.  They are designed very carefully to avoid tip-stall, and to keep recovery from the stall simple with no departure from controlled flight.</a:t>
            </a:r>
          </a:p>
          <a:p>
            <a:r>
              <a:rPr lang="en-US" dirty="0"/>
              <a:t> </a:t>
            </a:r>
          </a:p>
          <a:p>
            <a:endParaRPr lang="en-US" dirty="0"/>
          </a:p>
        </p:txBody>
      </p:sp>
    </p:spTree>
    <p:extLst>
      <p:ext uri="{BB962C8B-B14F-4D97-AF65-F5344CB8AC3E}">
        <p14:creationId xmlns:p14="http://schemas.microsoft.com/office/powerpoint/2010/main" val="3343922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4550" cy="3490913"/>
          </a:xfrm>
        </p:spPr>
      </p:sp>
      <p:sp>
        <p:nvSpPr>
          <p:cNvPr id="3" name="Notes Placeholder 2"/>
          <p:cNvSpPr>
            <a:spLocks noGrp="1"/>
          </p:cNvSpPr>
          <p:nvPr>
            <p:ph type="body" idx="1"/>
          </p:nvPr>
        </p:nvSpPr>
        <p:spPr/>
        <p:txBody>
          <a:bodyPr/>
          <a:lstStyle/>
          <a:p>
            <a:r>
              <a:rPr lang="en-US" b="1" dirty="0"/>
              <a:t>WING SECTION.</a:t>
            </a:r>
            <a:endParaRPr lang="en-US" dirty="0"/>
          </a:p>
          <a:p>
            <a:r>
              <a:rPr lang="en-US" b="1" dirty="0"/>
              <a:t> </a:t>
            </a:r>
            <a:endParaRPr lang="en-US" dirty="0"/>
          </a:p>
          <a:p>
            <a:r>
              <a:rPr lang="en-US" dirty="0"/>
              <a:t>Wing section, or airfoil, is the term used to describe the geometric shape of a cross section of the wing in the fore and aft plane.  Wing Sections are assigned names by their developers, for instance, the wing section called NACA 2412 is just one of the many developed by the National Advisory Committee for Aeronautics, a US Federal Government agency now part of NASA.</a:t>
            </a:r>
          </a:p>
          <a:p>
            <a:r>
              <a:rPr lang="en-US" dirty="0"/>
              <a:t> </a:t>
            </a:r>
          </a:p>
          <a:p>
            <a:r>
              <a:rPr lang="en-US" dirty="0"/>
              <a:t>Wing Sections are all geometric variations of a streamlined teardrop shape.  Sometimes they are fully symmetrical, meaning that they do not have camber.  Camber is the term used to describe any curvature of a midpoint line joining the extreme points of the wing section at the leading and trailing edges.</a:t>
            </a:r>
          </a:p>
          <a:p>
            <a:r>
              <a:rPr lang="en-US" dirty="0"/>
              <a:t> </a:t>
            </a:r>
          </a:p>
          <a:p>
            <a:r>
              <a:rPr lang="en-US" dirty="0"/>
              <a:t>Model aircraft designers frequently choose Wing Sections from a vast array available from many sources, such as NASA, rather than develop their own Wing Sections.  The Airfoil Section mentioned above, NACA 2412, is a very widely used section.  It is one of NASA's four digit series, where the first digit, 2, indicated that the section has camber of 2% of total depth.  Second digit, 4, indicates maximum camber located at 40% of the chord. The last two digits indicate airfoil maximum thickness, 12%.</a:t>
            </a:r>
          </a:p>
          <a:p>
            <a:r>
              <a:rPr lang="en-US" dirty="0"/>
              <a:t> </a:t>
            </a:r>
          </a:p>
          <a:p>
            <a:r>
              <a:rPr lang="en-US" dirty="0"/>
              <a:t>Wing sections are selected by the model designer to suit the intended use and flight characteristics of the model.  The aerodynamic characteristics of most wing sections are described mathematically in a series of graphs commonly known as Lift/Drag graphs, or L/D curves.  These graphs are the result of wind tunnel tests. As the name implies, these graphs plot the lift coefficient produced by the subject wing section against the induced drag and pitching moment coefficients as the angle of attack is varied.</a:t>
            </a:r>
          </a:p>
          <a:p>
            <a:r>
              <a:rPr lang="en-US" dirty="0"/>
              <a:t> </a:t>
            </a:r>
          </a:p>
          <a:p>
            <a:r>
              <a:rPr lang="en-US" dirty="0"/>
              <a:t>At any specified airspeed and angle of attack the lift of the subject wing may be calculated using the Lift Coefficient from the L/D graph in a series of mathematical expressions.  Similarly the Induced Drag, which is the resisting force resulting from the Lift generated by the wing having the subject Section at a particular airspeed and angle of attack, may be calculated.</a:t>
            </a:r>
          </a:p>
          <a:p>
            <a:r>
              <a:rPr lang="en-US" dirty="0"/>
              <a:t> </a:t>
            </a:r>
          </a:p>
          <a:p>
            <a:r>
              <a:rPr lang="en-US" dirty="0"/>
              <a:t>Model designers typically choose fully symmetrical wing sections for aircraft intended for aerobatics.  Such wing sections are equally effective inverted as they are upright.  Model aircraft intended for less inverted flight generally use airfoils having some camber as such airfoils generate higher lift coefficients than do symmetrical airfoils at positive angles of attack.</a:t>
            </a:r>
          </a:p>
          <a:p>
            <a:r>
              <a:rPr lang="en-US" dirty="0"/>
              <a:t> </a:t>
            </a:r>
          </a:p>
          <a:p>
            <a:r>
              <a:rPr lang="en-US" dirty="0"/>
              <a:t>Section thickness is another variable.  Thin sections have lower induced drag than thicker sections, all other factors being equal.  Practically, for RC model use, </a:t>
            </a:r>
          </a:p>
          <a:p>
            <a:r>
              <a:rPr lang="en-US" dirty="0"/>
              <a:t>a reasonably thick wing section between 10 and 14 percent of chord provides for adequate depth of spar, (to resist imposed loads in flight), and ease of construction.  Thinner wings are used for high speed applications where low drag is important, such as pylon racers or turbine powered aircraft.</a:t>
            </a:r>
          </a:p>
          <a:p>
            <a:endParaRPr lang="en-US" dirty="0"/>
          </a:p>
        </p:txBody>
      </p:sp>
    </p:spTree>
    <p:extLst>
      <p:ext uri="{BB962C8B-B14F-4D97-AF65-F5344CB8AC3E}">
        <p14:creationId xmlns:p14="http://schemas.microsoft.com/office/powerpoint/2010/main" val="4227794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33425"/>
            <a:ext cx="4884738" cy="3665538"/>
          </a:xfrm>
        </p:spPr>
      </p:sp>
      <p:sp>
        <p:nvSpPr>
          <p:cNvPr id="3" name="Notes Placeholder 2"/>
          <p:cNvSpPr>
            <a:spLocks noGrp="1"/>
          </p:cNvSpPr>
          <p:nvPr>
            <p:ph type="body" idx="1"/>
          </p:nvPr>
        </p:nvSpPr>
        <p:spPr/>
        <p:txBody>
          <a:bodyPr/>
          <a:lstStyle/>
          <a:p>
            <a:r>
              <a:rPr lang="en-US" b="1" dirty="0"/>
              <a:t>LATERAL CONTROL, AILERONS.</a:t>
            </a:r>
            <a:endParaRPr lang="en-US" dirty="0"/>
          </a:p>
          <a:p>
            <a:r>
              <a:rPr lang="en-US" b="1" dirty="0"/>
              <a:t> </a:t>
            </a:r>
            <a:endParaRPr lang="en-US" dirty="0"/>
          </a:p>
          <a:p>
            <a:r>
              <a:rPr lang="en-US" dirty="0"/>
              <a:t>Ailerons are moveable control surfaces mounted on the trailing edge of both wings.  They control the rolling plane of the aircraft.  They are deflected differentially.</a:t>
            </a:r>
          </a:p>
          <a:p>
            <a:r>
              <a:rPr lang="en-US" dirty="0"/>
              <a:t> </a:t>
            </a:r>
          </a:p>
          <a:p>
            <a:r>
              <a:rPr lang="en-US" dirty="0"/>
              <a:t>As the ailerons are deflected differentially by pilot control input from their neutral position, (one up, the other down), they alter the airfoil camber, either in positive or negative sense, and therefore increase or decrease the lift coefficient of the airfoil and, of course, the drag coefficient, and thereby roll the aircraft.</a:t>
            </a:r>
          </a:p>
          <a:p>
            <a:r>
              <a:rPr lang="en-US" dirty="0"/>
              <a:t> </a:t>
            </a:r>
          </a:p>
          <a:p>
            <a:r>
              <a:rPr lang="en-US" dirty="0"/>
              <a:t>In the case of the downward deflecting aileron the increased positive camber produces increased lift, and also the associated increased drag, whereas the other aileron, defecting upward has the opposite effect, producing reduced lift and reduced drag.  The unfortunate result is that the differential drag produces an unwanted yaw in a direction opposite to the commanded roll.  This is termed Adverse Roll.</a:t>
            </a:r>
          </a:p>
          <a:p>
            <a:r>
              <a:rPr lang="en-US" dirty="0"/>
              <a:t> </a:t>
            </a:r>
          </a:p>
          <a:p>
            <a:r>
              <a:rPr lang="en-US" dirty="0"/>
              <a:t>Adverse roll is most widely countered by setting up the ailerons such that the downward deflecting aileron has less travel than the upward moving aileron, so that the downward deflecting aileron is operating in that range of the L/D curve where the rate of increase in lift coefficient is far greater than the rate of increase in the drag coefficient.  Conversely the upward moving aileron, with it's greater deflection reduces the lift coefficient and to a greater extent, the drag.  This setup is termed "Differential Ailerons".  For example, an aircraft might be set up with the upward deflection of the ailerons at 30 degrees maximum, and the downward deflection at 15 degrees maximum.</a:t>
            </a:r>
          </a:p>
          <a:p>
            <a:r>
              <a:rPr lang="en-US" dirty="0"/>
              <a:t> </a:t>
            </a:r>
          </a:p>
          <a:p>
            <a:r>
              <a:rPr lang="en-US" dirty="0"/>
              <a:t>An alternative is the use of "</a:t>
            </a:r>
            <a:r>
              <a:rPr lang="en-US" dirty="0" err="1"/>
              <a:t>Frise</a:t>
            </a:r>
            <a:r>
              <a:rPr lang="en-US" dirty="0"/>
              <a:t> Ailerons", a design wherein the aileron hinge line is a short distance aft of the aileron leading edge, and leading edge of the upward deflecting aileron is deflected down and exposed beyond the surface of the underside of the wing, thereby creating drag.  This drag acts to oppose the drag associated with the increased lift created by the downward deflecting aileron on the other wing.  Adverse yaw is reduced or eliminated.  A further refinement of the </a:t>
            </a:r>
            <a:r>
              <a:rPr lang="en-US" dirty="0" err="1"/>
              <a:t>Frise</a:t>
            </a:r>
            <a:r>
              <a:rPr lang="en-US" dirty="0"/>
              <a:t> aileron design allows the protruding leading edge of the negative lift aileron to scoop positive pressure airstream from the lower surface of the wing and eject it upward through a contoured slot between the leading edge of the aileron and the wing into the airstream passing over the upper deflected body of the aileron.  This jet of high-energy air enhances the effectiveness of he upward deflecting aileron.</a:t>
            </a:r>
          </a:p>
          <a:p>
            <a:endParaRPr lang="en-US" dirty="0"/>
          </a:p>
        </p:txBody>
      </p:sp>
    </p:spTree>
    <p:extLst>
      <p:ext uri="{BB962C8B-B14F-4D97-AF65-F5344CB8AC3E}">
        <p14:creationId xmlns:p14="http://schemas.microsoft.com/office/powerpoint/2010/main" val="180936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33425"/>
            <a:ext cx="4884738" cy="3665538"/>
          </a:xfrm>
        </p:spPr>
      </p:sp>
      <p:sp>
        <p:nvSpPr>
          <p:cNvPr id="3" name="Notes Placeholder 2"/>
          <p:cNvSpPr>
            <a:spLocks noGrp="1"/>
          </p:cNvSpPr>
          <p:nvPr>
            <p:ph type="body" idx="1"/>
          </p:nvPr>
        </p:nvSpPr>
        <p:spPr/>
        <p:txBody>
          <a:bodyPr/>
          <a:lstStyle/>
          <a:p>
            <a:r>
              <a:rPr lang="en-US" dirty="0"/>
              <a:t>The Empennage is the term often used to describe the tail group of an aircraft; the horizontal fixed stabilizer, the movable elevator control surface, the fixed vertical stabilizer and the movable rudder control surface.</a:t>
            </a:r>
          </a:p>
          <a:p>
            <a:r>
              <a:rPr lang="en-US" dirty="0"/>
              <a:t> </a:t>
            </a:r>
          </a:p>
          <a:p>
            <a:r>
              <a:rPr lang="en-US" dirty="0"/>
              <a:t>In conventional aircraft the empennage is positioned aft of the wing and mounted at the aft end of the fuselage.  The distance between the center of lift of the wing and the center of lift of the horizontal tail group is called the tail moment arm.</a:t>
            </a:r>
          </a:p>
          <a:p>
            <a:r>
              <a:rPr lang="en-US" dirty="0"/>
              <a:t> </a:t>
            </a:r>
          </a:p>
          <a:p>
            <a:r>
              <a:rPr lang="en-US" dirty="0"/>
              <a:t>The horizontal group, (stabilizer and elevator), act in flight to counteract the pitching moment of the wing airfoil and control the aircraft in the pitching plane.  The stabilizer is fixed at a slight negative angle of incidence with respect to the wing such that in level constant airspeed flight the downward aerodynamic force acting upon the horizontal </a:t>
            </a:r>
            <a:r>
              <a:rPr lang="en-US" dirty="0" err="1"/>
              <a:t>tailplane</a:t>
            </a:r>
            <a:r>
              <a:rPr lang="en-US" dirty="0"/>
              <a:t> group balances both the downward pitching moment of the wing airfoil and the usual placement of the longitudinal center of gravity slightly ahead of the wing's center of lift.</a:t>
            </a:r>
          </a:p>
          <a:p>
            <a:r>
              <a:rPr lang="en-US" dirty="0"/>
              <a:t> </a:t>
            </a:r>
          </a:p>
          <a:p>
            <a:r>
              <a:rPr lang="en-US" dirty="0"/>
              <a:t>The horizontal group airfoil is normally </a:t>
            </a:r>
            <a:r>
              <a:rPr lang="en-US" dirty="0" err="1"/>
              <a:t>uncambered</a:t>
            </a:r>
            <a:r>
              <a:rPr lang="en-US" dirty="0"/>
              <a:t>, operating at a slight negative angle of attack in level stable flight.  The movable elevator surface, when deflected, creates a momentarily cambered airfoil, and hence either positive or negative lift, and therefore alters the pitch attitude of the aircraft.</a:t>
            </a:r>
          </a:p>
          <a:p>
            <a:r>
              <a:rPr lang="en-US" dirty="0"/>
              <a:t> </a:t>
            </a:r>
          </a:p>
          <a:p>
            <a:r>
              <a:rPr lang="en-US" dirty="0"/>
              <a:t>The vertical tail group functions in exactly the same manner to control the yawing plane of the aircraft.</a:t>
            </a:r>
          </a:p>
          <a:p>
            <a:r>
              <a:rPr lang="en-US" dirty="0"/>
              <a:t> </a:t>
            </a:r>
          </a:p>
          <a:p>
            <a:r>
              <a:rPr lang="en-US" dirty="0"/>
              <a:t>The empennage act much like the tail feathers of an arrow, to damp and eliminate pitch and yaw disturbances from level flight caused by air turbulence.  In order to achieve this damping effect, the center of lateral area of the aircraft's fuselage and vertical fin must be slightly behind the center of gravity of the aircraft.</a:t>
            </a:r>
          </a:p>
          <a:p>
            <a:r>
              <a:rPr lang="en-US" dirty="0"/>
              <a:t> </a:t>
            </a:r>
          </a:p>
          <a:p>
            <a:r>
              <a:rPr lang="en-US" dirty="0"/>
              <a:t>The empennage, in particular the vertical component, contribute to spiral stability when the fin area is carefully chosen and located.</a:t>
            </a:r>
          </a:p>
          <a:p>
            <a:r>
              <a:rPr lang="en-US" dirty="0"/>
              <a:t> </a:t>
            </a:r>
          </a:p>
          <a:p>
            <a:r>
              <a:rPr lang="en-US" dirty="0"/>
              <a:t>The empennage is strongly influenced by downwash from the wing and by the spiraling slipstream of the propeller.  The downwash is a variable condition, depending upon airspeed and angle of attach of the wing and the resultant trim changes are usually countered by control input from the pilot.</a:t>
            </a:r>
          </a:p>
          <a:p>
            <a:r>
              <a:rPr lang="en-US" dirty="0"/>
              <a:t> </a:t>
            </a:r>
          </a:p>
          <a:p>
            <a:r>
              <a:rPr lang="en-US" dirty="0"/>
              <a:t>When the fin is positioned above the thrust line of he engine the spiral slipstream from a normally rotating propeller impinges upon the left, port, side of the fin with an angle of attack that produces lift the right, starboard side, resulting in a yaw to left, or port.  The spiral slipstream can be partially reduced by an angular offset of the engine's thrust-line, usually to the right, starboard side, so that the slipstream impinges upon the fin with an zero angle of attack.</a:t>
            </a:r>
          </a:p>
          <a:p>
            <a:r>
              <a:rPr lang="en-US" dirty="0"/>
              <a:t> </a:t>
            </a:r>
          </a:p>
          <a:p>
            <a:endParaRPr lang="en-US" dirty="0"/>
          </a:p>
        </p:txBody>
      </p:sp>
    </p:spTree>
    <p:extLst>
      <p:ext uri="{BB962C8B-B14F-4D97-AF65-F5344CB8AC3E}">
        <p14:creationId xmlns:p14="http://schemas.microsoft.com/office/powerpoint/2010/main" val="139461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33425"/>
            <a:ext cx="4884738" cy="366553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0048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8500"/>
            <a:ext cx="4654550" cy="349091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6470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D5504B-94D0-4FD5-A8C6-0CCDF537DECF}" type="datetime1">
              <a:rPr lang="en-US" smtClean="0"/>
              <a:t>5/31/19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5B191-391C-4636-9F3B-FAA9F66BDCA7}" type="slidenum">
              <a:rPr lang="en-US" smtClean="0"/>
              <a:t>‹#›</a:t>
            </a:fld>
            <a:endParaRPr lang="en-US"/>
          </a:p>
        </p:txBody>
      </p:sp>
    </p:spTree>
    <p:extLst>
      <p:ext uri="{BB962C8B-B14F-4D97-AF65-F5344CB8AC3E}">
        <p14:creationId xmlns:p14="http://schemas.microsoft.com/office/powerpoint/2010/main" val="1521068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275990-D196-47AD-898B-3153A9AE3AA2}" type="datetime1">
              <a:rPr lang="en-US" smtClean="0"/>
              <a:t>5/31/19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5B191-391C-4636-9F3B-FAA9F66BDCA7}" type="slidenum">
              <a:rPr lang="en-US" smtClean="0"/>
              <a:t>‹#›</a:t>
            </a:fld>
            <a:endParaRPr lang="en-US"/>
          </a:p>
        </p:txBody>
      </p:sp>
    </p:spTree>
    <p:extLst>
      <p:ext uri="{BB962C8B-B14F-4D97-AF65-F5344CB8AC3E}">
        <p14:creationId xmlns:p14="http://schemas.microsoft.com/office/powerpoint/2010/main" val="413652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FE5E84-DD1B-4349-B571-70C8E508C1A9}" type="datetime1">
              <a:rPr lang="en-US" smtClean="0"/>
              <a:t>5/31/19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5B191-391C-4636-9F3B-FAA9F66BDCA7}" type="slidenum">
              <a:rPr lang="en-US" smtClean="0"/>
              <a:t>‹#›</a:t>
            </a:fld>
            <a:endParaRPr lang="en-US"/>
          </a:p>
        </p:txBody>
      </p:sp>
    </p:spTree>
    <p:extLst>
      <p:ext uri="{BB962C8B-B14F-4D97-AF65-F5344CB8AC3E}">
        <p14:creationId xmlns:p14="http://schemas.microsoft.com/office/powerpoint/2010/main" val="2902108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70" y="2"/>
            <a:ext cx="7358063" cy="3473648"/>
          </a:xfrm>
          <a:prstGeom prst="rect">
            <a:avLst/>
          </a:prstGeom>
        </p:spPr>
        <p:txBody>
          <a:bodyPr anchor="b"/>
          <a:lstStyle/>
          <a:p>
            <a:pPr lvl="0">
              <a:defRPr sz="1800"/>
            </a:pPr>
            <a:r>
              <a:rPr sz="5600"/>
              <a:t>Title Text</a:t>
            </a:r>
          </a:p>
        </p:txBody>
      </p:sp>
      <p:sp>
        <p:nvSpPr>
          <p:cNvPr id="6" name="Shape 6"/>
          <p:cNvSpPr>
            <a:spLocks noGrp="1"/>
          </p:cNvSpPr>
          <p:nvPr>
            <p:ph type="body" idx="1"/>
          </p:nvPr>
        </p:nvSpPr>
        <p:spPr>
          <a:xfrm>
            <a:off x="892970" y="3536157"/>
            <a:ext cx="7358063" cy="2509242"/>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1861334053"/>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618887"/>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70" y="2"/>
            <a:ext cx="7358063" cy="3473648"/>
          </a:xfrm>
          <a:prstGeom prst="rect">
            <a:avLst/>
          </a:prstGeom>
        </p:spPr>
        <p:txBody>
          <a:bodyPr anchor="b"/>
          <a:lstStyle/>
          <a:p>
            <a:pPr lvl="0">
              <a:defRPr sz="1800"/>
            </a:pPr>
            <a:r>
              <a:rPr sz="5600"/>
              <a:t>Title Text</a:t>
            </a:r>
          </a:p>
        </p:txBody>
      </p:sp>
      <p:sp>
        <p:nvSpPr>
          <p:cNvPr id="6" name="Shape 6"/>
          <p:cNvSpPr>
            <a:spLocks noGrp="1"/>
          </p:cNvSpPr>
          <p:nvPr>
            <p:ph type="body" idx="1"/>
          </p:nvPr>
        </p:nvSpPr>
        <p:spPr>
          <a:xfrm>
            <a:off x="892970" y="3536157"/>
            <a:ext cx="7358063" cy="2509242"/>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244020162"/>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70" y="2268141"/>
            <a:ext cx="7358063" cy="2321719"/>
          </a:xfrm>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1329474513"/>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69727" y="1"/>
            <a:ext cx="3750469" cy="3250406"/>
          </a:xfrm>
          <a:prstGeom prst="rect">
            <a:avLst/>
          </a:prstGeom>
        </p:spPr>
        <p:txBody>
          <a:bodyPr anchor="b"/>
          <a:lstStyle>
            <a:lvl1pPr>
              <a:defRPr sz="4200"/>
            </a:lvl1pPr>
          </a:lstStyle>
          <a:p>
            <a:pPr lvl="0">
              <a:defRPr sz="1800"/>
            </a:pPr>
            <a:r>
              <a:rPr sz="4200"/>
              <a:t>Title Text</a:t>
            </a:r>
          </a:p>
        </p:txBody>
      </p:sp>
      <p:sp>
        <p:nvSpPr>
          <p:cNvPr id="14" name="Shape 14"/>
          <p:cNvSpPr>
            <a:spLocks noGrp="1"/>
          </p:cNvSpPr>
          <p:nvPr>
            <p:ph type="body" idx="1"/>
          </p:nvPr>
        </p:nvSpPr>
        <p:spPr>
          <a:xfrm>
            <a:off x="669727" y="3348634"/>
            <a:ext cx="3750469" cy="3509367"/>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2936261228"/>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xfrm>
            <a:off x="669730" y="65748"/>
            <a:ext cx="7804547" cy="2011632"/>
          </a:xfrm>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16781657"/>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1726926896"/>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5600"/>
              <a:t>Title Text</a:t>
            </a:r>
          </a:p>
        </p:txBody>
      </p:sp>
      <p:sp>
        <p:nvSpPr>
          <p:cNvPr id="22" name="Shape 22"/>
          <p:cNvSpPr>
            <a:spLocks noGrp="1"/>
          </p:cNvSpPr>
          <p:nvPr>
            <p:ph type="body" idx="1"/>
          </p:nvPr>
        </p:nvSpPr>
        <p:spPr>
          <a:xfrm>
            <a:off x="669727" y="1830587"/>
            <a:ext cx="3750469" cy="4420195"/>
          </a:xfrm>
          <a:prstGeom prst="rect">
            <a:avLst/>
          </a:prstGeom>
        </p:spPr>
        <p:txBody>
          <a:bodyPr/>
          <a:lstStyle>
            <a:lvl1pPr marL="241017" indent="-241017">
              <a:spcBef>
                <a:spcPts val="2249"/>
              </a:spcBef>
              <a:defRPr sz="2000"/>
            </a:lvl1pPr>
            <a:lvl2pPr marL="482034" indent="-241017">
              <a:spcBef>
                <a:spcPts val="2249"/>
              </a:spcBef>
              <a:defRPr sz="2000"/>
            </a:lvl2pPr>
            <a:lvl3pPr marL="723051" indent="-241017">
              <a:spcBef>
                <a:spcPts val="2249"/>
              </a:spcBef>
              <a:defRPr sz="2000"/>
            </a:lvl3pPr>
            <a:lvl4pPr marL="964068" indent="-241017">
              <a:spcBef>
                <a:spcPts val="2249"/>
              </a:spcBef>
              <a:defRPr sz="2000"/>
            </a:lvl4pPr>
            <a:lvl5pPr marL="1205085" indent="-241017">
              <a:spcBef>
                <a:spcPts val="2249"/>
              </a:spcBef>
              <a:defRPr sz="2000"/>
            </a:lvl5pPr>
          </a:lstStyle>
          <a:p>
            <a:pPr lvl="0">
              <a:defRPr sz="1800"/>
            </a:pPr>
            <a:r>
              <a:rPr sz="2000"/>
              <a:t>Body Level One</a:t>
            </a:r>
          </a:p>
          <a:p>
            <a:pPr lvl="1">
              <a:defRPr sz="1800"/>
            </a:pPr>
            <a:r>
              <a:rPr sz="2000"/>
              <a:t>Body Level Two</a:t>
            </a:r>
          </a:p>
          <a:p>
            <a:pPr lvl="2">
              <a:defRPr sz="1800"/>
            </a:pPr>
            <a:r>
              <a:rPr sz="2000"/>
              <a:t>Body Level Three</a:t>
            </a:r>
          </a:p>
          <a:p>
            <a:pPr lvl="3">
              <a:defRPr sz="1800"/>
            </a:pPr>
            <a:r>
              <a:rPr sz="2000"/>
              <a:t>Body Level Four</a:t>
            </a:r>
          </a:p>
          <a:p>
            <a:pPr lvl="4">
              <a:defRPr sz="1800"/>
            </a:pPr>
            <a:r>
              <a:rPr sz="2000"/>
              <a:t>Body Level Five</a:t>
            </a:r>
          </a:p>
        </p:txBody>
      </p:sp>
    </p:spTree>
    <p:extLst>
      <p:ext uri="{BB962C8B-B14F-4D97-AF65-F5344CB8AC3E}">
        <p14:creationId xmlns:p14="http://schemas.microsoft.com/office/powerpoint/2010/main" val="702455310"/>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B154AD-672A-4C9D-8768-65CC528563AE}" type="datetime1">
              <a:rPr lang="en-US" smtClean="0"/>
              <a:t>5/31/19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5B191-391C-4636-9F3B-FAA9F66BDCA7}" type="slidenum">
              <a:rPr lang="en-US" smtClean="0"/>
              <a:t>‹#›</a:t>
            </a:fld>
            <a:endParaRPr lang="en-US"/>
          </a:p>
        </p:txBody>
      </p:sp>
    </p:spTree>
    <p:extLst>
      <p:ext uri="{BB962C8B-B14F-4D97-AF65-F5344CB8AC3E}">
        <p14:creationId xmlns:p14="http://schemas.microsoft.com/office/powerpoint/2010/main" val="1298799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669730" y="892971"/>
            <a:ext cx="7804547" cy="5072063"/>
          </a:xfrm>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1771999305"/>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401672"/>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887499"/>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63776"/>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37102"/>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D70D50-7AC3-44CE-AF04-8E1594F26784}" type="datetime1">
              <a:rPr lang="en-US" smtClean="0"/>
              <a:t>5/31/19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5B191-391C-4636-9F3B-FAA9F66BDCA7}" type="slidenum">
              <a:rPr lang="en-US" smtClean="0"/>
              <a:t>‹#›</a:t>
            </a:fld>
            <a:endParaRPr lang="en-US"/>
          </a:p>
        </p:txBody>
      </p:sp>
    </p:spTree>
    <p:extLst>
      <p:ext uri="{BB962C8B-B14F-4D97-AF65-F5344CB8AC3E}">
        <p14:creationId xmlns:p14="http://schemas.microsoft.com/office/powerpoint/2010/main" val="888350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4111FA-1D59-43CE-BB60-612314D8AA6C}" type="datetime1">
              <a:rPr lang="en-US" smtClean="0"/>
              <a:t>5/31/19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5B191-391C-4636-9F3B-FAA9F66BDCA7}" type="slidenum">
              <a:rPr lang="en-US" smtClean="0"/>
              <a:t>‹#›</a:t>
            </a:fld>
            <a:endParaRPr lang="en-US"/>
          </a:p>
        </p:txBody>
      </p:sp>
    </p:spTree>
    <p:extLst>
      <p:ext uri="{BB962C8B-B14F-4D97-AF65-F5344CB8AC3E}">
        <p14:creationId xmlns:p14="http://schemas.microsoft.com/office/powerpoint/2010/main" val="3025863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9E6814-DB0E-4BC5-BC6B-492BDFEAFC58}" type="datetime1">
              <a:rPr lang="en-US" smtClean="0"/>
              <a:t>5/31/19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C5B191-391C-4636-9F3B-FAA9F66BDCA7}" type="slidenum">
              <a:rPr lang="en-US" smtClean="0"/>
              <a:t>‹#›</a:t>
            </a:fld>
            <a:endParaRPr lang="en-US"/>
          </a:p>
        </p:txBody>
      </p:sp>
    </p:spTree>
    <p:extLst>
      <p:ext uri="{BB962C8B-B14F-4D97-AF65-F5344CB8AC3E}">
        <p14:creationId xmlns:p14="http://schemas.microsoft.com/office/powerpoint/2010/main" val="2296831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F27917-B805-466D-A494-9D4B17F4700E}" type="datetime1">
              <a:rPr lang="en-US" smtClean="0"/>
              <a:t>5/31/19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C5B191-391C-4636-9F3B-FAA9F66BDCA7}" type="slidenum">
              <a:rPr lang="en-US" smtClean="0"/>
              <a:t>‹#›</a:t>
            </a:fld>
            <a:endParaRPr lang="en-US"/>
          </a:p>
        </p:txBody>
      </p:sp>
    </p:spTree>
    <p:extLst>
      <p:ext uri="{BB962C8B-B14F-4D97-AF65-F5344CB8AC3E}">
        <p14:creationId xmlns:p14="http://schemas.microsoft.com/office/powerpoint/2010/main" val="14628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A3890-954C-48B8-84CF-2898AB05395D}" type="datetime1">
              <a:rPr lang="en-US" smtClean="0"/>
              <a:t>5/31/19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C5B191-391C-4636-9F3B-FAA9F66BDCA7}" type="slidenum">
              <a:rPr lang="en-US" smtClean="0"/>
              <a:t>‹#›</a:t>
            </a:fld>
            <a:endParaRPr lang="en-US"/>
          </a:p>
        </p:txBody>
      </p:sp>
    </p:spTree>
    <p:extLst>
      <p:ext uri="{BB962C8B-B14F-4D97-AF65-F5344CB8AC3E}">
        <p14:creationId xmlns:p14="http://schemas.microsoft.com/office/powerpoint/2010/main" val="814734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D698D4-37FA-4B42-88F1-3051D4ED77F5}" type="datetime1">
              <a:rPr lang="en-US" smtClean="0"/>
              <a:t>5/31/19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5B191-391C-4636-9F3B-FAA9F66BDCA7}" type="slidenum">
              <a:rPr lang="en-US" smtClean="0"/>
              <a:t>‹#›</a:t>
            </a:fld>
            <a:endParaRPr lang="en-US"/>
          </a:p>
        </p:txBody>
      </p:sp>
    </p:spTree>
    <p:extLst>
      <p:ext uri="{BB962C8B-B14F-4D97-AF65-F5344CB8AC3E}">
        <p14:creationId xmlns:p14="http://schemas.microsoft.com/office/powerpoint/2010/main" val="98263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A91F8D-1D6C-4CAB-AAC6-E502F62EB2E3}" type="datetime1">
              <a:rPr lang="en-US" smtClean="0"/>
              <a:t>5/31/19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5B191-391C-4636-9F3B-FAA9F66BDCA7}" type="slidenum">
              <a:rPr lang="en-US" smtClean="0"/>
              <a:t>‹#›</a:t>
            </a:fld>
            <a:endParaRPr lang="en-US"/>
          </a:p>
        </p:txBody>
      </p:sp>
    </p:spTree>
    <p:extLst>
      <p:ext uri="{BB962C8B-B14F-4D97-AF65-F5344CB8AC3E}">
        <p14:creationId xmlns:p14="http://schemas.microsoft.com/office/powerpoint/2010/main" val="32703913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59B546-17F1-4BDA-B1AE-D1B05A7227AA}" type="datetime1">
              <a:rPr lang="en-US" smtClean="0"/>
              <a:t>5/31/19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5B191-391C-4636-9F3B-FAA9F66BDCA7}" type="slidenum">
              <a:rPr lang="en-US" smtClean="0"/>
              <a:t>‹#›</a:t>
            </a:fld>
            <a:endParaRPr lang="en-US"/>
          </a:p>
        </p:txBody>
      </p:sp>
    </p:spTree>
    <p:extLst>
      <p:ext uri="{BB962C8B-B14F-4D97-AF65-F5344CB8AC3E}">
        <p14:creationId xmlns:p14="http://schemas.microsoft.com/office/powerpoint/2010/main" val="1102259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30" y="312540"/>
            <a:ext cx="7804547" cy="15180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30" y="1830587"/>
            <a:ext cx="7804547" cy="442019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25687434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xmlns:p14="http://schemas.microsoft.com/office/powerpoint/2010/main" spd="med"/>
  <p:hf hdr="0" dt="0"/>
  <p:txStyles>
    <p:titleStyle>
      <a:lvl1pPr algn="ctr" defTabSz="410622">
        <a:defRPr sz="5600">
          <a:latin typeface="Helvetica Light"/>
          <a:ea typeface="Helvetica Light"/>
          <a:cs typeface="Helvetica Light"/>
          <a:sym typeface="Helvetica Light"/>
        </a:defRPr>
      </a:lvl1pPr>
      <a:lvl2pPr algn="ctr" defTabSz="410622">
        <a:defRPr sz="5600">
          <a:latin typeface="Helvetica Light"/>
          <a:ea typeface="Helvetica Light"/>
          <a:cs typeface="Helvetica Light"/>
          <a:sym typeface="Helvetica Light"/>
        </a:defRPr>
      </a:lvl2pPr>
      <a:lvl3pPr algn="ctr" defTabSz="410622">
        <a:defRPr sz="5600">
          <a:latin typeface="Helvetica Light"/>
          <a:ea typeface="Helvetica Light"/>
          <a:cs typeface="Helvetica Light"/>
          <a:sym typeface="Helvetica Light"/>
        </a:defRPr>
      </a:lvl3pPr>
      <a:lvl4pPr algn="ctr" defTabSz="410622">
        <a:defRPr sz="5600">
          <a:latin typeface="Helvetica Light"/>
          <a:ea typeface="Helvetica Light"/>
          <a:cs typeface="Helvetica Light"/>
          <a:sym typeface="Helvetica Light"/>
        </a:defRPr>
      </a:lvl4pPr>
      <a:lvl5pPr algn="ctr" defTabSz="410622">
        <a:defRPr sz="5600">
          <a:latin typeface="Helvetica Light"/>
          <a:ea typeface="Helvetica Light"/>
          <a:cs typeface="Helvetica Light"/>
          <a:sym typeface="Helvetica Light"/>
        </a:defRPr>
      </a:lvl5pPr>
      <a:lvl6pPr algn="ctr" defTabSz="410622">
        <a:defRPr sz="5600">
          <a:latin typeface="Helvetica Light"/>
          <a:ea typeface="Helvetica Light"/>
          <a:cs typeface="Helvetica Light"/>
          <a:sym typeface="Helvetica Light"/>
        </a:defRPr>
      </a:lvl6pPr>
      <a:lvl7pPr algn="ctr" defTabSz="410622">
        <a:defRPr sz="5600">
          <a:latin typeface="Helvetica Light"/>
          <a:ea typeface="Helvetica Light"/>
          <a:cs typeface="Helvetica Light"/>
          <a:sym typeface="Helvetica Light"/>
        </a:defRPr>
      </a:lvl7pPr>
      <a:lvl8pPr algn="ctr" defTabSz="410622">
        <a:defRPr sz="5600">
          <a:latin typeface="Helvetica Light"/>
          <a:ea typeface="Helvetica Light"/>
          <a:cs typeface="Helvetica Light"/>
          <a:sym typeface="Helvetica Light"/>
        </a:defRPr>
      </a:lvl8pPr>
      <a:lvl9pPr algn="ctr" defTabSz="410622">
        <a:defRPr sz="5600">
          <a:latin typeface="Helvetica Light"/>
          <a:ea typeface="Helvetica Light"/>
          <a:cs typeface="Helvetica Light"/>
          <a:sym typeface="Helvetica Light"/>
        </a:defRPr>
      </a:lvl9pPr>
    </p:titleStyle>
    <p:bodyStyle>
      <a:lvl1pPr marL="312429" indent="-312429" defTabSz="410622">
        <a:spcBef>
          <a:spcPts val="2952"/>
        </a:spcBef>
        <a:buSzPct val="75000"/>
        <a:buChar char="•"/>
        <a:defRPr sz="2500">
          <a:latin typeface="Helvetica Light"/>
          <a:ea typeface="Helvetica Light"/>
          <a:cs typeface="Helvetica Light"/>
          <a:sym typeface="Helvetica Light"/>
        </a:defRPr>
      </a:lvl1pPr>
      <a:lvl2pPr marL="624860" indent="-312429" defTabSz="410622">
        <a:spcBef>
          <a:spcPts val="2952"/>
        </a:spcBef>
        <a:buSzPct val="75000"/>
        <a:buChar char="•"/>
        <a:defRPr sz="2500">
          <a:latin typeface="Helvetica Light"/>
          <a:ea typeface="Helvetica Light"/>
          <a:cs typeface="Helvetica Light"/>
          <a:sym typeface="Helvetica Light"/>
        </a:defRPr>
      </a:lvl2pPr>
      <a:lvl3pPr marL="937288" indent="-312429" defTabSz="410622">
        <a:spcBef>
          <a:spcPts val="2952"/>
        </a:spcBef>
        <a:buSzPct val="75000"/>
        <a:buChar char="•"/>
        <a:defRPr sz="2500">
          <a:latin typeface="Helvetica Light"/>
          <a:ea typeface="Helvetica Light"/>
          <a:cs typeface="Helvetica Light"/>
          <a:sym typeface="Helvetica Light"/>
        </a:defRPr>
      </a:lvl3pPr>
      <a:lvl4pPr marL="1249717" indent="-312429" defTabSz="410622">
        <a:spcBef>
          <a:spcPts val="2952"/>
        </a:spcBef>
        <a:buSzPct val="75000"/>
        <a:buChar char="•"/>
        <a:defRPr sz="2500">
          <a:latin typeface="Helvetica Light"/>
          <a:ea typeface="Helvetica Light"/>
          <a:cs typeface="Helvetica Light"/>
          <a:sym typeface="Helvetica Light"/>
        </a:defRPr>
      </a:lvl4pPr>
      <a:lvl5pPr marL="1562147" indent="-312429" defTabSz="410622">
        <a:spcBef>
          <a:spcPts val="2952"/>
        </a:spcBef>
        <a:buSzPct val="75000"/>
        <a:buChar char="•"/>
        <a:defRPr sz="2500">
          <a:latin typeface="Helvetica Light"/>
          <a:ea typeface="Helvetica Light"/>
          <a:cs typeface="Helvetica Light"/>
          <a:sym typeface="Helvetica Light"/>
        </a:defRPr>
      </a:lvl5pPr>
      <a:lvl6pPr marL="1874577" indent="-312429" defTabSz="410622">
        <a:spcBef>
          <a:spcPts val="2952"/>
        </a:spcBef>
        <a:buSzPct val="75000"/>
        <a:buChar char="•"/>
        <a:defRPr sz="2500">
          <a:latin typeface="Helvetica Light"/>
          <a:ea typeface="Helvetica Light"/>
          <a:cs typeface="Helvetica Light"/>
          <a:sym typeface="Helvetica Light"/>
        </a:defRPr>
      </a:lvl6pPr>
      <a:lvl7pPr marL="2187007" indent="-312429" defTabSz="410622">
        <a:spcBef>
          <a:spcPts val="2952"/>
        </a:spcBef>
        <a:buSzPct val="75000"/>
        <a:buChar char="•"/>
        <a:defRPr sz="2500">
          <a:latin typeface="Helvetica Light"/>
          <a:ea typeface="Helvetica Light"/>
          <a:cs typeface="Helvetica Light"/>
          <a:sym typeface="Helvetica Light"/>
        </a:defRPr>
      </a:lvl7pPr>
      <a:lvl8pPr marL="2499436" indent="-312429" defTabSz="410622">
        <a:spcBef>
          <a:spcPts val="2952"/>
        </a:spcBef>
        <a:buSzPct val="75000"/>
        <a:buChar char="•"/>
        <a:defRPr sz="2500">
          <a:latin typeface="Helvetica Light"/>
          <a:ea typeface="Helvetica Light"/>
          <a:cs typeface="Helvetica Light"/>
          <a:sym typeface="Helvetica Light"/>
        </a:defRPr>
      </a:lvl8pPr>
      <a:lvl9pPr marL="2811865" indent="-312429" defTabSz="410622">
        <a:spcBef>
          <a:spcPts val="2952"/>
        </a:spcBef>
        <a:buSzPct val="75000"/>
        <a:buChar char="•"/>
        <a:defRPr sz="2500">
          <a:latin typeface="Helvetica Light"/>
          <a:ea typeface="Helvetica Light"/>
          <a:cs typeface="Helvetica Light"/>
          <a:sym typeface="Helvetica Light"/>
        </a:defRPr>
      </a:lvl9pPr>
    </p:bodyStyle>
    <p:otherStyle>
      <a:lvl1pPr algn="r" defTabSz="410622">
        <a:defRPr sz="800">
          <a:solidFill>
            <a:schemeClr val="tx1"/>
          </a:solidFill>
          <a:latin typeface="+mn-lt"/>
          <a:ea typeface="+mn-ea"/>
          <a:cs typeface="+mn-cs"/>
          <a:sym typeface="Helvetica Light"/>
        </a:defRPr>
      </a:lvl1pPr>
      <a:lvl2pPr algn="r" defTabSz="410622">
        <a:defRPr sz="800">
          <a:solidFill>
            <a:schemeClr val="tx1"/>
          </a:solidFill>
          <a:latin typeface="+mn-lt"/>
          <a:ea typeface="+mn-ea"/>
          <a:cs typeface="+mn-cs"/>
          <a:sym typeface="Helvetica Light"/>
        </a:defRPr>
      </a:lvl2pPr>
      <a:lvl3pPr algn="r" defTabSz="410622">
        <a:defRPr sz="800">
          <a:solidFill>
            <a:schemeClr val="tx1"/>
          </a:solidFill>
          <a:latin typeface="+mn-lt"/>
          <a:ea typeface="+mn-ea"/>
          <a:cs typeface="+mn-cs"/>
          <a:sym typeface="Helvetica Light"/>
        </a:defRPr>
      </a:lvl3pPr>
      <a:lvl4pPr algn="r" defTabSz="410622">
        <a:defRPr sz="800">
          <a:solidFill>
            <a:schemeClr val="tx1"/>
          </a:solidFill>
          <a:latin typeface="+mn-lt"/>
          <a:ea typeface="+mn-ea"/>
          <a:cs typeface="+mn-cs"/>
          <a:sym typeface="Helvetica Light"/>
        </a:defRPr>
      </a:lvl4pPr>
      <a:lvl5pPr algn="r" defTabSz="410622">
        <a:defRPr sz="800">
          <a:solidFill>
            <a:schemeClr val="tx1"/>
          </a:solidFill>
          <a:latin typeface="+mn-lt"/>
          <a:ea typeface="+mn-ea"/>
          <a:cs typeface="+mn-cs"/>
          <a:sym typeface="Helvetica Light"/>
        </a:defRPr>
      </a:lvl5pPr>
      <a:lvl6pPr algn="r" defTabSz="410622">
        <a:defRPr sz="800">
          <a:solidFill>
            <a:schemeClr val="tx1"/>
          </a:solidFill>
          <a:latin typeface="+mn-lt"/>
          <a:ea typeface="+mn-ea"/>
          <a:cs typeface="+mn-cs"/>
          <a:sym typeface="Helvetica Light"/>
        </a:defRPr>
      </a:lvl6pPr>
      <a:lvl7pPr algn="r" defTabSz="410622">
        <a:defRPr sz="800">
          <a:solidFill>
            <a:schemeClr val="tx1"/>
          </a:solidFill>
          <a:latin typeface="+mn-lt"/>
          <a:ea typeface="+mn-ea"/>
          <a:cs typeface="+mn-cs"/>
          <a:sym typeface="Helvetica Light"/>
        </a:defRPr>
      </a:lvl7pPr>
      <a:lvl8pPr algn="r" defTabSz="410622">
        <a:defRPr sz="800">
          <a:solidFill>
            <a:schemeClr val="tx1"/>
          </a:solidFill>
          <a:latin typeface="+mn-lt"/>
          <a:ea typeface="+mn-ea"/>
          <a:cs typeface="+mn-cs"/>
          <a:sym typeface="Helvetica Light"/>
        </a:defRPr>
      </a:lvl8pPr>
      <a:lvl9pPr algn="r" defTabSz="410622">
        <a:defRPr sz="8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13.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3.jpe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6.JPG"/><Relationship Id="rId5"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29.jpeg"/><Relationship Id="rId5" Type="http://schemas.openxmlformats.org/officeDocument/2006/relationships/image" Target="../media/image32.png"/><Relationship Id="rId6" Type="http://schemas.openxmlformats.org/officeDocument/2006/relationships/image" Target="../media/image3.jpe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8.jpeg"/><Relationship Id="rId5"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0.jp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5" Type="http://schemas.openxmlformats.org/officeDocument/2006/relationships/image" Target="../media/image48.jpg"/><Relationship Id="rId6" Type="http://schemas.openxmlformats.org/officeDocument/2006/relationships/image" Target="../media/image49.jpg"/><Relationship Id="rId7" Type="http://schemas.openxmlformats.org/officeDocument/2006/relationships/image" Target="../media/image50.png"/><Relationship Id="rId8" Type="http://schemas.openxmlformats.org/officeDocument/2006/relationships/image" Target="../media/image51.jp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6.jp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6.jpg"/><Relationship Id="rId5" Type="http://schemas.openxmlformats.org/officeDocument/2006/relationships/image" Target="../media/image51.jpg"/><Relationship Id="rId6" Type="http://schemas.openxmlformats.org/officeDocument/2006/relationships/image" Target="../media/image56.jpg"/><Relationship Id="rId7" Type="http://schemas.openxmlformats.org/officeDocument/2006/relationships/image" Target="../media/image57.jpg"/><Relationship Id="rId8" Type="http://schemas.openxmlformats.org/officeDocument/2006/relationships/image" Target="../media/image47.jp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g"/><Relationship Id="rId5" Type="http://schemas.openxmlformats.org/officeDocument/2006/relationships/image" Target="../media/image50.png"/><Relationship Id="rId6" Type="http://schemas.openxmlformats.org/officeDocument/2006/relationships/image" Target="../media/image3.jpeg"/><Relationship Id="rId7" Type="http://schemas.openxmlformats.org/officeDocument/2006/relationships/image" Target="../media/image46.jpg"/><Relationship Id="rId1" Type="http://schemas.openxmlformats.org/officeDocument/2006/relationships/slideLayout" Target="../slideLayouts/slideLayout7.xml"/><Relationship Id="rId2" Type="http://schemas.openxmlformats.org/officeDocument/2006/relationships/image" Target="../media/image5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g"/><Relationship Id="rId3"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51.jp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47.jpg"/><Relationship Id="rId5" Type="http://schemas.openxmlformats.org/officeDocument/2006/relationships/image" Target="../media/image48.jpg"/><Relationship Id="rId6" Type="http://schemas.openxmlformats.org/officeDocument/2006/relationships/image" Target="../media/image49.jp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9.jpg"/><Relationship Id="rId5" Type="http://schemas.openxmlformats.org/officeDocument/2006/relationships/image" Target="../media/image60.png"/><Relationship Id="rId6" Type="http://schemas.openxmlformats.org/officeDocument/2006/relationships/image" Target="../media/image49.jpg"/><Relationship Id="rId1" Type="http://schemas.openxmlformats.org/officeDocument/2006/relationships/slideLayout" Target="../slideLayouts/slideLayout1.xml"/><Relationship Id="rId2" Type="http://schemas.openxmlformats.org/officeDocument/2006/relationships/image" Target="../media/image48.jpg"/></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57.jpg"/><Relationship Id="rId5"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56.jpg"/></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56.jpg"/><Relationship Id="rId5" Type="http://schemas.openxmlformats.org/officeDocument/2006/relationships/image" Target="../media/image3.jpeg"/><Relationship Id="rId6"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6.png"/><Relationship Id="rId5" Type="http://schemas.openxmlformats.org/officeDocument/2006/relationships/image" Target="../media/image8.jpeg"/><Relationship Id="rId6" Type="http://schemas.openxmlformats.org/officeDocument/2006/relationships/image" Target="../media/image15.png"/><Relationship Id="rId7" Type="http://schemas.openxmlformats.org/officeDocument/2006/relationships/image" Target="../media/image19.png"/><Relationship Id="rId8"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70D2585-0F60-40A5-8173-A822D6FAD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9165" y="3174467"/>
            <a:ext cx="4252249" cy="4252249"/>
          </a:xfrm>
          <a:prstGeom prst="rect">
            <a:avLst/>
          </a:prstGeom>
        </p:spPr>
      </p:pic>
      <p:sp>
        <p:nvSpPr>
          <p:cNvPr id="2" name="Title 1">
            <a:extLst>
              <a:ext uri="{FF2B5EF4-FFF2-40B4-BE49-F238E27FC236}">
                <a16:creationId xmlns:a16="http://schemas.microsoft.com/office/drawing/2014/main" xmlns="" id="{D8620DA4-768D-46B4-ADC7-8B3B0ACD51A9}"/>
              </a:ext>
            </a:extLst>
          </p:cNvPr>
          <p:cNvSpPr>
            <a:spLocks noGrp="1"/>
          </p:cNvSpPr>
          <p:nvPr>
            <p:ph type="ctrTitle"/>
          </p:nvPr>
        </p:nvSpPr>
        <p:spPr>
          <a:xfrm>
            <a:off x="640600" y="1744617"/>
            <a:ext cx="7667885" cy="754856"/>
          </a:xfrm>
        </p:spPr>
        <p:txBody>
          <a:bodyPr>
            <a:noAutofit/>
          </a:bodyPr>
          <a:lstStyle/>
          <a:p>
            <a:r>
              <a:rPr lang="en-US" sz="5200" b="1" dirty="0">
                <a:solidFill>
                  <a:srgbClr val="002060"/>
                </a:solidFill>
              </a:rPr>
              <a:t>Model Aviation &amp; </a:t>
            </a:r>
            <a:r>
              <a:rPr lang="en-US" sz="5200" b="1" dirty="0" smtClean="0">
                <a:solidFill>
                  <a:srgbClr val="002060"/>
                </a:solidFill>
              </a:rPr>
              <a:t>STEM Day</a:t>
            </a:r>
            <a:endParaRPr lang="en-US" sz="5200" b="1" dirty="0">
              <a:solidFill>
                <a:srgbClr val="002060"/>
              </a:solidFill>
            </a:endParaRPr>
          </a:p>
        </p:txBody>
      </p:sp>
      <p:sp>
        <p:nvSpPr>
          <p:cNvPr id="3" name="Subtitle 2">
            <a:extLst>
              <a:ext uri="{FF2B5EF4-FFF2-40B4-BE49-F238E27FC236}">
                <a16:creationId xmlns:a16="http://schemas.microsoft.com/office/drawing/2014/main" xmlns="" id="{6AAA8E12-C0B5-4275-B331-80026C7EE943}"/>
              </a:ext>
            </a:extLst>
          </p:cNvPr>
          <p:cNvSpPr>
            <a:spLocks noGrp="1"/>
          </p:cNvSpPr>
          <p:nvPr>
            <p:ph type="subTitle" idx="1"/>
          </p:nvPr>
        </p:nvSpPr>
        <p:spPr>
          <a:xfrm>
            <a:off x="0" y="2863019"/>
            <a:ext cx="9144000" cy="1359062"/>
          </a:xfrm>
        </p:spPr>
        <p:txBody>
          <a:bodyPr>
            <a:noAutofit/>
          </a:bodyPr>
          <a:lstStyle/>
          <a:p>
            <a:r>
              <a:rPr lang="en-US" sz="2800" b="1" dirty="0" smtClean="0">
                <a:solidFill>
                  <a:srgbClr val="002060"/>
                </a:solidFill>
              </a:rPr>
              <a:t>Marymoor Radio Control </a:t>
            </a:r>
            <a:r>
              <a:rPr lang="en-US" sz="2800" b="1" dirty="0">
                <a:solidFill>
                  <a:srgbClr val="002060"/>
                </a:solidFill>
              </a:rPr>
              <a:t>Club, Redmond, WA</a:t>
            </a:r>
          </a:p>
          <a:p>
            <a:r>
              <a:rPr lang="en-US" sz="2800" b="1" dirty="0">
                <a:solidFill>
                  <a:srgbClr val="002060"/>
                </a:solidFill>
              </a:rPr>
              <a:t>AMA Charter Club 1610</a:t>
            </a:r>
          </a:p>
          <a:p>
            <a:r>
              <a:rPr lang="en-US" sz="2800" b="1" dirty="0" smtClean="0">
                <a:solidFill>
                  <a:srgbClr val="002060"/>
                </a:solidFill>
              </a:rPr>
              <a:t>June 1, 2019</a:t>
            </a:r>
            <a:endParaRPr lang="en-US" sz="2800" b="1" dirty="0">
              <a:solidFill>
                <a:srgbClr val="002060"/>
              </a:solidFill>
            </a:endParaRPr>
          </a:p>
        </p:txBody>
      </p:sp>
      <p:sp>
        <p:nvSpPr>
          <p:cNvPr id="4" name="Slide Number Placeholder 3">
            <a:extLst>
              <a:ext uri="{FF2B5EF4-FFF2-40B4-BE49-F238E27FC236}">
                <a16:creationId xmlns:a16="http://schemas.microsoft.com/office/drawing/2014/main" xmlns="" id="{AB99C7AF-915C-404E-8F7C-C39987CB88AB}"/>
              </a:ext>
            </a:extLst>
          </p:cNvPr>
          <p:cNvSpPr>
            <a:spLocks noGrp="1"/>
          </p:cNvSpPr>
          <p:nvPr>
            <p:ph type="sldNum" sz="quarter" idx="12"/>
          </p:nvPr>
        </p:nvSpPr>
        <p:spPr/>
        <p:txBody>
          <a:bodyPr/>
          <a:lstStyle/>
          <a:p>
            <a:fld id="{66C5B191-391C-4636-9F3B-FAA9F66BDCA7}" type="slidenum">
              <a:rPr lang="en-US" smtClean="0"/>
              <a:t>1</a:t>
            </a:fld>
            <a:endParaRPr lang="en-US"/>
          </a:p>
        </p:txBody>
      </p:sp>
      <p:pic>
        <p:nvPicPr>
          <p:cNvPr id="7" name="Picture 6">
            <a:extLst>
              <a:ext uri="{FF2B5EF4-FFF2-40B4-BE49-F238E27FC236}">
                <a16:creationId xmlns:a16="http://schemas.microsoft.com/office/drawing/2014/main" xmlns="" id="{29B2AA23-7C75-4E7E-AFEC-0205674095B3}"/>
              </a:ext>
            </a:extLst>
          </p:cNvPr>
          <p:cNvPicPr>
            <a:picLocks noChangeAspect="1"/>
          </p:cNvPicPr>
          <p:nvPr/>
        </p:nvPicPr>
        <p:blipFill>
          <a:blip r:embed="rId3" cstate="print"/>
          <a:stretch>
            <a:fillRect/>
          </a:stretch>
        </p:blipFill>
        <p:spPr>
          <a:xfrm>
            <a:off x="0" y="4444251"/>
            <a:ext cx="4031904" cy="1850663"/>
          </a:xfrm>
          <a:prstGeom prst="rect">
            <a:avLst/>
          </a:prstGeom>
        </p:spPr>
      </p:pic>
      <p:pic>
        <p:nvPicPr>
          <p:cNvPr id="8" name="Picture 7" descr="image1.jpeg">
            <a:extLst>
              <a:ext uri="{FF2B5EF4-FFF2-40B4-BE49-F238E27FC236}">
                <a16:creationId xmlns:a16="http://schemas.microsoft.com/office/drawing/2014/main" xmlns="" id="{E238D42E-C37A-4937-A8F7-B34A3F460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745" y="272139"/>
            <a:ext cx="1855871" cy="1192527"/>
          </a:xfrm>
          <a:prstGeom prst="rect">
            <a:avLst/>
          </a:prstGeom>
        </p:spPr>
      </p:pic>
      <p:sp>
        <p:nvSpPr>
          <p:cNvPr id="9" name="Subtitle 2">
            <a:extLst>
              <a:ext uri="{FF2B5EF4-FFF2-40B4-BE49-F238E27FC236}">
                <a16:creationId xmlns:a16="http://schemas.microsoft.com/office/drawing/2014/main" xmlns="" id="{F0907C83-5566-4676-B9BE-627DBB4BC9FB}"/>
              </a:ext>
            </a:extLst>
          </p:cNvPr>
          <p:cNvSpPr txBox="1">
            <a:spLocks/>
          </p:cNvSpPr>
          <p:nvPr/>
        </p:nvSpPr>
        <p:spPr>
          <a:xfrm>
            <a:off x="437589" y="5208686"/>
            <a:ext cx="9144000" cy="13590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b="1" dirty="0">
              <a:solidFill>
                <a:srgbClr val="002060"/>
              </a:solidFill>
            </a:endParaRPr>
          </a:p>
        </p:txBody>
      </p:sp>
      <p:sp>
        <p:nvSpPr>
          <p:cNvPr id="10" name="Subtitle 2">
            <a:extLst>
              <a:ext uri="{FF2B5EF4-FFF2-40B4-BE49-F238E27FC236}">
                <a16:creationId xmlns:a16="http://schemas.microsoft.com/office/drawing/2014/main" xmlns="" id="{D201CE24-CE1B-4119-8044-A0153F2829CF}"/>
              </a:ext>
            </a:extLst>
          </p:cNvPr>
          <p:cNvSpPr txBox="1">
            <a:spLocks/>
          </p:cNvSpPr>
          <p:nvPr/>
        </p:nvSpPr>
        <p:spPr>
          <a:xfrm>
            <a:off x="1755648" y="6289580"/>
            <a:ext cx="6056376" cy="55633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dirty="0">
                <a:solidFill>
                  <a:srgbClr val="002060"/>
                </a:solidFill>
              </a:rPr>
              <a:t>The MAR/C Model Aviation &amp; STEM program is based on a program developed</a:t>
            </a:r>
            <a:br>
              <a:rPr lang="en-US" sz="1400" dirty="0">
                <a:solidFill>
                  <a:srgbClr val="002060"/>
                </a:solidFill>
              </a:rPr>
            </a:br>
            <a:r>
              <a:rPr lang="en-US" sz="1400" dirty="0">
                <a:solidFill>
                  <a:srgbClr val="002060"/>
                </a:solidFill>
              </a:rPr>
              <a:t> by the Flying Electrons model airplane club of </a:t>
            </a:r>
            <a:r>
              <a:rPr lang="en-US" sz="1400" dirty="0" err="1">
                <a:solidFill>
                  <a:srgbClr val="002060"/>
                </a:solidFill>
              </a:rPr>
              <a:t>Menomee</a:t>
            </a:r>
            <a:r>
              <a:rPr lang="en-US" sz="1400" dirty="0">
                <a:solidFill>
                  <a:srgbClr val="002060"/>
                </a:solidFill>
              </a:rPr>
              <a:t> Falls, Wisconsin. </a:t>
            </a:r>
          </a:p>
        </p:txBody>
      </p:sp>
    </p:spTree>
    <p:extLst>
      <p:ext uri="{BB962C8B-B14F-4D97-AF65-F5344CB8AC3E}">
        <p14:creationId xmlns:p14="http://schemas.microsoft.com/office/powerpoint/2010/main" val="1484980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2D718057-7475-4A0D-AA31-3FFB0A42814F}"/>
              </a:ext>
            </a:extLst>
          </p:cNvPr>
          <p:cNvSpPr>
            <a:spLocks noGrp="1"/>
          </p:cNvSpPr>
          <p:nvPr>
            <p:ph type="sldNum" sz="quarter" idx="12"/>
          </p:nvPr>
        </p:nvSpPr>
        <p:spPr/>
        <p:txBody>
          <a:bodyPr/>
          <a:lstStyle/>
          <a:p>
            <a:fld id="{66C5B191-391C-4636-9F3B-FAA9F66BDCA7}" type="slidenum">
              <a:rPr lang="en-US" smtClean="0"/>
              <a:t>10</a:t>
            </a:fld>
            <a:endParaRPr lang="en-US"/>
          </a:p>
        </p:txBody>
      </p:sp>
      <p:graphicFrame>
        <p:nvGraphicFramePr>
          <p:cNvPr id="8" name="Object 7">
            <a:extLst>
              <a:ext uri="{FF2B5EF4-FFF2-40B4-BE49-F238E27FC236}">
                <a16:creationId xmlns:a16="http://schemas.microsoft.com/office/drawing/2014/main" xmlns="" id="{85D373C6-4070-46B6-939D-B29806E8C7F4}"/>
              </a:ext>
            </a:extLst>
          </p:cNvPr>
          <p:cNvGraphicFramePr>
            <a:graphicFrameLocks noChangeAspect="1"/>
          </p:cNvGraphicFramePr>
          <p:nvPr>
            <p:extLst>
              <p:ext uri="{D42A27DB-BD31-4B8C-83A1-F6EECF244321}">
                <p14:modId xmlns:p14="http://schemas.microsoft.com/office/powerpoint/2010/main" val="3968458691"/>
              </p:ext>
            </p:extLst>
          </p:nvPr>
        </p:nvGraphicFramePr>
        <p:xfrm>
          <a:off x="0" y="547752"/>
          <a:ext cx="9144000" cy="5917407"/>
        </p:xfrm>
        <a:graphic>
          <a:graphicData uri="http://schemas.openxmlformats.org/presentationml/2006/ole">
            <mc:AlternateContent xmlns:mc="http://schemas.openxmlformats.org/markup-compatibility/2006">
              <mc:Choice xmlns:v="urn:schemas-microsoft-com:vml" Requires="v">
                <p:oleObj spid="_x0000_s1144" name="Acrobat Document" r:id="rId3" imgW="11658240" imgH="7543640" progId="AcroExch.Document.DC">
                  <p:embed/>
                </p:oleObj>
              </mc:Choice>
              <mc:Fallback>
                <p:oleObj name="Acrobat Document" r:id="rId3" imgW="11658240" imgH="7543640" progId="AcroExch.Document.DC">
                  <p:embed/>
                  <p:pic>
                    <p:nvPicPr>
                      <p:cNvPr id="0" name=""/>
                      <p:cNvPicPr/>
                      <p:nvPr/>
                    </p:nvPicPr>
                    <p:blipFill>
                      <a:blip r:embed="rId4"/>
                      <a:stretch>
                        <a:fillRect/>
                      </a:stretch>
                    </p:blipFill>
                    <p:spPr>
                      <a:xfrm>
                        <a:off x="0" y="547752"/>
                        <a:ext cx="9144000" cy="5917407"/>
                      </a:xfrm>
                      <a:prstGeom prst="rect">
                        <a:avLst/>
                      </a:prstGeom>
                    </p:spPr>
                  </p:pic>
                </p:oleObj>
              </mc:Fallback>
            </mc:AlternateContent>
          </a:graphicData>
        </a:graphic>
      </p:graphicFrame>
      <p:sp>
        <p:nvSpPr>
          <p:cNvPr id="9" name="Title 1">
            <a:extLst>
              <a:ext uri="{FF2B5EF4-FFF2-40B4-BE49-F238E27FC236}">
                <a16:creationId xmlns:a16="http://schemas.microsoft.com/office/drawing/2014/main" xmlns="" id="{057605E1-DFA9-497C-912E-8CC711B67D32}"/>
              </a:ext>
            </a:extLst>
          </p:cNvPr>
          <p:cNvSpPr>
            <a:spLocks noGrp="1"/>
          </p:cNvSpPr>
          <p:nvPr>
            <p:ph type="ctrTitle"/>
          </p:nvPr>
        </p:nvSpPr>
        <p:spPr>
          <a:xfrm>
            <a:off x="0" y="0"/>
            <a:ext cx="9144000" cy="547752"/>
          </a:xfrm>
        </p:spPr>
        <p:txBody>
          <a:bodyPr>
            <a:normAutofit/>
          </a:bodyPr>
          <a:lstStyle/>
          <a:p>
            <a:r>
              <a:rPr lang="en-US" sz="3200" b="1" dirty="0">
                <a:solidFill>
                  <a:srgbClr val="002060"/>
                </a:solidFill>
              </a:rPr>
              <a:t>Marymoor Park, Redmond, Washington</a:t>
            </a:r>
          </a:p>
        </p:txBody>
      </p:sp>
      <p:sp>
        <p:nvSpPr>
          <p:cNvPr id="10" name="Title 1">
            <a:extLst>
              <a:ext uri="{FF2B5EF4-FFF2-40B4-BE49-F238E27FC236}">
                <a16:creationId xmlns:a16="http://schemas.microsoft.com/office/drawing/2014/main" xmlns="" id="{CE6579D4-937A-4455-B3BE-F3F901305899}"/>
              </a:ext>
            </a:extLst>
          </p:cNvPr>
          <p:cNvSpPr txBox="1">
            <a:spLocks/>
          </p:cNvSpPr>
          <p:nvPr/>
        </p:nvSpPr>
        <p:spPr>
          <a:xfrm rot="20685402">
            <a:off x="4217936" y="3648508"/>
            <a:ext cx="2011680" cy="3892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rgbClr val="FF0000"/>
                </a:solidFill>
              </a:rPr>
              <a:t>Flying Field</a:t>
            </a:r>
          </a:p>
        </p:txBody>
      </p:sp>
      <p:sp>
        <p:nvSpPr>
          <p:cNvPr id="11" name="Title 1">
            <a:extLst>
              <a:ext uri="{FF2B5EF4-FFF2-40B4-BE49-F238E27FC236}">
                <a16:creationId xmlns:a16="http://schemas.microsoft.com/office/drawing/2014/main" xmlns="" id="{F136BEDE-6F09-49BD-A94E-6259D4F0CFB7}"/>
              </a:ext>
            </a:extLst>
          </p:cNvPr>
          <p:cNvSpPr txBox="1">
            <a:spLocks/>
          </p:cNvSpPr>
          <p:nvPr/>
        </p:nvSpPr>
        <p:spPr>
          <a:xfrm>
            <a:off x="2120912" y="5641848"/>
            <a:ext cx="2935720" cy="26734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rgbClr val="FF0000"/>
                </a:solidFill>
              </a:rPr>
              <a:t>King County Parks charges $1.00 to park</a:t>
            </a:r>
          </a:p>
        </p:txBody>
      </p:sp>
    </p:spTree>
    <p:extLst>
      <p:ext uri="{BB962C8B-B14F-4D97-AF65-F5344CB8AC3E}">
        <p14:creationId xmlns:p14="http://schemas.microsoft.com/office/powerpoint/2010/main" val="416515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703" y="130956"/>
            <a:ext cx="7886700" cy="994399"/>
          </a:xfrm>
        </p:spPr>
        <p:txBody>
          <a:bodyPr/>
          <a:lstStyle/>
          <a:p>
            <a:r>
              <a:rPr lang="en-US" dirty="0" smtClean="0"/>
              <a:t>Key Organizations</a:t>
            </a:r>
            <a:endParaRPr lang="en-US" dirty="0"/>
          </a:p>
        </p:txBody>
      </p:sp>
      <p:sp>
        <p:nvSpPr>
          <p:cNvPr id="3" name="Content Placeholder 2"/>
          <p:cNvSpPr>
            <a:spLocks noGrp="1"/>
          </p:cNvSpPr>
          <p:nvPr>
            <p:ph idx="1"/>
          </p:nvPr>
        </p:nvSpPr>
        <p:spPr>
          <a:xfrm>
            <a:off x="217230" y="3730749"/>
            <a:ext cx="2895239" cy="2413947"/>
          </a:xfrm>
        </p:spPr>
        <p:txBody>
          <a:bodyPr>
            <a:normAutofit lnSpcReduction="10000"/>
          </a:bodyPr>
          <a:lstStyle/>
          <a:p>
            <a:pPr marL="0" indent="0">
              <a:buNone/>
            </a:pPr>
            <a:r>
              <a:rPr lang="en-US" dirty="0" smtClean="0"/>
              <a:t>Federal agency governing flight</a:t>
            </a:r>
            <a:br>
              <a:rPr lang="en-US" dirty="0" smtClean="0"/>
            </a:br>
            <a:endParaRPr lang="en-US" dirty="0"/>
          </a:p>
          <a:p>
            <a:pPr marL="0" indent="0">
              <a:buNone/>
            </a:pPr>
            <a:r>
              <a:rPr lang="en-US" i="1" dirty="0"/>
              <a:t>N</a:t>
            </a:r>
            <a:r>
              <a:rPr lang="en-US" i="1" dirty="0" smtClean="0"/>
              <a:t>ew regulations </a:t>
            </a:r>
            <a:r>
              <a:rPr lang="en-US" dirty="0" smtClean="0"/>
              <a:t>for drones and </a:t>
            </a:r>
            <a:br>
              <a:rPr lang="en-US" dirty="0" smtClean="0"/>
            </a:br>
            <a:r>
              <a:rPr lang="en-US" dirty="0" smtClean="0"/>
              <a:t>R/C aircraft</a:t>
            </a:r>
            <a:endParaRPr lang="en-US" dirty="0"/>
          </a:p>
        </p:txBody>
      </p:sp>
      <p:sp>
        <p:nvSpPr>
          <p:cNvPr id="4" name="Slide Number Placeholder 3"/>
          <p:cNvSpPr>
            <a:spLocks noGrp="1"/>
          </p:cNvSpPr>
          <p:nvPr>
            <p:ph type="sldNum" sz="quarter" idx="12"/>
          </p:nvPr>
        </p:nvSpPr>
        <p:spPr/>
        <p:txBody>
          <a:bodyPr/>
          <a:lstStyle/>
          <a:p>
            <a:fld id="{66C5B191-391C-4636-9F3B-FAA9F66BDCA7}" type="slidenum">
              <a:rPr lang="en-US" smtClean="0"/>
              <a:t>11</a:t>
            </a:fld>
            <a:endParaRPr lang="en-US"/>
          </a:p>
        </p:txBody>
      </p:sp>
      <p:pic>
        <p:nvPicPr>
          <p:cNvPr id="5" name="Picture 4">
            <a:extLst>
              <a:ext uri="{FF2B5EF4-FFF2-40B4-BE49-F238E27FC236}">
                <a16:creationId xmlns:a16="http://schemas.microsoft.com/office/drawing/2014/main" xmlns="" id="{8FCC02B6-A51E-4907-9B31-4B74A87C0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201" y="1630118"/>
            <a:ext cx="2975040" cy="1378811"/>
          </a:xfrm>
          <a:prstGeom prst="rect">
            <a:avLst/>
          </a:prstGeom>
        </p:spPr>
      </p:pic>
      <p:pic>
        <p:nvPicPr>
          <p:cNvPr id="6" name="Picture 5" descr="image1.jpeg">
            <a:extLst>
              <a:ext uri="{FF2B5EF4-FFF2-40B4-BE49-F238E27FC236}">
                <a16:creationId xmlns:a16="http://schemas.microsoft.com/office/drawing/2014/main" xmlns="" id="{CA9A6068-C4BA-462D-8E71-EBA29D980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820" y="1990145"/>
            <a:ext cx="2185478" cy="1404323"/>
          </a:xfrm>
          <a:prstGeom prst="rect">
            <a:avLst/>
          </a:prstGeom>
        </p:spPr>
      </p:pic>
      <p:pic>
        <p:nvPicPr>
          <p:cNvPr id="10" name="Picture 9"/>
          <p:cNvPicPr>
            <a:picLocks noChangeAspect="1"/>
          </p:cNvPicPr>
          <p:nvPr/>
        </p:nvPicPr>
        <p:blipFill>
          <a:blip r:embed="rId4"/>
          <a:stretch>
            <a:fillRect/>
          </a:stretch>
        </p:blipFill>
        <p:spPr>
          <a:xfrm>
            <a:off x="445553" y="1118030"/>
            <a:ext cx="2166060" cy="2166060"/>
          </a:xfrm>
          <a:prstGeom prst="rect">
            <a:avLst/>
          </a:prstGeom>
        </p:spPr>
      </p:pic>
      <p:sp>
        <p:nvSpPr>
          <p:cNvPr id="11" name="Content Placeholder 2"/>
          <p:cNvSpPr txBox="1">
            <a:spLocks/>
          </p:cNvSpPr>
          <p:nvPr/>
        </p:nvSpPr>
        <p:spPr>
          <a:xfrm>
            <a:off x="3171670" y="3530589"/>
            <a:ext cx="2895239" cy="290987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Academy of Model Aeronautics</a:t>
            </a:r>
          </a:p>
          <a:p>
            <a:pPr marL="0" indent="0" algn="ctr">
              <a:buFont typeface="Arial" panose="020B0604020202020204" pitchFamily="34" charset="0"/>
              <a:buNone/>
            </a:pPr>
            <a:endParaRPr lang="en-US" dirty="0"/>
          </a:p>
          <a:p>
            <a:pPr marL="0" indent="0" algn="ctr">
              <a:buFont typeface="Arial" panose="020B0604020202020204" pitchFamily="34" charset="0"/>
              <a:buNone/>
            </a:pPr>
            <a:r>
              <a:rPr lang="en-US" dirty="0" smtClean="0"/>
              <a:t>USA National Organization</a:t>
            </a:r>
          </a:p>
          <a:p>
            <a:pPr marL="0" indent="0" algn="ctr">
              <a:buFont typeface="Arial" panose="020B0604020202020204" pitchFamily="34" charset="0"/>
              <a:buNone/>
            </a:pPr>
            <a:endParaRPr lang="en-US" dirty="0"/>
          </a:p>
          <a:p>
            <a:pPr marL="0" indent="0" algn="ctr">
              <a:buFont typeface="Arial" panose="020B0604020202020204" pitchFamily="34" charset="0"/>
              <a:buNone/>
            </a:pPr>
            <a:r>
              <a:rPr lang="en-US" dirty="0" smtClean="0"/>
              <a:t>Liability Insurance</a:t>
            </a:r>
            <a:endParaRPr lang="en-US" dirty="0"/>
          </a:p>
        </p:txBody>
      </p:sp>
      <p:sp>
        <p:nvSpPr>
          <p:cNvPr id="12" name="Content Placeholder 2"/>
          <p:cNvSpPr txBox="1">
            <a:spLocks/>
          </p:cNvSpPr>
          <p:nvPr/>
        </p:nvSpPr>
        <p:spPr>
          <a:xfrm>
            <a:off x="6248761" y="3738985"/>
            <a:ext cx="2895239" cy="241394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Marymoor R/C Club</a:t>
            </a:r>
          </a:p>
          <a:p>
            <a:pPr marL="0" indent="0">
              <a:buFont typeface="Arial" panose="020B0604020202020204" pitchFamily="34" charset="0"/>
              <a:buNone/>
            </a:pPr>
            <a:r>
              <a:rPr lang="en-US" dirty="0" smtClean="0"/>
              <a:t>Chartered by AMA</a:t>
            </a:r>
          </a:p>
          <a:p>
            <a:pPr marL="0" indent="0">
              <a:buFont typeface="Arial" panose="020B0604020202020204" pitchFamily="34" charset="0"/>
              <a:buNone/>
            </a:pPr>
            <a:r>
              <a:rPr lang="en-US" dirty="0" smtClean="0"/>
              <a:t>Manage the field for King County Parks</a:t>
            </a:r>
            <a:endParaRPr lang="en-US" dirty="0"/>
          </a:p>
        </p:txBody>
      </p:sp>
    </p:spTree>
    <p:extLst>
      <p:ext uri="{BB962C8B-B14F-4D97-AF65-F5344CB8AC3E}">
        <p14:creationId xmlns:p14="http://schemas.microsoft.com/office/powerpoint/2010/main" val="4133199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CF410-5681-496B-B48B-BB80B49ECCA5}"/>
              </a:ext>
            </a:extLst>
          </p:cNvPr>
          <p:cNvSpPr>
            <a:spLocks noGrp="1"/>
          </p:cNvSpPr>
          <p:nvPr>
            <p:ph type="ctrTitle"/>
          </p:nvPr>
        </p:nvSpPr>
        <p:spPr>
          <a:xfrm>
            <a:off x="2093976" y="379604"/>
            <a:ext cx="6501384" cy="657368"/>
          </a:xfrm>
        </p:spPr>
        <p:txBody>
          <a:bodyPr>
            <a:normAutofit fontScale="90000"/>
          </a:bodyPr>
          <a:lstStyle/>
          <a:p>
            <a:r>
              <a:rPr lang="en-US" sz="4000" b="1" dirty="0">
                <a:solidFill>
                  <a:srgbClr val="002060"/>
                </a:solidFill>
              </a:rPr>
              <a:t>Academy of Model Aeronautics  </a:t>
            </a:r>
          </a:p>
        </p:txBody>
      </p:sp>
      <p:sp>
        <p:nvSpPr>
          <p:cNvPr id="3" name="Subtitle 2">
            <a:extLst>
              <a:ext uri="{FF2B5EF4-FFF2-40B4-BE49-F238E27FC236}">
                <a16:creationId xmlns:a16="http://schemas.microsoft.com/office/drawing/2014/main" xmlns="" id="{1296286C-C5AC-4CAD-A082-8C84BE679C63}"/>
              </a:ext>
            </a:extLst>
          </p:cNvPr>
          <p:cNvSpPr>
            <a:spLocks noGrp="1"/>
          </p:cNvSpPr>
          <p:nvPr>
            <p:ph type="subTitle" idx="1"/>
          </p:nvPr>
        </p:nvSpPr>
        <p:spPr>
          <a:xfrm>
            <a:off x="265176" y="1188964"/>
            <a:ext cx="8641080" cy="3892938"/>
          </a:xfrm>
        </p:spPr>
        <p:txBody>
          <a:bodyPr>
            <a:noAutofit/>
          </a:bodyPr>
          <a:lstStyle/>
          <a:p>
            <a:pPr marL="257175" indent="-257175" algn="l">
              <a:buFont typeface="Arial" panose="020B0604020202020204" pitchFamily="34" charset="0"/>
              <a:buChar char="•"/>
            </a:pPr>
            <a:r>
              <a:rPr lang="en-US" sz="2600" dirty="0">
                <a:solidFill>
                  <a:srgbClr val="002060"/>
                </a:solidFill>
              </a:rPr>
              <a:t>World’s largest model aviation </a:t>
            </a:r>
            <a:r>
              <a:rPr lang="en-US" sz="2600" dirty="0" smtClean="0">
                <a:solidFill>
                  <a:srgbClr val="002060"/>
                </a:solidFill>
              </a:rPr>
              <a:t>association</a:t>
            </a:r>
          </a:p>
          <a:p>
            <a:pPr marL="714375" lvl="1" indent="-257175" algn="l">
              <a:buFont typeface="Arial" panose="020B0604020202020204" pitchFamily="34" charset="0"/>
              <a:buChar char="•"/>
            </a:pPr>
            <a:r>
              <a:rPr lang="en-US" sz="2200" dirty="0" smtClean="0">
                <a:solidFill>
                  <a:srgbClr val="002060"/>
                </a:solidFill>
              </a:rPr>
              <a:t>200,000+  </a:t>
            </a:r>
            <a:r>
              <a:rPr lang="en-US" sz="2200" dirty="0">
                <a:solidFill>
                  <a:srgbClr val="002060"/>
                </a:solidFill>
              </a:rPr>
              <a:t>members</a:t>
            </a:r>
          </a:p>
          <a:p>
            <a:pPr marL="257175" indent="-257175" algn="l">
              <a:buFont typeface="Arial" panose="020B0604020202020204" pitchFamily="34" charset="0"/>
              <a:buChar char="•"/>
            </a:pPr>
            <a:r>
              <a:rPr lang="en-US" sz="2600" dirty="0">
                <a:solidFill>
                  <a:srgbClr val="002060"/>
                </a:solidFill>
              </a:rPr>
              <a:t>Promotes </a:t>
            </a:r>
            <a:r>
              <a:rPr lang="en-US" sz="2600" dirty="0" smtClean="0">
                <a:solidFill>
                  <a:srgbClr val="002060"/>
                </a:solidFill>
              </a:rPr>
              <a:t>model </a:t>
            </a:r>
            <a:r>
              <a:rPr lang="en-US" sz="2600" dirty="0">
                <a:solidFill>
                  <a:srgbClr val="002060"/>
                </a:solidFill>
              </a:rPr>
              <a:t>aviation as a recognized sport and worthwhile recreation activity</a:t>
            </a:r>
          </a:p>
          <a:p>
            <a:pPr marL="257175" indent="-257175" algn="l">
              <a:buFont typeface="Arial" panose="020B0604020202020204" pitchFamily="34" charset="0"/>
              <a:buChar char="•"/>
            </a:pPr>
            <a:r>
              <a:rPr lang="en-US" sz="2600" dirty="0" smtClean="0">
                <a:solidFill>
                  <a:srgbClr val="002060"/>
                </a:solidFill>
              </a:rPr>
              <a:t>National </a:t>
            </a:r>
            <a:r>
              <a:rPr lang="en-US" sz="2600" dirty="0" err="1">
                <a:solidFill>
                  <a:srgbClr val="002060"/>
                </a:solidFill>
              </a:rPr>
              <a:t>Aeromodeling</a:t>
            </a:r>
            <a:r>
              <a:rPr lang="en-US" sz="2600" dirty="0">
                <a:solidFill>
                  <a:srgbClr val="002060"/>
                </a:solidFill>
              </a:rPr>
              <a:t> </a:t>
            </a:r>
            <a:r>
              <a:rPr lang="en-US" sz="2600" dirty="0" smtClean="0">
                <a:solidFill>
                  <a:srgbClr val="002060"/>
                </a:solidFill>
              </a:rPr>
              <a:t>Championships</a:t>
            </a:r>
            <a:endParaRPr lang="en-US" sz="2600" dirty="0">
              <a:solidFill>
                <a:srgbClr val="002060"/>
              </a:solidFill>
            </a:endParaRPr>
          </a:p>
          <a:p>
            <a:pPr marL="714375" lvl="1" indent="-257175" algn="l">
              <a:buFont typeface="Arial" panose="020B0604020202020204" pitchFamily="34" charset="0"/>
              <a:buChar char="•"/>
            </a:pPr>
            <a:r>
              <a:rPr lang="en-US" sz="2200" dirty="0">
                <a:solidFill>
                  <a:srgbClr val="002060"/>
                </a:solidFill>
              </a:rPr>
              <a:t>W</a:t>
            </a:r>
            <a:r>
              <a:rPr lang="en-US" sz="2200" dirty="0" smtClean="0">
                <a:solidFill>
                  <a:srgbClr val="002060"/>
                </a:solidFill>
              </a:rPr>
              <a:t>orld’s </a:t>
            </a:r>
            <a:r>
              <a:rPr lang="en-US" sz="2200" dirty="0">
                <a:solidFill>
                  <a:srgbClr val="002060"/>
                </a:solidFill>
              </a:rPr>
              <a:t>largest model airplane competition </a:t>
            </a:r>
          </a:p>
          <a:p>
            <a:pPr marL="257175" indent="-257175" algn="l">
              <a:buFont typeface="Arial" panose="020B0604020202020204" pitchFamily="34" charset="0"/>
              <a:buChar char="•"/>
            </a:pPr>
            <a:r>
              <a:rPr lang="en-US" sz="2600" dirty="0">
                <a:solidFill>
                  <a:srgbClr val="002060"/>
                </a:solidFill>
              </a:rPr>
              <a:t>Chartering organization for </a:t>
            </a:r>
            <a:r>
              <a:rPr lang="en-US" sz="2600" dirty="0" smtClean="0">
                <a:solidFill>
                  <a:srgbClr val="002060"/>
                </a:solidFill>
              </a:rPr>
              <a:t>2,500+ </a:t>
            </a:r>
            <a:r>
              <a:rPr lang="en-US" sz="2600" dirty="0">
                <a:solidFill>
                  <a:srgbClr val="002060"/>
                </a:solidFill>
              </a:rPr>
              <a:t>model airplane clubs</a:t>
            </a:r>
            <a:r>
              <a:rPr lang="en-US" sz="2600" dirty="0" smtClean="0">
                <a:solidFill>
                  <a:srgbClr val="002060"/>
                </a:solidFill>
              </a:rPr>
              <a:t>.</a:t>
            </a:r>
          </a:p>
          <a:p>
            <a:pPr marL="714375" lvl="1" indent="-257175" algn="l">
              <a:buFont typeface="Arial" panose="020B0604020202020204" pitchFamily="34" charset="0"/>
              <a:buChar char="•"/>
            </a:pPr>
            <a:r>
              <a:rPr lang="en-US" sz="2200" dirty="0">
                <a:solidFill>
                  <a:srgbClr val="002060"/>
                </a:solidFill>
              </a:rPr>
              <a:t>O</a:t>
            </a:r>
            <a:r>
              <a:rPr lang="en-US" sz="2200" dirty="0" smtClean="0">
                <a:solidFill>
                  <a:srgbClr val="002060"/>
                </a:solidFill>
              </a:rPr>
              <a:t>fficial </a:t>
            </a:r>
            <a:r>
              <a:rPr lang="en-US" sz="2200" dirty="0">
                <a:solidFill>
                  <a:srgbClr val="002060"/>
                </a:solidFill>
              </a:rPr>
              <a:t>contest sanctions, insurance, and assistance in getting and keeping flying sites</a:t>
            </a:r>
          </a:p>
          <a:p>
            <a:pPr marL="257175" indent="-257175" algn="l">
              <a:buFont typeface="Arial" panose="020B0604020202020204" pitchFamily="34" charset="0"/>
              <a:buChar char="•"/>
            </a:pPr>
            <a:r>
              <a:rPr lang="en-US" sz="2600" dirty="0">
                <a:solidFill>
                  <a:srgbClr val="002060"/>
                </a:solidFill>
              </a:rPr>
              <a:t>Provides liability insurance to members </a:t>
            </a:r>
          </a:p>
          <a:p>
            <a:pPr marL="257175" indent="-257175" algn="l">
              <a:buFont typeface="Arial" panose="020B0604020202020204" pitchFamily="34" charset="0"/>
              <a:buChar char="•"/>
            </a:pPr>
            <a:r>
              <a:rPr lang="en-US" sz="2600" dirty="0">
                <a:solidFill>
                  <a:srgbClr val="002060"/>
                </a:solidFill>
              </a:rPr>
              <a:t>L</a:t>
            </a:r>
            <a:r>
              <a:rPr lang="en-US" sz="2600" dirty="0" smtClean="0">
                <a:solidFill>
                  <a:srgbClr val="002060"/>
                </a:solidFill>
              </a:rPr>
              <a:t>iaison </a:t>
            </a:r>
            <a:r>
              <a:rPr lang="en-US" sz="2600" dirty="0">
                <a:solidFill>
                  <a:srgbClr val="002060"/>
                </a:solidFill>
              </a:rPr>
              <a:t>with the Federal Aviation Administration (FAA) and other government agencies</a:t>
            </a:r>
          </a:p>
        </p:txBody>
      </p:sp>
      <p:sp>
        <p:nvSpPr>
          <p:cNvPr id="4" name="Slide Number Placeholder 3">
            <a:extLst>
              <a:ext uri="{FF2B5EF4-FFF2-40B4-BE49-F238E27FC236}">
                <a16:creationId xmlns:a16="http://schemas.microsoft.com/office/drawing/2014/main" xmlns="" id="{2D718057-7475-4A0D-AA31-3FFB0A42814F}"/>
              </a:ext>
            </a:extLst>
          </p:cNvPr>
          <p:cNvSpPr>
            <a:spLocks noGrp="1"/>
          </p:cNvSpPr>
          <p:nvPr>
            <p:ph type="sldNum" sz="quarter" idx="12"/>
          </p:nvPr>
        </p:nvSpPr>
        <p:spPr/>
        <p:txBody>
          <a:bodyPr/>
          <a:lstStyle/>
          <a:p>
            <a:fld id="{66C5B191-391C-4636-9F3B-FAA9F66BDCA7}" type="slidenum">
              <a:rPr lang="en-US" smtClean="0"/>
              <a:t>12</a:t>
            </a:fld>
            <a:endParaRPr lang="en-US"/>
          </a:p>
        </p:txBody>
      </p:sp>
      <p:pic>
        <p:nvPicPr>
          <p:cNvPr id="6" name="Picture 5">
            <a:extLst>
              <a:ext uri="{FF2B5EF4-FFF2-40B4-BE49-F238E27FC236}">
                <a16:creationId xmlns:a16="http://schemas.microsoft.com/office/drawing/2014/main" xmlns="" id="{8FCC02B6-A51E-4907-9B31-4B74A87C0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23" y="225132"/>
            <a:ext cx="1751693" cy="811839"/>
          </a:xfrm>
          <a:prstGeom prst="rect">
            <a:avLst/>
          </a:prstGeom>
        </p:spPr>
      </p:pic>
    </p:spTree>
    <p:extLst>
      <p:ext uri="{BB962C8B-B14F-4D97-AF65-F5344CB8AC3E}">
        <p14:creationId xmlns:p14="http://schemas.microsoft.com/office/powerpoint/2010/main" val="2456882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720156" y="5031661"/>
            <a:ext cx="2608897" cy="2608897"/>
          </a:xfrm>
          <a:prstGeom prst="rect">
            <a:avLst/>
          </a:prstGeom>
        </p:spPr>
      </p:pic>
      <p:pic>
        <p:nvPicPr>
          <p:cNvPr id="23" name="Picture 22"/>
          <p:cNvPicPr>
            <a:picLocks noChangeAspect="1"/>
          </p:cNvPicPr>
          <p:nvPr/>
        </p:nvPicPr>
        <p:blipFill>
          <a:blip r:embed="rId3"/>
          <a:stretch>
            <a:fillRect/>
          </a:stretch>
        </p:blipFill>
        <p:spPr>
          <a:xfrm>
            <a:off x="1240373" y="5713875"/>
            <a:ext cx="1906875" cy="1144125"/>
          </a:xfrm>
          <a:prstGeom prst="rect">
            <a:avLst/>
          </a:prstGeom>
        </p:spPr>
      </p:pic>
      <p:pic>
        <p:nvPicPr>
          <p:cNvPr id="22" name="Picture 21"/>
          <p:cNvPicPr>
            <a:picLocks noChangeAspect="1"/>
          </p:cNvPicPr>
          <p:nvPr/>
        </p:nvPicPr>
        <p:blipFill>
          <a:blip r:embed="rId4"/>
          <a:stretch>
            <a:fillRect/>
          </a:stretch>
        </p:blipFill>
        <p:spPr>
          <a:xfrm>
            <a:off x="2616602" y="4142202"/>
            <a:ext cx="2640862" cy="1755656"/>
          </a:xfrm>
          <a:prstGeom prst="rect">
            <a:avLst/>
          </a:prstGeom>
        </p:spPr>
      </p:pic>
      <p:sp>
        <p:nvSpPr>
          <p:cNvPr id="2" name="Title 1">
            <a:extLst>
              <a:ext uri="{FF2B5EF4-FFF2-40B4-BE49-F238E27FC236}">
                <a16:creationId xmlns:a16="http://schemas.microsoft.com/office/drawing/2014/main" xmlns="" id="{5D94B2EA-5D7E-40DB-A29C-6FED618089E9}"/>
              </a:ext>
            </a:extLst>
          </p:cNvPr>
          <p:cNvSpPr>
            <a:spLocks noGrp="1"/>
          </p:cNvSpPr>
          <p:nvPr>
            <p:ph type="title"/>
          </p:nvPr>
        </p:nvSpPr>
        <p:spPr>
          <a:xfrm>
            <a:off x="2091690" y="164592"/>
            <a:ext cx="4181094" cy="904303"/>
          </a:xfrm>
        </p:spPr>
        <p:txBody>
          <a:bodyPr/>
          <a:lstStyle/>
          <a:p>
            <a:r>
              <a:rPr lang="en-US" dirty="0">
                <a:solidFill>
                  <a:srgbClr val="002060"/>
                </a:solidFill>
              </a:rPr>
              <a:t>A Job vs A Career</a:t>
            </a:r>
          </a:p>
        </p:txBody>
      </p:sp>
      <p:sp>
        <p:nvSpPr>
          <p:cNvPr id="3" name="Content Placeholder 2">
            <a:extLst>
              <a:ext uri="{FF2B5EF4-FFF2-40B4-BE49-F238E27FC236}">
                <a16:creationId xmlns:a16="http://schemas.microsoft.com/office/drawing/2014/main" xmlns="" id="{854B3EF3-70E7-43D9-AE83-3B017D737481}"/>
              </a:ext>
            </a:extLst>
          </p:cNvPr>
          <p:cNvSpPr>
            <a:spLocks noGrp="1"/>
          </p:cNvSpPr>
          <p:nvPr>
            <p:ph idx="1"/>
          </p:nvPr>
        </p:nvSpPr>
        <p:spPr>
          <a:xfrm>
            <a:off x="-252249" y="1763224"/>
            <a:ext cx="5077546" cy="3108164"/>
          </a:xfrm>
        </p:spPr>
        <p:txBody>
          <a:bodyPr>
            <a:normAutofit/>
          </a:bodyPr>
          <a:lstStyle/>
          <a:p>
            <a:pPr lvl="1"/>
            <a:r>
              <a:rPr lang="en-US" sz="2800" dirty="0" smtClean="0">
                <a:solidFill>
                  <a:srgbClr val="002060"/>
                </a:solidFill>
              </a:rPr>
              <a:t>A </a:t>
            </a:r>
            <a:r>
              <a:rPr lang="en-US" sz="2800" dirty="0">
                <a:solidFill>
                  <a:srgbClr val="002060"/>
                </a:solidFill>
              </a:rPr>
              <a:t>job is something that you have to do to earn </a:t>
            </a:r>
            <a:r>
              <a:rPr lang="en-US" sz="2800" dirty="0" smtClean="0">
                <a:solidFill>
                  <a:srgbClr val="002060"/>
                </a:solidFill>
              </a:rPr>
              <a:t>money</a:t>
            </a:r>
          </a:p>
          <a:p>
            <a:pPr lvl="1"/>
            <a:endParaRPr lang="en-US" sz="2800" dirty="0">
              <a:solidFill>
                <a:srgbClr val="002060"/>
              </a:solidFill>
            </a:endParaRPr>
          </a:p>
          <a:p>
            <a:pPr lvl="1"/>
            <a:r>
              <a:rPr lang="en-US" sz="2800" dirty="0">
                <a:solidFill>
                  <a:srgbClr val="002060"/>
                </a:solidFill>
              </a:rPr>
              <a:t>A career is something </a:t>
            </a:r>
            <a:r>
              <a:rPr lang="en-US" sz="2800" dirty="0" smtClean="0">
                <a:solidFill>
                  <a:srgbClr val="002060"/>
                </a:solidFill>
              </a:rPr>
              <a:t>that interests you </a:t>
            </a:r>
            <a:r>
              <a:rPr lang="mr-IN" sz="2800" dirty="0" smtClean="0">
                <a:solidFill>
                  <a:srgbClr val="002060"/>
                </a:solidFill>
              </a:rPr>
              <a:t>–</a:t>
            </a:r>
            <a:r>
              <a:rPr lang="en-US" sz="2800" dirty="0" smtClean="0">
                <a:solidFill>
                  <a:srgbClr val="002060"/>
                </a:solidFill>
              </a:rPr>
              <a:t> and </a:t>
            </a:r>
            <a:r>
              <a:rPr lang="en-US" sz="2800" dirty="0">
                <a:solidFill>
                  <a:srgbClr val="002060"/>
                </a:solidFill>
              </a:rPr>
              <a:t>you get </a:t>
            </a:r>
            <a:r>
              <a:rPr lang="en-US" sz="2800" dirty="0" smtClean="0">
                <a:solidFill>
                  <a:srgbClr val="002060"/>
                </a:solidFill>
              </a:rPr>
              <a:t>paid for it!</a:t>
            </a:r>
            <a:endParaRPr lang="en-US" sz="2800" dirty="0">
              <a:solidFill>
                <a:srgbClr val="002060"/>
              </a:solidFill>
            </a:endParaRPr>
          </a:p>
        </p:txBody>
      </p:sp>
      <p:sp>
        <p:nvSpPr>
          <p:cNvPr id="4" name="Slide Number Placeholder 3">
            <a:extLst>
              <a:ext uri="{FF2B5EF4-FFF2-40B4-BE49-F238E27FC236}">
                <a16:creationId xmlns:a16="http://schemas.microsoft.com/office/drawing/2014/main" xmlns="" id="{9CCEA34D-B7BE-469B-AD2F-B095FA6332D4}"/>
              </a:ext>
            </a:extLst>
          </p:cNvPr>
          <p:cNvSpPr>
            <a:spLocks noGrp="1"/>
          </p:cNvSpPr>
          <p:nvPr>
            <p:ph type="sldNum" sz="quarter" idx="12"/>
          </p:nvPr>
        </p:nvSpPr>
        <p:spPr/>
        <p:txBody>
          <a:bodyPr/>
          <a:lstStyle/>
          <a:p>
            <a:fld id="{66C5B191-391C-4636-9F3B-FAA9F66BDCA7}" type="slidenum">
              <a:rPr lang="en-US" smtClean="0"/>
              <a:t>13</a:t>
            </a:fld>
            <a:endParaRPr lang="en-US"/>
          </a:p>
        </p:txBody>
      </p:sp>
      <p:pic>
        <p:nvPicPr>
          <p:cNvPr id="5" name="Picture 4" descr="image1.jpeg">
            <a:extLst>
              <a:ext uri="{FF2B5EF4-FFF2-40B4-BE49-F238E27FC236}">
                <a16:creationId xmlns:a16="http://schemas.microsoft.com/office/drawing/2014/main" xmlns="" id="{79B71EF7-E9EA-49E9-A7A5-3BFED5249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115" y="164592"/>
            <a:ext cx="1262653" cy="811343"/>
          </a:xfrm>
          <a:prstGeom prst="rect">
            <a:avLst/>
          </a:prstGeom>
        </p:spPr>
      </p:pic>
      <p:pic>
        <p:nvPicPr>
          <p:cNvPr id="7" name="Picture 6"/>
          <p:cNvPicPr>
            <a:picLocks noChangeAspect="1"/>
          </p:cNvPicPr>
          <p:nvPr/>
        </p:nvPicPr>
        <p:blipFill>
          <a:blip r:embed="rId6"/>
          <a:stretch>
            <a:fillRect/>
          </a:stretch>
        </p:blipFill>
        <p:spPr>
          <a:xfrm>
            <a:off x="6374377" y="114300"/>
            <a:ext cx="2609208" cy="647963"/>
          </a:xfrm>
          <a:prstGeom prst="rect">
            <a:avLst/>
          </a:prstGeom>
        </p:spPr>
      </p:pic>
      <p:pic>
        <p:nvPicPr>
          <p:cNvPr id="10" name="Picture 9"/>
          <p:cNvPicPr>
            <a:picLocks noChangeAspect="1"/>
          </p:cNvPicPr>
          <p:nvPr/>
        </p:nvPicPr>
        <p:blipFill>
          <a:blip r:embed="rId7"/>
          <a:stretch>
            <a:fillRect/>
          </a:stretch>
        </p:blipFill>
        <p:spPr>
          <a:xfrm>
            <a:off x="6763570" y="2931828"/>
            <a:ext cx="2380430" cy="1728753"/>
          </a:xfrm>
          <a:prstGeom prst="rect">
            <a:avLst/>
          </a:prstGeom>
        </p:spPr>
      </p:pic>
      <p:pic>
        <p:nvPicPr>
          <p:cNvPr id="11" name="Picture 10"/>
          <p:cNvPicPr>
            <a:picLocks noChangeAspect="1"/>
          </p:cNvPicPr>
          <p:nvPr/>
        </p:nvPicPr>
        <p:blipFill>
          <a:blip r:embed="rId8"/>
          <a:stretch>
            <a:fillRect/>
          </a:stretch>
        </p:blipFill>
        <p:spPr>
          <a:xfrm>
            <a:off x="6447090" y="711071"/>
            <a:ext cx="2661985" cy="1428860"/>
          </a:xfrm>
          <a:prstGeom prst="rect">
            <a:avLst/>
          </a:prstGeom>
        </p:spPr>
      </p:pic>
      <p:pic>
        <p:nvPicPr>
          <p:cNvPr id="14" name="Picture 13"/>
          <p:cNvPicPr>
            <a:picLocks noChangeAspect="1"/>
          </p:cNvPicPr>
          <p:nvPr/>
        </p:nvPicPr>
        <p:blipFill>
          <a:blip r:embed="rId9"/>
          <a:stretch>
            <a:fillRect/>
          </a:stretch>
        </p:blipFill>
        <p:spPr>
          <a:xfrm>
            <a:off x="5622425" y="4036292"/>
            <a:ext cx="3162774" cy="2021369"/>
          </a:xfrm>
          <a:prstGeom prst="rect">
            <a:avLst/>
          </a:prstGeom>
        </p:spPr>
      </p:pic>
      <p:pic>
        <p:nvPicPr>
          <p:cNvPr id="18" name="Picture 17"/>
          <p:cNvPicPr>
            <a:picLocks noChangeAspect="1"/>
          </p:cNvPicPr>
          <p:nvPr/>
        </p:nvPicPr>
        <p:blipFill>
          <a:blip r:embed="rId10"/>
          <a:stretch>
            <a:fillRect/>
          </a:stretch>
        </p:blipFill>
        <p:spPr>
          <a:xfrm>
            <a:off x="6897116" y="2132300"/>
            <a:ext cx="2246884" cy="1467964"/>
          </a:xfrm>
          <a:prstGeom prst="rect">
            <a:avLst/>
          </a:prstGeom>
        </p:spPr>
      </p:pic>
      <p:pic>
        <p:nvPicPr>
          <p:cNvPr id="24" name="Picture 23"/>
          <p:cNvPicPr>
            <a:picLocks noChangeAspect="1"/>
          </p:cNvPicPr>
          <p:nvPr/>
        </p:nvPicPr>
        <p:blipFill>
          <a:blip r:embed="rId11"/>
          <a:stretch>
            <a:fillRect/>
          </a:stretch>
        </p:blipFill>
        <p:spPr>
          <a:xfrm>
            <a:off x="4591125" y="1252643"/>
            <a:ext cx="1824290" cy="1824290"/>
          </a:xfrm>
          <a:prstGeom prst="rect">
            <a:avLst/>
          </a:prstGeom>
        </p:spPr>
      </p:pic>
      <p:pic>
        <p:nvPicPr>
          <p:cNvPr id="26" name="Picture 25"/>
          <p:cNvPicPr>
            <a:picLocks noChangeAspect="1"/>
          </p:cNvPicPr>
          <p:nvPr/>
        </p:nvPicPr>
        <p:blipFill>
          <a:blip r:embed="rId12"/>
          <a:stretch>
            <a:fillRect/>
          </a:stretch>
        </p:blipFill>
        <p:spPr>
          <a:xfrm>
            <a:off x="5330714" y="3056841"/>
            <a:ext cx="914400" cy="914400"/>
          </a:xfrm>
          <a:prstGeom prst="rect">
            <a:avLst/>
          </a:prstGeom>
        </p:spPr>
      </p:pic>
    </p:spTree>
    <p:extLst>
      <p:ext uri="{BB962C8B-B14F-4D97-AF65-F5344CB8AC3E}">
        <p14:creationId xmlns:p14="http://schemas.microsoft.com/office/powerpoint/2010/main" val="3120931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can even be an airline pilot and have fun doing it!</a:t>
            </a:r>
            <a:endParaRPr lang="en-US" dirty="0"/>
          </a:p>
        </p:txBody>
      </p:sp>
      <p:sp>
        <p:nvSpPr>
          <p:cNvPr id="4" name="Slide Number Placeholder 3"/>
          <p:cNvSpPr>
            <a:spLocks noGrp="1"/>
          </p:cNvSpPr>
          <p:nvPr>
            <p:ph type="sldNum" sz="quarter" idx="12"/>
          </p:nvPr>
        </p:nvSpPr>
        <p:spPr/>
        <p:txBody>
          <a:bodyPr/>
          <a:lstStyle/>
          <a:p>
            <a:fld id="{66C5B191-391C-4636-9F3B-FAA9F66BDCA7}" type="slidenum">
              <a:rPr lang="en-US" smtClean="0"/>
              <a:t>14</a:t>
            </a:fld>
            <a:endParaRPr lang="en-US"/>
          </a:p>
        </p:txBody>
      </p:sp>
      <p:pic>
        <p:nvPicPr>
          <p:cNvPr id="5" name="Picture 4"/>
          <p:cNvPicPr>
            <a:picLocks noChangeAspect="1"/>
          </p:cNvPicPr>
          <p:nvPr/>
        </p:nvPicPr>
        <p:blipFill>
          <a:blip r:embed="rId2"/>
          <a:stretch>
            <a:fillRect/>
          </a:stretch>
        </p:blipFill>
        <p:spPr>
          <a:xfrm>
            <a:off x="4680128" y="3488104"/>
            <a:ext cx="4428947" cy="3263435"/>
          </a:xfrm>
          <a:prstGeom prst="rect">
            <a:avLst/>
          </a:prstGeom>
        </p:spPr>
      </p:pic>
      <p:pic>
        <p:nvPicPr>
          <p:cNvPr id="6" name="Picture 5"/>
          <p:cNvPicPr>
            <a:picLocks noChangeAspect="1"/>
          </p:cNvPicPr>
          <p:nvPr/>
        </p:nvPicPr>
        <p:blipFill>
          <a:blip r:embed="rId3"/>
          <a:stretch>
            <a:fillRect/>
          </a:stretch>
        </p:blipFill>
        <p:spPr>
          <a:xfrm>
            <a:off x="79921" y="1916285"/>
            <a:ext cx="5206301" cy="4434180"/>
          </a:xfrm>
          <a:prstGeom prst="rect">
            <a:avLst/>
          </a:prstGeom>
        </p:spPr>
      </p:pic>
    </p:spTree>
    <p:extLst>
      <p:ext uri="{BB962C8B-B14F-4D97-AF65-F5344CB8AC3E}">
        <p14:creationId xmlns:p14="http://schemas.microsoft.com/office/powerpoint/2010/main" val="1459175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641" y="363056"/>
            <a:ext cx="7886700" cy="654948"/>
          </a:xfrm>
        </p:spPr>
        <p:txBody>
          <a:bodyPr>
            <a:normAutofit fontScale="90000"/>
          </a:bodyPr>
          <a:lstStyle/>
          <a:p>
            <a:r>
              <a:rPr lang="en-US" b="1" dirty="0" smtClean="0"/>
              <a:t>MANY Aerospace Career Paths</a:t>
            </a:r>
            <a:endParaRPr lang="en-US" b="1" dirty="0"/>
          </a:p>
        </p:txBody>
      </p:sp>
      <p:sp>
        <p:nvSpPr>
          <p:cNvPr id="3" name="Content Placeholder 2"/>
          <p:cNvSpPr>
            <a:spLocks noGrp="1"/>
          </p:cNvSpPr>
          <p:nvPr>
            <p:ph idx="1"/>
          </p:nvPr>
        </p:nvSpPr>
        <p:spPr>
          <a:xfrm>
            <a:off x="310008" y="1135574"/>
            <a:ext cx="2791444" cy="2214670"/>
          </a:xfrm>
        </p:spPr>
        <p:txBody>
          <a:bodyPr>
            <a:normAutofit/>
          </a:bodyPr>
          <a:lstStyle/>
          <a:p>
            <a:pPr marL="0" indent="0">
              <a:buNone/>
            </a:pPr>
            <a:r>
              <a:rPr lang="en-US" sz="2000" b="1" i="1" u="sng" dirty="0" smtClean="0"/>
              <a:t>Flight Operations</a:t>
            </a:r>
          </a:p>
          <a:p>
            <a:r>
              <a:rPr lang="en-US" sz="2000" dirty="0" smtClean="0"/>
              <a:t>Pilot</a:t>
            </a:r>
          </a:p>
          <a:p>
            <a:r>
              <a:rPr lang="en-US" sz="2000" dirty="0" smtClean="0"/>
              <a:t>Dispatch</a:t>
            </a:r>
          </a:p>
          <a:p>
            <a:r>
              <a:rPr lang="en-US" sz="2000" dirty="0" smtClean="0"/>
              <a:t>Mechanic</a:t>
            </a:r>
          </a:p>
          <a:p>
            <a:r>
              <a:rPr lang="en-US" sz="2000" dirty="0" smtClean="0"/>
              <a:t>Air Traffic Control</a:t>
            </a:r>
          </a:p>
          <a:p>
            <a:endParaRPr lang="en-US" sz="2000" dirty="0"/>
          </a:p>
        </p:txBody>
      </p:sp>
      <p:sp>
        <p:nvSpPr>
          <p:cNvPr id="4" name="Slide Number Placeholder 3"/>
          <p:cNvSpPr>
            <a:spLocks noGrp="1"/>
          </p:cNvSpPr>
          <p:nvPr>
            <p:ph type="sldNum" sz="quarter" idx="12"/>
          </p:nvPr>
        </p:nvSpPr>
        <p:spPr/>
        <p:txBody>
          <a:bodyPr/>
          <a:lstStyle/>
          <a:p>
            <a:fld id="{66C5B191-391C-4636-9F3B-FAA9F66BDCA7}" type="slidenum">
              <a:rPr lang="en-US" smtClean="0"/>
              <a:t>15</a:t>
            </a:fld>
            <a:endParaRPr lang="en-US"/>
          </a:p>
        </p:txBody>
      </p:sp>
      <p:sp>
        <p:nvSpPr>
          <p:cNvPr id="5" name="Content Placeholder 2"/>
          <p:cNvSpPr txBox="1">
            <a:spLocks/>
          </p:cNvSpPr>
          <p:nvPr/>
        </p:nvSpPr>
        <p:spPr>
          <a:xfrm>
            <a:off x="3747778" y="1207969"/>
            <a:ext cx="2791444" cy="366238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1" u="sng" dirty="0" smtClean="0"/>
              <a:t>Engineering</a:t>
            </a:r>
          </a:p>
          <a:p>
            <a:r>
              <a:rPr lang="en-US" sz="2000" dirty="0" smtClean="0"/>
              <a:t>Aeronautical, Electrical, Mechanical, Computer Science, Human Factors, </a:t>
            </a:r>
            <a:r>
              <a:rPr lang="en-US" sz="2000" dirty="0" err="1" smtClean="0"/>
              <a:t>etc</a:t>
            </a:r>
            <a:endParaRPr lang="en-US" sz="2000" dirty="0" smtClean="0"/>
          </a:p>
          <a:p>
            <a:r>
              <a:rPr lang="en-US" sz="2000" dirty="0" smtClean="0"/>
              <a:t>Concepts</a:t>
            </a:r>
          </a:p>
          <a:p>
            <a:r>
              <a:rPr lang="en-US" sz="2000" dirty="0" smtClean="0"/>
              <a:t>Design</a:t>
            </a:r>
          </a:p>
          <a:p>
            <a:r>
              <a:rPr lang="en-US" sz="2000" dirty="0" smtClean="0"/>
              <a:t>Manufacturing</a:t>
            </a:r>
          </a:p>
          <a:p>
            <a:r>
              <a:rPr lang="en-US" sz="2000" dirty="0" smtClean="0"/>
              <a:t>Test</a:t>
            </a:r>
          </a:p>
          <a:p>
            <a:r>
              <a:rPr lang="en-US" sz="2000" dirty="0" smtClean="0"/>
              <a:t>Safety</a:t>
            </a:r>
          </a:p>
          <a:p>
            <a:r>
              <a:rPr lang="en-US" sz="2000" dirty="0" smtClean="0"/>
              <a:t>Customer support</a:t>
            </a:r>
            <a:endParaRPr lang="en-US" sz="2000" dirty="0"/>
          </a:p>
        </p:txBody>
      </p:sp>
      <p:sp>
        <p:nvSpPr>
          <p:cNvPr id="6" name="Content Placeholder 2"/>
          <p:cNvSpPr txBox="1">
            <a:spLocks/>
          </p:cNvSpPr>
          <p:nvPr/>
        </p:nvSpPr>
        <p:spPr>
          <a:xfrm>
            <a:off x="6473604" y="1180356"/>
            <a:ext cx="2791444" cy="3359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1" u="sng" dirty="0" smtClean="0"/>
              <a:t>Technician</a:t>
            </a:r>
          </a:p>
          <a:p>
            <a:r>
              <a:rPr lang="en-US" sz="2000" dirty="0" smtClean="0"/>
              <a:t>Airframe and </a:t>
            </a:r>
            <a:r>
              <a:rPr lang="en-US" sz="2000" dirty="0" err="1" smtClean="0"/>
              <a:t>Powerplant</a:t>
            </a:r>
            <a:r>
              <a:rPr lang="en-US" sz="2000" dirty="0" smtClean="0"/>
              <a:t> (A&amp;P) Mechanic</a:t>
            </a:r>
          </a:p>
          <a:p>
            <a:r>
              <a:rPr lang="en-US" sz="2000" dirty="0" smtClean="0"/>
              <a:t>Avionics</a:t>
            </a:r>
          </a:p>
          <a:p>
            <a:r>
              <a:rPr lang="en-US" sz="2000" dirty="0" smtClean="0"/>
              <a:t>Electrical</a:t>
            </a:r>
          </a:p>
          <a:p>
            <a:r>
              <a:rPr lang="en-US" sz="2000" dirty="0" smtClean="0"/>
              <a:t>Mechanical</a:t>
            </a:r>
          </a:p>
          <a:p>
            <a:r>
              <a:rPr lang="en-US" sz="2000" dirty="0" smtClean="0"/>
              <a:t>Structural</a:t>
            </a:r>
          </a:p>
          <a:p>
            <a:endParaRPr lang="en-US" sz="2000" dirty="0"/>
          </a:p>
        </p:txBody>
      </p:sp>
      <p:sp>
        <p:nvSpPr>
          <p:cNvPr id="7" name="Content Placeholder 2"/>
          <p:cNvSpPr txBox="1">
            <a:spLocks/>
          </p:cNvSpPr>
          <p:nvPr/>
        </p:nvSpPr>
        <p:spPr>
          <a:xfrm>
            <a:off x="280008" y="3422909"/>
            <a:ext cx="2791444" cy="223750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1" u="sng" dirty="0" smtClean="0"/>
              <a:t>Business</a:t>
            </a:r>
          </a:p>
          <a:p>
            <a:r>
              <a:rPr lang="en-US" sz="2000" dirty="0" smtClean="0"/>
              <a:t>Airport management</a:t>
            </a:r>
          </a:p>
          <a:p>
            <a:r>
              <a:rPr lang="en-US" sz="2000" dirty="0" smtClean="0"/>
              <a:t>Program management</a:t>
            </a:r>
          </a:p>
          <a:p>
            <a:r>
              <a:rPr lang="en-US" sz="2000" dirty="0" smtClean="0"/>
              <a:t>Sales</a:t>
            </a:r>
          </a:p>
          <a:p>
            <a:r>
              <a:rPr lang="en-US" sz="2000" dirty="0" smtClean="0"/>
              <a:t>Management</a:t>
            </a:r>
          </a:p>
          <a:p>
            <a:r>
              <a:rPr lang="en-US" sz="2000" dirty="0" smtClean="0"/>
              <a:t>CEO!!</a:t>
            </a:r>
            <a:endParaRPr lang="en-US" sz="2000" dirty="0"/>
          </a:p>
        </p:txBody>
      </p:sp>
      <p:sp>
        <p:nvSpPr>
          <p:cNvPr id="8" name="Content Placeholder 2"/>
          <p:cNvSpPr txBox="1">
            <a:spLocks/>
          </p:cNvSpPr>
          <p:nvPr/>
        </p:nvSpPr>
        <p:spPr>
          <a:xfrm>
            <a:off x="2270062" y="5003024"/>
            <a:ext cx="6710185" cy="172496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u="sng" dirty="0" smtClean="0"/>
              <a:t>Education</a:t>
            </a:r>
            <a:r>
              <a:rPr lang="en-US" sz="2400" b="1" i="1" dirty="0" smtClean="0"/>
              <a:t>:  </a:t>
            </a:r>
            <a:r>
              <a:rPr lang="en-US" sz="2400" i="1" dirty="0" smtClean="0"/>
              <a:t>Civil Air Patrol, Aviation High School, Technical Institutes, University, Military Academies, ROTC . . . .</a:t>
            </a:r>
            <a:endParaRPr lang="en-US" sz="2400" i="1" dirty="0"/>
          </a:p>
          <a:p>
            <a:pPr marL="0" indent="0">
              <a:buNone/>
            </a:pPr>
            <a:r>
              <a:rPr lang="en-US" sz="2400" b="1" i="1" u="sng" dirty="0" smtClean="0"/>
              <a:t>Employers</a:t>
            </a:r>
            <a:r>
              <a:rPr lang="en-US" sz="2400" b="1" i="1" dirty="0" smtClean="0"/>
              <a:t>:   </a:t>
            </a:r>
            <a:r>
              <a:rPr lang="en-US" sz="2400" i="1" dirty="0" smtClean="0"/>
              <a:t>Aerospace companies large and small, Airports, Airlines, Regulators like FAA, NASA, Military . . . .</a:t>
            </a:r>
          </a:p>
          <a:p>
            <a:endParaRPr lang="en-US" sz="2400" i="1" dirty="0"/>
          </a:p>
        </p:txBody>
      </p:sp>
    </p:spTree>
    <p:extLst>
      <p:ext uri="{BB962C8B-B14F-4D97-AF65-F5344CB8AC3E}">
        <p14:creationId xmlns:p14="http://schemas.microsoft.com/office/powerpoint/2010/main" val="62141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94B2EA-5D7E-40DB-A29C-6FED618089E9}"/>
              </a:ext>
            </a:extLst>
          </p:cNvPr>
          <p:cNvSpPr>
            <a:spLocks noGrp="1"/>
          </p:cNvSpPr>
          <p:nvPr>
            <p:ph type="title"/>
          </p:nvPr>
        </p:nvSpPr>
        <p:spPr>
          <a:xfrm>
            <a:off x="1800049" y="0"/>
            <a:ext cx="7343951" cy="1068895"/>
          </a:xfrm>
        </p:spPr>
        <p:txBody>
          <a:bodyPr>
            <a:normAutofit fontScale="90000"/>
          </a:bodyPr>
          <a:lstStyle/>
          <a:p>
            <a:r>
              <a:rPr lang="en-US" dirty="0">
                <a:solidFill>
                  <a:srgbClr val="002060"/>
                </a:solidFill>
              </a:rPr>
              <a:t>Careers of </a:t>
            </a:r>
            <a:r>
              <a:rPr lang="en-US" dirty="0" smtClean="0">
                <a:solidFill>
                  <a:srgbClr val="002060"/>
                </a:solidFill>
              </a:rPr>
              <a:t>Some MAR</a:t>
            </a:r>
            <a:r>
              <a:rPr lang="en-US" dirty="0">
                <a:solidFill>
                  <a:srgbClr val="002060"/>
                </a:solidFill>
              </a:rPr>
              <a:t>/C Members</a:t>
            </a:r>
          </a:p>
        </p:txBody>
      </p:sp>
      <p:sp>
        <p:nvSpPr>
          <p:cNvPr id="4" name="Slide Number Placeholder 3">
            <a:extLst>
              <a:ext uri="{FF2B5EF4-FFF2-40B4-BE49-F238E27FC236}">
                <a16:creationId xmlns:a16="http://schemas.microsoft.com/office/drawing/2014/main" xmlns="" id="{9CCEA34D-B7BE-469B-AD2F-B095FA6332D4}"/>
              </a:ext>
            </a:extLst>
          </p:cNvPr>
          <p:cNvSpPr>
            <a:spLocks noGrp="1"/>
          </p:cNvSpPr>
          <p:nvPr>
            <p:ph type="sldNum" sz="quarter" idx="12"/>
          </p:nvPr>
        </p:nvSpPr>
        <p:spPr/>
        <p:txBody>
          <a:bodyPr/>
          <a:lstStyle/>
          <a:p>
            <a:fld id="{66C5B191-391C-4636-9F3B-FAA9F66BDCA7}" type="slidenum">
              <a:rPr lang="en-US" smtClean="0"/>
              <a:t>16</a:t>
            </a:fld>
            <a:endParaRPr lang="en-US"/>
          </a:p>
        </p:txBody>
      </p:sp>
      <p:pic>
        <p:nvPicPr>
          <p:cNvPr id="5" name="Picture 4" descr="image1.jpeg">
            <a:extLst>
              <a:ext uri="{FF2B5EF4-FFF2-40B4-BE49-F238E27FC236}">
                <a16:creationId xmlns:a16="http://schemas.microsoft.com/office/drawing/2014/main" xmlns="" id="{79B71EF7-E9EA-49E9-A7A5-3BFED52496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115" y="164592"/>
            <a:ext cx="1262653" cy="811343"/>
          </a:xfrm>
          <a:prstGeom prst="rect">
            <a:avLst/>
          </a:prstGeom>
        </p:spPr>
      </p:pic>
      <p:graphicFrame>
        <p:nvGraphicFramePr>
          <p:cNvPr id="6" name="Table 5">
            <a:extLst>
              <a:ext uri="{FF2B5EF4-FFF2-40B4-BE49-F238E27FC236}">
                <a16:creationId xmlns:a16="http://schemas.microsoft.com/office/drawing/2014/main" xmlns="" id="{5BEFB3C2-A18B-4CA9-8C7C-197A32AAB09C}"/>
              </a:ext>
            </a:extLst>
          </p:cNvPr>
          <p:cNvGraphicFramePr>
            <a:graphicFrameLocks noGrp="1"/>
          </p:cNvGraphicFramePr>
          <p:nvPr>
            <p:extLst>
              <p:ext uri="{D42A27DB-BD31-4B8C-83A1-F6EECF244321}">
                <p14:modId xmlns:p14="http://schemas.microsoft.com/office/powerpoint/2010/main" val="2687125337"/>
              </p:ext>
            </p:extLst>
          </p:nvPr>
        </p:nvGraphicFramePr>
        <p:xfrm>
          <a:off x="0" y="1184728"/>
          <a:ext cx="9144000" cy="5992622"/>
        </p:xfrm>
        <a:graphic>
          <a:graphicData uri="http://schemas.openxmlformats.org/drawingml/2006/table">
            <a:tbl>
              <a:tblPr firstRow="1" bandRow="1">
                <a:tableStyleId>{5C22544A-7EE6-4342-B048-85BDC9FD1C3A}</a:tableStyleId>
              </a:tblPr>
              <a:tblGrid>
                <a:gridCol w="2240280">
                  <a:extLst>
                    <a:ext uri="{9D8B030D-6E8A-4147-A177-3AD203B41FA5}">
                      <a16:colId xmlns:a16="http://schemas.microsoft.com/office/drawing/2014/main" xmlns="" val="1812085753"/>
                    </a:ext>
                  </a:extLst>
                </a:gridCol>
                <a:gridCol w="3855720">
                  <a:extLst>
                    <a:ext uri="{9D8B030D-6E8A-4147-A177-3AD203B41FA5}">
                      <a16:colId xmlns:a16="http://schemas.microsoft.com/office/drawing/2014/main" xmlns="" val="2969244658"/>
                    </a:ext>
                  </a:extLst>
                </a:gridCol>
                <a:gridCol w="3048000">
                  <a:extLst>
                    <a:ext uri="{9D8B030D-6E8A-4147-A177-3AD203B41FA5}">
                      <a16:colId xmlns:a16="http://schemas.microsoft.com/office/drawing/2014/main" xmlns="" val="1198756575"/>
                    </a:ext>
                  </a:extLst>
                </a:gridCol>
              </a:tblGrid>
              <a:tr h="227614">
                <a:tc>
                  <a:txBody>
                    <a:bodyPr/>
                    <a:lstStyle/>
                    <a:p>
                      <a:pPr algn="ctr"/>
                      <a:endParaRPr lang="en-US" dirty="0"/>
                    </a:p>
                  </a:txBody>
                  <a:tcPr/>
                </a:tc>
                <a:tc>
                  <a:txBody>
                    <a:bodyPr/>
                    <a:lstStyle/>
                    <a:p>
                      <a:pPr algn="ctr"/>
                      <a:r>
                        <a:rPr lang="en-US" dirty="0"/>
                        <a:t>Growing Up</a:t>
                      </a:r>
                    </a:p>
                  </a:txBody>
                  <a:tcPr/>
                </a:tc>
                <a:tc>
                  <a:txBody>
                    <a:bodyPr/>
                    <a:lstStyle/>
                    <a:p>
                      <a:pPr algn="ctr"/>
                      <a:r>
                        <a:rPr lang="en-US" dirty="0"/>
                        <a:t>Career</a:t>
                      </a:r>
                    </a:p>
                  </a:txBody>
                  <a:tcPr/>
                </a:tc>
                <a:extLst>
                  <a:ext uri="{0D108BD9-81ED-4DB2-BD59-A6C34878D82A}">
                    <a16:rowId xmlns:a16="http://schemas.microsoft.com/office/drawing/2014/main" xmlns="" val="3754192449"/>
                  </a:ext>
                </a:extLst>
              </a:tr>
              <a:tr h="1332136">
                <a:tc>
                  <a:txBody>
                    <a:bodyPr/>
                    <a:lstStyle/>
                    <a:p>
                      <a:pPr algn="ctr"/>
                      <a:r>
                        <a:rPr lang="en-US" sz="1600" dirty="0">
                          <a:solidFill>
                            <a:srgbClr val="000090"/>
                          </a:solidFill>
                        </a:rPr>
                        <a:t>Mike Powell</a:t>
                      </a:r>
                    </a:p>
                  </a:txBody>
                  <a:tcPr/>
                </a:tc>
                <a:tc>
                  <a:txBody>
                    <a:bodyPr/>
                    <a:lstStyle/>
                    <a:p>
                      <a:r>
                        <a:rPr lang="en-US" sz="1600" dirty="0">
                          <a:solidFill>
                            <a:srgbClr val="000090"/>
                          </a:solidFill>
                        </a:rPr>
                        <a:t>Built model airplanes, </a:t>
                      </a:r>
                      <a:r>
                        <a:rPr lang="en-US" sz="1600" dirty="0" smtClean="0">
                          <a:solidFill>
                            <a:srgbClr val="000090"/>
                          </a:solidFill>
                        </a:rPr>
                        <a:t>model </a:t>
                      </a:r>
                      <a:r>
                        <a:rPr lang="en-US" sz="1600" dirty="0">
                          <a:solidFill>
                            <a:srgbClr val="000090"/>
                          </a:solidFill>
                        </a:rPr>
                        <a:t>railroads, took all science and math classes in middle school and high school, </a:t>
                      </a:r>
                      <a:r>
                        <a:rPr lang="en-US" sz="1600" dirty="0" smtClean="0">
                          <a:solidFill>
                            <a:srgbClr val="000090"/>
                          </a:solidFill>
                        </a:rPr>
                        <a:t>BS in Electrical Engineering</a:t>
                      </a:r>
                      <a:endParaRPr lang="en-US" sz="1600" dirty="0">
                        <a:solidFill>
                          <a:srgbClr val="000090"/>
                        </a:solidFill>
                      </a:endParaRPr>
                    </a:p>
                  </a:txBody>
                  <a:tcPr/>
                </a:tc>
                <a:tc>
                  <a:txBody>
                    <a:bodyPr/>
                    <a:lstStyle/>
                    <a:p>
                      <a:r>
                        <a:rPr lang="en-US" sz="1600" dirty="0">
                          <a:solidFill>
                            <a:srgbClr val="000090"/>
                          </a:solidFill>
                        </a:rPr>
                        <a:t>Boeing electrical/electronic lead engineer on missile and jet fighter airplanes, now retired and still building and flying model airplanes</a:t>
                      </a:r>
                    </a:p>
                  </a:txBody>
                  <a:tcPr/>
                </a:tc>
                <a:extLst>
                  <a:ext uri="{0D108BD9-81ED-4DB2-BD59-A6C34878D82A}">
                    <a16:rowId xmlns:a16="http://schemas.microsoft.com/office/drawing/2014/main" xmlns="" val="1142257161"/>
                  </a:ext>
                </a:extLst>
              </a:tr>
              <a:tr h="618155">
                <a:tc>
                  <a:txBody>
                    <a:bodyPr/>
                    <a:lstStyle/>
                    <a:p>
                      <a:pPr algn="ctr"/>
                      <a:r>
                        <a:rPr lang="en-US" sz="1600" dirty="0">
                          <a:solidFill>
                            <a:srgbClr val="000090"/>
                          </a:solidFill>
                        </a:rPr>
                        <a:t>Brian </a:t>
                      </a:r>
                      <a:r>
                        <a:rPr lang="en-US" sz="1600" dirty="0" smtClean="0">
                          <a:solidFill>
                            <a:srgbClr val="000090"/>
                          </a:solidFill>
                        </a:rPr>
                        <a:t>Kelly</a:t>
                      </a:r>
                      <a:endParaRPr lang="en-US" sz="1600" dirty="0">
                        <a:solidFill>
                          <a:srgbClr val="000090"/>
                        </a:solidFill>
                      </a:endParaRPr>
                    </a:p>
                  </a:txBody>
                  <a:tcPr/>
                </a:tc>
                <a:tc>
                  <a:txBody>
                    <a:bodyPr/>
                    <a:lstStyle/>
                    <a:p>
                      <a:r>
                        <a:rPr lang="en-US" sz="1600" dirty="0" smtClean="0">
                          <a:solidFill>
                            <a:srgbClr val="000090"/>
                          </a:solidFill>
                        </a:rPr>
                        <a:t>Model airplanes, private pilot, BS &amp; MS Aeronautical and Aerospace Engineering</a:t>
                      </a:r>
                      <a:endParaRPr lang="en-US" sz="1600" dirty="0">
                        <a:solidFill>
                          <a:srgbClr val="000090"/>
                        </a:solidFill>
                      </a:endParaRPr>
                    </a:p>
                  </a:txBody>
                  <a:tcPr/>
                </a:tc>
                <a:tc>
                  <a:txBody>
                    <a:bodyPr/>
                    <a:lstStyle/>
                    <a:p>
                      <a:r>
                        <a:rPr lang="en-US" sz="1600" dirty="0" smtClean="0">
                          <a:solidFill>
                            <a:srgbClr val="000090"/>
                          </a:solidFill>
                        </a:rPr>
                        <a:t>Boeing Flight Deck (cockpit)</a:t>
                      </a:r>
                      <a:r>
                        <a:rPr lang="en-US" sz="1600" baseline="0" dirty="0" smtClean="0">
                          <a:solidFill>
                            <a:srgbClr val="000090"/>
                          </a:solidFill>
                        </a:rPr>
                        <a:t> </a:t>
                      </a:r>
                      <a:r>
                        <a:rPr lang="en-US" sz="1600" dirty="0" smtClean="0">
                          <a:solidFill>
                            <a:srgbClr val="000090"/>
                          </a:solidFill>
                        </a:rPr>
                        <a:t>engineer, manager, and Technical Fellow, 757</a:t>
                      </a:r>
                      <a:r>
                        <a:rPr lang="en-US" sz="1600" baseline="0" dirty="0" smtClean="0">
                          <a:solidFill>
                            <a:srgbClr val="000090"/>
                          </a:solidFill>
                        </a:rPr>
                        <a:t> through 787</a:t>
                      </a:r>
                      <a:endParaRPr lang="en-US" sz="1600" dirty="0">
                        <a:solidFill>
                          <a:srgbClr val="000090"/>
                        </a:solidFill>
                      </a:endParaRPr>
                    </a:p>
                  </a:txBody>
                  <a:tcPr/>
                </a:tc>
                <a:extLst>
                  <a:ext uri="{0D108BD9-81ED-4DB2-BD59-A6C34878D82A}">
                    <a16:rowId xmlns:a16="http://schemas.microsoft.com/office/drawing/2014/main" xmlns="" val="561502473"/>
                  </a:ext>
                </a:extLst>
              </a:tr>
              <a:tr h="832467">
                <a:tc>
                  <a:txBody>
                    <a:bodyPr/>
                    <a:lstStyle/>
                    <a:p>
                      <a:pPr algn="ctr"/>
                      <a:r>
                        <a:rPr lang="en-US" sz="1600" dirty="0">
                          <a:solidFill>
                            <a:srgbClr val="000090"/>
                          </a:solidFill>
                        </a:rPr>
                        <a:t>Al Watson</a:t>
                      </a:r>
                    </a:p>
                  </a:txBody>
                  <a:tcPr/>
                </a:tc>
                <a:tc>
                  <a:txBody>
                    <a:bodyPr/>
                    <a:lstStyle/>
                    <a:p>
                      <a:r>
                        <a:rPr lang="en-US" sz="1600" dirty="0" smtClean="0">
                          <a:solidFill>
                            <a:srgbClr val="000090"/>
                          </a:solidFill>
                        </a:rPr>
                        <a:t>Built model airplanes, degree in mechanical engineering</a:t>
                      </a:r>
                      <a:endParaRPr lang="en-US" sz="1600" dirty="0">
                        <a:solidFill>
                          <a:srgbClr val="000090"/>
                        </a:solidFill>
                      </a:endParaRPr>
                    </a:p>
                  </a:txBody>
                  <a:tcPr/>
                </a:tc>
                <a:tc>
                  <a:txBody>
                    <a:bodyPr/>
                    <a:lstStyle/>
                    <a:p>
                      <a:r>
                        <a:rPr lang="en-US" sz="1600" dirty="0" smtClean="0">
                          <a:solidFill>
                            <a:srgbClr val="000090"/>
                          </a:solidFill>
                        </a:rPr>
                        <a:t>Boeing aerospace engineer and manager.  Design</a:t>
                      </a:r>
                      <a:r>
                        <a:rPr lang="en-US" sz="1600" baseline="0" dirty="0" smtClean="0">
                          <a:solidFill>
                            <a:srgbClr val="000090"/>
                          </a:solidFill>
                        </a:rPr>
                        <a:t> of a</a:t>
                      </a:r>
                      <a:r>
                        <a:rPr lang="en-US" sz="1600" dirty="0" smtClean="0">
                          <a:solidFill>
                            <a:srgbClr val="000090"/>
                          </a:solidFill>
                        </a:rPr>
                        <a:t>ircraft, missiles, and spacecraft.  Supported</a:t>
                      </a:r>
                      <a:r>
                        <a:rPr lang="en-US" sz="1600" baseline="0" dirty="0" smtClean="0">
                          <a:solidFill>
                            <a:srgbClr val="000090"/>
                          </a:solidFill>
                        </a:rPr>
                        <a:t> 13 Space Shuttle launches.</a:t>
                      </a:r>
                      <a:endParaRPr lang="en-US" sz="1600" dirty="0">
                        <a:solidFill>
                          <a:srgbClr val="000090"/>
                        </a:solidFill>
                      </a:endParaRPr>
                    </a:p>
                  </a:txBody>
                  <a:tcPr/>
                </a:tc>
                <a:extLst>
                  <a:ext uri="{0D108BD9-81ED-4DB2-BD59-A6C34878D82A}">
                    <a16:rowId xmlns:a16="http://schemas.microsoft.com/office/drawing/2014/main" xmlns="" val="4112138056"/>
                  </a:ext>
                </a:extLst>
              </a:tr>
              <a:tr h="416429">
                <a:tc>
                  <a:txBody>
                    <a:bodyPr/>
                    <a:lstStyle/>
                    <a:p>
                      <a:pPr algn="ctr"/>
                      <a:r>
                        <a:rPr lang="en-US" sz="1600" smtClean="0">
                          <a:solidFill>
                            <a:srgbClr val="000090"/>
                          </a:solidFill>
                        </a:rPr>
                        <a:t>Ian Dougherty</a:t>
                      </a:r>
                      <a:endParaRPr lang="en-US" sz="1600" dirty="0">
                        <a:solidFill>
                          <a:srgbClr val="000090"/>
                        </a:solidFill>
                      </a:endParaRPr>
                    </a:p>
                  </a:txBody>
                  <a:tcPr/>
                </a:tc>
                <a:tc>
                  <a:txBody>
                    <a:bodyPr/>
                    <a:lstStyle/>
                    <a:p>
                      <a:r>
                        <a:rPr lang="en-US" sz="1600" dirty="0" smtClean="0">
                          <a:solidFill>
                            <a:srgbClr val="000090"/>
                          </a:solidFill>
                        </a:rPr>
                        <a:t>Stick and tissue</a:t>
                      </a:r>
                      <a:r>
                        <a:rPr lang="en-US" sz="1600" baseline="0" dirty="0" smtClean="0">
                          <a:solidFill>
                            <a:srgbClr val="000090"/>
                          </a:solidFill>
                        </a:rPr>
                        <a:t> models at age 9.  Marymoor </a:t>
                      </a:r>
                      <a:r>
                        <a:rPr lang="en-US" sz="1600" dirty="0" smtClean="0">
                          <a:solidFill>
                            <a:srgbClr val="000090"/>
                          </a:solidFill>
                        </a:rPr>
                        <a:t>R/C training program in 1999, BS and MS in Electrical</a:t>
                      </a:r>
                      <a:r>
                        <a:rPr lang="en-US" sz="1600" baseline="0" dirty="0" smtClean="0">
                          <a:solidFill>
                            <a:srgbClr val="000090"/>
                          </a:solidFill>
                        </a:rPr>
                        <a:t> Engineering</a:t>
                      </a:r>
                      <a:endParaRPr lang="en-US" sz="1600" dirty="0">
                        <a:solidFill>
                          <a:srgbClr val="00009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90"/>
                          </a:solidFill>
                        </a:rPr>
                        <a:t>Software engineer for aircraft computers to prevent collisions of manned and unmanned aircraft</a:t>
                      </a:r>
                      <a:endParaRPr lang="en-US" sz="1600" dirty="0">
                        <a:solidFill>
                          <a:srgbClr val="000090"/>
                        </a:solidFill>
                      </a:endParaRPr>
                    </a:p>
                  </a:txBody>
                  <a:tcPr/>
                </a:tc>
                <a:extLst>
                  <a:ext uri="{0D108BD9-81ED-4DB2-BD59-A6C34878D82A}">
                    <a16:rowId xmlns:a16="http://schemas.microsoft.com/office/drawing/2014/main" xmlns="" val="2925557874"/>
                  </a:ext>
                </a:extLst>
              </a:tr>
              <a:tr h="379523">
                <a:tc>
                  <a:txBody>
                    <a:bodyPr/>
                    <a:lstStyle/>
                    <a:p>
                      <a:pPr algn="ctr"/>
                      <a:r>
                        <a:rPr lang="en-US" sz="1600" dirty="0" smtClean="0">
                          <a:solidFill>
                            <a:srgbClr val="000090"/>
                          </a:solidFill>
                        </a:rPr>
                        <a:t>Zach </a:t>
                      </a:r>
                      <a:r>
                        <a:rPr lang="en-US" sz="1600" dirty="0" err="1" smtClean="0">
                          <a:solidFill>
                            <a:srgbClr val="000090"/>
                          </a:solidFill>
                        </a:rPr>
                        <a:t>Sweetster</a:t>
                      </a:r>
                      <a:endParaRPr lang="en-US" sz="1600" dirty="0">
                        <a:solidFill>
                          <a:srgbClr val="000090"/>
                        </a:solidFill>
                      </a:endParaRPr>
                    </a:p>
                  </a:txBody>
                  <a:tcPr/>
                </a:tc>
                <a:tc>
                  <a:txBody>
                    <a:bodyPr/>
                    <a:lstStyle/>
                    <a:p>
                      <a:r>
                        <a:rPr lang="en-US" sz="1600" dirty="0" smtClean="0">
                          <a:solidFill>
                            <a:srgbClr val="000090"/>
                          </a:solidFill>
                        </a:rPr>
                        <a:t>Marymoor R/C training programs as a teenager.  Engineering degree</a:t>
                      </a:r>
                      <a:endParaRPr lang="en-US" sz="1600" dirty="0">
                        <a:solidFill>
                          <a:srgbClr val="000090"/>
                        </a:solidFill>
                      </a:endParaRPr>
                    </a:p>
                  </a:txBody>
                  <a:tcPr/>
                </a:tc>
                <a:tc>
                  <a:txBody>
                    <a:bodyPr/>
                    <a:lstStyle/>
                    <a:p>
                      <a:r>
                        <a:rPr lang="en-US" sz="1600" dirty="0" smtClean="0">
                          <a:solidFill>
                            <a:srgbClr val="000090"/>
                          </a:solidFill>
                        </a:rPr>
                        <a:t>Pilot</a:t>
                      </a:r>
                      <a:r>
                        <a:rPr lang="en-US" sz="1600" baseline="0" dirty="0" smtClean="0">
                          <a:solidFill>
                            <a:srgbClr val="000090"/>
                          </a:solidFill>
                        </a:rPr>
                        <a:t> for Delta Airlines</a:t>
                      </a:r>
                      <a:endParaRPr lang="en-US" sz="1600" dirty="0">
                        <a:solidFill>
                          <a:srgbClr val="000090"/>
                        </a:solidFill>
                      </a:endParaRPr>
                    </a:p>
                  </a:txBody>
                  <a:tcPr/>
                </a:tc>
                <a:extLst>
                  <a:ext uri="{0D108BD9-81ED-4DB2-BD59-A6C34878D82A}">
                    <a16:rowId xmlns:a16="http://schemas.microsoft.com/office/drawing/2014/main" xmlns="" val="615380821"/>
                  </a:ext>
                </a:extLst>
              </a:tr>
              <a:tr h="379523">
                <a:tc>
                  <a:txBody>
                    <a:bodyPr/>
                    <a:lstStyle/>
                    <a:p>
                      <a:endParaRPr lang="en-US"/>
                    </a:p>
                  </a:txBody>
                  <a:tcPr/>
                </a:tc>
                <a:tc>
                  <a:txBody>
                    <a:bodyPr/>
                    <a:lstStyle/>
                    <a:p>
                      <a:endParaRPr lang="en-US" sz="1600" dirty="0">
                        <a:solidFill>
                          <a:srgbClr val="FF0000"/>
                        </a:solidFill>
                      </a:endParaRPr>
                    </a:p>
                  </a:txBody>
                  <a:tcPr/>
                </a:tc>
                <a:tc>
                  <a:txBody>
                    <a:bodyPr/>
                    <a:lstStyle/>
                    <a:p>
                      <a:endParaRPr lang="en-US" sz="1600" dirty="0">
                        <a:solidFill>
                          <a:srgbClr val="FF0000"/>
                        </a:solidFill>
                      </a:endParaRPr>
                    </a:p>
                  </a:txBody>
                  <a:tcPr/>
                </a:tc>
              </a:tr>
              <a:tr h="379523">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rgbClr val="FF0000"/>
                        </a:solidFill>
                      </a:endParaRPr>
                    </a:p>
                  </a:txBody>
                  <a:tcPr/>
                </a:tc>
                <a:tc>
                  <a:txBody>
                    <a:bodyPr/>
                    <a:lstStyle/>
                    <a:p>
                      <a:endParaRPr lang="en-US" sz="1600" dirty="0">
                        <a:solidFill>
                          <a:srgbClr val="FF0000"/>
                        </a:solidFill>
                      </a:endParaRPr>
                    </a:p>
                  </a:txBody>
                  <a:tcPr/>
                </a:tc>
              </a:tr>
            </a:tbl>
          </a:graphicData>
        </a:graphic>
      </p:graphicFrame>
    </p:spTree>
    <p:extLst>
      <p:ext uri="{BB962C8B-B14F-4D97-AF65-F5344CB8AC3E}">
        <p14:creationId xmlns:p14="http://schemas.microsoft.com/office/powerpoint/2010/main" val="1394545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03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40383" y="3930287"/>
            <a:ext cx="3903617" cy="2927713"/>
          </a:xfrm>
          <a:prstGeom prst="rect">
            <a:avLst/>
          </a:prstGeom>
        </p:spPr>
      </p:pic>
      <p:sp>
        <p:nvSpPr>
          <p:cNvPr id="2" name="Title 1">
            <a:extLst>
              <a:ext uri="{FF2B5EF4-FFF2-40B4-BE49-F238E27FC236}">
                <a16:creationId xmlns:a16="http://schemas.microsoft.com/office/drawing/2014/main" xmlns="" id="{5D94B2EA-5D7E-40DB-A29C-6FED618089E9}"/>
              </a:ext>
            </a:extLst>
          </p:cNvPr>
          <p:cNvSpPr>
            <a:spLocks noGrp="1"/>
          </p:cNvSpPr>
          <p:nvPr>
            <p:ph type="title"/>
          </p:nvPr>
        </p:nvSpPr>
        <p:spPr>
          <a:xfrm>
            <a:off x="2091690" y="164592"/>
            <a:ext cx="4181094" cy="904303"/>
          </a:xfrm>
        </p:spPr>
        <p:txBody>
          <a:bodyPr/>
          <a:lstStyle/>
          <a:p>
            <a:r>
              <a:rPr lang="en-US" b="1" dirty="0">
                <a:solidFill>
                  <a:srgbClr val="002060"/>
                </a:solidFill>
              </a:rPr>
              <a:t>Model Aviation</a:t>
            </a:r>
          </a:p>
        </p:txBody>
      </p:sp>
      <p:sp>
        <p:nvSpPr>
          <p:cNvPr id="3" name="Content Placeholder 2">
            <a:extLst>
              <a:ext uri="{FF2B5EF4-FFF2-40B4-BE49-F238E27FC236}">
                <a16:creationId xmlns:a16="http://schemas.microsoft.com/office/drawing/2014/main" xmlns="" id="{854B3EF3-70E7-43D9-AE83-3B017D737481}"/>
              </a:ext>
            </a:extLst>
          </p:cNvPr>
          <p:cNvSpPr>
            <a:spLocks noGrp="1"/>
          </p:cNvSpPr>
          <p:nvPr>
            <p:ph idx="1"/>
          </p:nvPr>
        </p:nvSpPr>
        <p:spPr>
          <a:xfrm>
            <a:off x="878658" y="988890"/>
            <a:ext cx="7886700" cy="1271276"/>
          </a:xfrm>
        </p:spPr>
        <p:txBody>
          <a:bodyPr>
            <a:normAutofit fontScale="85000" lnSpcReduction="10000"/>
          </a:bodyPr>
          <a:lstStyle/>
          <a:p>
            <a:r>
              <a:rPr lang="en-US" dirty="0" smtClean="0">
                <a:solidFill>
                  <a:srgbClr val="002060"/>
                </a:solidFill>
              </a:rPr>
              <a:t>Economical and fun way to </a:t>
            </a:r>
            <a:r>
              <a:rPr lang="en-US" dirty="0">
                <a:solidFill>
                  <a:srgbClr val="002060"/>
                </a:solidFill>
              </a:rPr>
              <a:t>explore flight </a:t>
            </a:r>
            <a:r>
              <a:rPr lang="en-US" dirty="0" smtClean="0">
                <a:solidFill>
                  <a:srgbClr val="002060"/>
                </a:solidFill>
              </a:rPr>
              <a:t>and engineering </a:t>
            </a:r>
          </a:p>
          <a:p>
            <a:r>
              <a:rPr lang="en-US" dirty="0">
                <a:solidFill>
                  <a:srgbClr val="002060"/>
                </a:solidFill>
              </a:rPr>
              <a:t>S</a:t>
            </a:r>
            <a:r>
              <a:rPr lang="en-US" dirty="0" smtClean="0">
                <a:solidFill>
                  <a:srgbClr val="002060"/>
                </a:solidFill>
              </a:rPr>
              <a:t>ame </a:t>
            </a:r>
            <a:r>
              <a:rPr lang="en-US" dirty="0">
                <a:solidFill>
                  <a:srgbClr val="002060"/>
                </a:solidFill>
              </a:rPr>
              <a:t>science, technology, engineering and </a:t>
            </a:r>
            <a:r>
              <a:rPr lang="en-US" dirty="0" smtClean="0">
                <a:solidFill>
                  <a:srgbClr val="002060"/>
                </a:solidFill>
              </a:rPr>
              <a:t>math</a:t>
            </a:r>
            <a:r>
              <a:rPr lang="en-US" dirty="0">
                <a:solidFill>
                  <a:srgbClr val="002060"/>
                </a:solidFill>
              </a:rPr>
              <a:t> </a:t>
            </a:r>
            <a:r>
              <a:rPr lang="en-US" dirty="0" smtClean="0">
                <a:solidFill>
                  <a:srgbClr val="002060"/>
                </a:solidFill>
              </a:rPr>
              <a:t>principles as “full scale” aerospace</a:t>
            </a:r>
            <a:endParaRPr lang="en-US" dirty="0">
              <a:solidFill>
                <a:srgbClr val="002060"/>
              </a:solidFill>
            </a:endParaRPr>
          </a:p>
        </p:txBody>
      </p:sp>
      <p:sp>
        <p:nvSpPr>
          <p:cNvPr id="4" name="Slide Number Placeholder 3">
            <a:extLst>
              <a:ext uri="{FF2B5EF4-FFF2-40B4-BE49-F238E27FC236}">
                <a16:creationId xmlns:a16="http://schemas.microsoft.com/office/drawing/2014/main" xmlns="" id="{9CCEA34D-B7BE-469B-AD2F-B095FA6332D4}"/>
              </a:ext>
            </a:extLst>
          </p:cNvPr>
          <p:cNvSpPr>
            <a:spLocks noGrp="1"/>
          </p:cNvSpPr>
          <p:nvPr>
            <p:ph type="sldNum" sz="quarter" idx="12"/>
          </p:nvPr>
        </p:nvSpPr>
        <p:spPr/>
        <p:txBody>
          <a:bodyPr/>
          <a:lstStyle/>
          <a:p>
            <a:fld id="{66C5B191-391C-4636-9F3B-FAA9F66BDCA7}" type="slidenum">
              <a:rPr lang="en-US" smtClean="0"/>
              <a:t>17</a:t>
            </a:fld>
            <a:endParaRPr lang="en-US"/>
          </a:p>
        </p:txBody>
      </p:sp>
      <p:pic>
        <p:nvPicPr>
          <p:cNvPr id="5" name="Picture 4" descr="image1.jpeg">
            <a:extLst>
              <a:ext uri="{FF2B5EF4-FFF2-40B4-BE49-F238E27FC236}">
                <a16:creationId xmlns:a16="http://schemas.microsoft.com/office/drawing/2014/main" xmlns="" id="{79B71EF7-E9EA-49E9-A7A5-3BFED5249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15" y="164592"/>
            <a:ext cx="1262653" cy="811343"/>
          </a:xfrm>
          <a:prstGeom prst="rect">
            <a:avLst/>
          </a:prstGeom>
        </p:spPr>
      </p:pic>
      <p:pic>
        <p:nvPicPr>
          <p:cNvPr id="6" name="Picture 5" descr="IMG_08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40185"/>
            <a:ext cx="4280310" cy="3210233"/>
          </a:xfrm>
          <a:prstGeom prst="rect">
            <a:avLst/>
          </a:prstGeom>
        </p:spPr>
      </p:pic>
      <p:pic>
        <p:nvPicPr>
          <p:cNvPr id="7" name="Picture 6" descr="IMG_015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476066" y="2329613"/>
            <a:ext cx="3174306" cy="2380730"/>
          </a:xfrm>
          <a:prstGeom prst="rect">
            <a:avLst/>
          </a:prstGeom>
        </p:spPr>
      </p:pic>
      <p:sp>
        <p:nvSpPr>
          <p:cNvPr id="9" name="TextBox 8"/>
          <p:cNvSpPr txBox="1"/>
          <p:nvPr/>
        </p:nvSpPr>
        <p:spPr>
          <a:xfrm>
            <a:off x="0" y="5720417"/>
            <a:ext cx="4035555" cy="369332"/>
          </a:xfrm>
          <a:prstGeom prst="rect">
            <a:avLst/>
          </a:prstGeom>
          <a:noFill/>
        </p:spPr>
        <p:txBody>
          <a:bodyPr wrap="none" rtlCol="0">
            <a:spAutoFit/>
          </a:bodyPr>
          <a:lstStyle/>
          <a:p>
            <a:r>
              <a:rPr lang="en-US" dirty="0" smtClean="0"/>
              <a:t>“Scale” models </a:t>
            </a:r>
            <a:r>
              <a:rPr lang="mr-IN" dirty="0" smtClean="0"/>
              <a:t>–</a:t>
            </a:r>
            <a:r>
              <a:rPr lang="en-US" dirty="0" smtClean="0"/>
              <a:t> history and engineering</a:t>
            </a:r>
            <a:endParaRPr lang="en-US" dirty="0"/>
          </a:p>
        </p:txBody>
      </p:sp>
      <p:sp>
        <p:nvSpPr>
          <p:cNvPr id="10" name="TextBox 9"/>
          <p:cNvSpPr txBox="1"/>
          <p:nvPr/>
        </p:nvSpPr>
        <p:spPr>
          <a:xfrm>
            <a:off x="3958185" y="6250456"/>
            <a:ext cx="1185315" cy="369332"/>
          </a:xfrm>
          <a:prstGeom prst="rect">
            <a:avLst/>
          </a:prstGeom>
          <a:noFill/>
        </p:spPr>
        <p:txBody>
          <a:bodyPr wrap="none" rtlCol="0">
            <a:spAutoFit/>
          </a:bodyPr>
          <a:lstStyle/>
          <a:p>
            <a:r>
              <a:rPr lang="en-US" dirty="0" smtClean="0"/>
              <a:t>Aerobatics</a:t>
            </a:r>
            <a:endParaRPr lang="en-US" dirty="0"/>
          </a:p>
        </p:txBody>
      </p:sp>
      <p:sp>
        <p:nvSpPr>
          <p:cNvPr id="11" name="TextBox 10"/>
          <p:cNvSpPr txBox="1"/>
          <p:nvPr/>
        </p:nvSpPr>
        <p:spPr>
          <a:xfrm>
            <a:off x="6640183" y="2560185"/>
            <a:ext cx="1230034" cy="646331"/>
          </a:xfrm>
          <a:prstGeom prst="rect">
            <a:avLst/>
          </a:prstGeom>
          <a:noFill/>
        </p:spPr>
        <p:txBody>
          <a:bodyPr wrap="square" rtlCol="0">
            <a:spAutoFit/>
          </a:bodyPr>
          <a:lstStyle/>
          <a:p>
            <a:r>
              <a:rPr lang="en-US" dirty="0" smtClean="0"/>
              <a:t>Design your own!!</a:t>
            </a:r>
            <a:endParaRPr lang="en-US" dirty="0"/>
          </a:p>
        </p:txBody>
      </p:sp>
    </p:spTree>
    <p:extLst>
      <p:ext uri="{BB962C8B-B14F-4D97-AF65-F5344CB8AC3E}">
        <p14:creationId xmlns:p14="http://schemas.microsoft.com/office/powerpoint/2010/main" val="3364705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p:txBody>
          <a:bodyPr/>
          <a:lstStyle/>
          <a:p>
            <a:fld id="{66C5B191-391C-4636-9F3B-FAA9F66BDCA7}" type="slidenum">
              <a:rPr lang="en-US" smtClean="0"/>
              <a:t>18</a:t>
            </a:fld>
            <a:endParaRPr lang="en-US"/>
          </a:p>
        </p:txBody>
      </p:sp>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1630650" y="342166"/>
            <a:ext cx="7796814" cy="5599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2060"/>
                </a:solidFill>
              </a:rPr>
              <a:t>One Student will win this </a:t>
            </a:r>
            <a:r>
              <a:rPr lang="en-US" sz="3600" b="1" dirty="0" smtClean="0">
                <a:solidFill>
                  <a:srgbClr val="002060"/>
                </a:solidFill>
              </a:rPr>
              <a:t>Apprentice!</a:t>
            </a:r>
            <a:endParaRPr lang="en-US" sz="3600" b="1" dirty="0">
              <a:solidFill>
                <a:srgbClr val="002060"/>
              </a:solidFill>
            </a:endParaRPr>
          </a:p>
        </p:txBody>
      </p:sp>
      <p:pic>
        <p:nvPicPr>
          <p:cNvPr id="24" name="Picture 23" descr="image1.jpeg">
            <a:extLst>
              <a:ext uri="{FF2B5EF4-FFF2-40B4-BE49-F238E27FC236}">
                <a16:creationId xmlns:a16="http://schemas.microsoft.com/office/drawing/2014/main" xmlns="" id="{E78B3C49-DD4E-4A1B-A859-1726B4DEE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34" y="230700"/>
            <a:ext cx="1514737" cy="973325"/>
          </a:xfrm>
          <a:prstGeom prst="rect">
            <a:avLst/>
          </a:prstGeom>
        </p:spPr>
      </p:pic>
      <p:sp>
        <p:nvSpPr>
          <p:cNvPr id="38" name="Title 1">
            <a:extLst>
              <a:ext uri="{FF2B5EF4-FFF2-40B4-BE49-F238E27FC236}">
                <a16:creationId xmlns:a16="http://schemas.microsoft.com/office/drawing/2014/main" xmlns="" id="{20896F54-AB41-4785-9DBC-D5EB6D9B9425}"/>
              </a:ext>
            </a:extLst>
          </p:cNvPr>
          <p:cNvSpPr txBox="1">
            <a:spLocks/>
          </p:cNvSpPr>
          <p:nvPr/>
        </p:nvSpPr>
        <p:spPr>
          <a:xfrm>
            <a:off x="997357" y="1505952"/>
            <a:ext cx="7890611" cy="51417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endParaRPr lang="en-US" sz="200" b="1" dirty="0">
              <a:solidFill>
                <a:srgbClr val="002060"/>
              </a:solidFill>
            </a:endParaRPr>
          </a:p>
        </p:txBody>
      </p:sp>
      <p:sp>
        <p:nvSpPr>
          <p:cNvPr id="3" name="Rectangle 2">
            <a:extLst>
              <a:ext uri="{FF2B5EF4-FFF2-40B4-BE49-F238E27FC236}">
                <a16:creationId xmlns:a16="http://schemas.microsoft.com/office/drawing/2014/main" xmlns="" id="{F0ED042F-35C7-4E47-A3AB-82BA309C3F59}"/>
              </a:ext>
            </a:extLst>
          </p:cNvPr>
          <p:cNvSpPr/>
          <p:nvPr/>
        </p:nvSpPr>
        <p:spPr>
          <a:xfrm>
            <a:off x="284125" y="1099616"/>
            <a:ext cx="8439752" cy="1292662"/>
          </a:xfrm>
          <a:prstGeom prst="rect">
            <a:avLst/>
          </a:prstGeom>
        </p:spPr>
        <p:txBody>
          <a:bodyPr wrap="square">
            <a:spAutoFit/>
          </a:bodyPr>
          <a:lstStyle/>
          <a:p>
            <a:pPr marL="371475"/>
            <a:endParaRPr lang="en-US" sz="2400" dirty="0">
              <a:solidFill>
                <a:srgbClr val="002060"/>
              </a:solidFill>
            </a:endParaRPr>
          </a:p>
          <a:p>
            <a:pPr marL="1200150" lvl="1" indent="-257175">
              <a:buFont typeface="Arial" panose="020B0604020202020204" pitchFamily="34" charset="0"/>
              <a:buChar char="•"/>
            </a:pPr>
            <a:endParaRPr lang="en-US" sz="2400" dirty="0">
              <a:solidFill>
                <a:srgbClr val="002060"/>
              </a:solidFill>
            </a:endParaRPr>
          </a:p>
          <a:p>
            <a:pPr marL="257175" indent="-257175">
              <a:buFont typeface="Arial" panose="020B0604020202020204" pitchFamily="34" charset="0"/>
              <a:buChar char="•"/>
            </a:pPr>
            <a:endParaRPr lang="en-US" sz="3000" dirty="0">
              <a:solidFill>
                <a:srgbClr val="002060"/>
              </a:solidFill>
            </a:endParaRPr>
          </a:p>
        </p:txBody>
      </p:sp>
      <p:pic>
        <p:nvPicPr>
          <p:cNvPr id="5" name="Picture 4">
            <a:extLst>
              <a:ext uri="{FF2B5EF4-FFF2-40B4-BE49-F238E27FC236}">
                <a16:creationId xmlns:a16="http://schemas.microsoft.com/office/drawing/2014/main" xmlns="" id="{7FEF9425-6786-4904-9DAC-B4160F0F3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5849"/>
            <a:ext cx="9144000" cy="5081451"/>
          </a:xfrm>
          <a:prstGeom prst="rect">
            <a:avLst/>
          </a:prstGeom>
        </p:spPr>
      </p:pic>
    </p:spTree>
    <p:extLst>
      <p:ext uri="{BB962C8B-B14F-4D97-AF65-F5344CB8AC3E}">
        <p14:creationId xmlns:p14="http://schemas.microsoft.com/office/powerpoint/2010/main" val="3229995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806" y="393087"/>
            <a:ext cx="6352384" cy="1325563"/>
          </a:xfrm>
        </p:spPr>
        <p:txBody>
          <a:bodyPr>
            <a:normAutofit fontScale="90000"/>
          </a:bodyPr>
          <a:lstStyle/>
          <a:p>
            <a:r>
              <a:rPr lang="en-US" b="1" dirty="0" smtClean="0">
                <a:latin typeface="Arial Black"/>
                <a:cs typeface="Arial Black"/>
              </a:rPr>
              <a:t>Ground School Part 1</a:t>
            </a:r>
            <a:br>
              <a:rPr lang="en-US" b="1" dirty="0" smtClean="0">
                <a:latin typeface="Arial Black"/>
                <a:cs typeface="Arial Black"/>
              </a:rPr>
            </a:br>
            <a:r>
              <a:rPr lang="en-US" b="1" i="1" dirty="0" smtClean="0">
                <a:latin typeface="Arial"/>
                <a:cs typeface="Arial"/>
              </a:rPr>
              <a:t>Flight Sciences</a:t>
            </a:r>
            <a:endParaRPr lang="en-US" b="1" i="1" dirty="0">
              <a:latin typeface="Arial"/>
              <a:cs typeface="Arial"/>
            </a:endParaRPr>
          </a:p>
        </p:txBody>
      </p:sp>
      <p:sp>
        <p:nvSpPr>
          <p:cNvPr id="4" name="Slide Number Placeholder 3"/>
          <p:cNvSpPr>
            <a:spLocks noGrp="1"/>
          </p:cNvSpPr>
          <p:nvPr>
            <p:ph type="sldNum" sz="quarter" idx="12"/>
          </p:nvPr>
        </p:nvSpPr>
        <p:spPr/>
        <p:txBody>
          <a:bodyPr/>
          <a:lstStyle/>
          <a:p>
            <a:fld id="{66C5B191-391C-4636-9F3B-FAA9F66BDCA7}" type="slidenum">
              <a:rPr lang="en-US" smtClean="0"/>
              <a:t>19</a:t>
            </a:fld>
            <a:endParaRPr lang="en-US"/>
          </a:p>
        </p:txBody>
      </p:sp>
      <p:pic>
        <p:nvPicPr>
          <p:cNvPr id="6" name="Picture 5" descr="axes.jpg"/>
          <p:cNvPicPr>
            <a:picLocks noChangeAspect="1"/>
          </p:cNvPicPr>
          <p:nvPr/>
        </p:nvPicPr>
        <p:blipFill>
          <a:blip r:embed="rId2" cstate="print"/>
          <a:stretch>
            <a:fillRect/>
          </a:stretch>
        </p:blipFill>
        <p:spPr>
          <a:xfrm>
            <a:off x="1609047" y="4833731"/>
            <a:ext cx="5893545" cy="2024269"/>
          </a:xfrm>
          <a:prstGeom prst="rect">
            <a:avLst/>
          </a:prstGeom>
        </p:spPr>
      </p:pic>
      <p:grpSp>
        <p:nvGrpSpPr>
          <p:cNvPr id="7" name="Group 6"/>
          <p:cNvGrpSpPr/>
          <p:nvPr/>
        </p:nvGrpSpPr>
        <p:grpSpPr>
          <a:xfrm>
            <a:off x="5634509" y="273050"/>
            <a:ext cx="3869501" cy="3889431"/>
            <a:chOff x="4755378" y="1368923"/>
            <a:chExt cx="3869501" cy="3889431"/>
          </a:xfrm>
        </p:grpSpPr>
        <p:sp>
          <p:nvSpPr>
            <p:cNvPr id="8" name="Arc 7"/>
            <p:cNvSpPr/>
            <p:nvPr/>
          </p:nvSpPr>
          <p:spPr>
            <a:xfrm rot="13401112">
              <a:off x="5095004" y="2895178"/>
              <a:ext cx="864614" cy="858241"/>
            </a:xfrm>
            <a:prstGeom prst="arc">
              <a:avLst/>
            </a:prstGeom>
            <a:noFill/>
            <a:ln w="25400" cap="flat">
              <a:solidFill>
                <a:srgbClr val="0365C0"/>
              </a:solidFill>
              <a:prstDash val="solid"/>
              <a:bevel/>
              <a:headEnd type="triangle"/>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9" name="TextBox 8"/>
            <p:cNvSpPr txBox="1"/>
            <p:nvPr/>
          </p:nvSpPr>
          <p:spPr>
            <a:xfrm rot="20816658">
              <a:off x="5158561" y="3560883"/>
              <a:ext cx="1341688" cy="27216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300" dirty="0">
                  <a:solidFill>
                    <a:srgbClr val="000000"/>
                  </a:solidFill>
                </a:rPr>
                <a:t>Direction of flight</a:t>
              </a:r>
            </a:p>
          </p:txBody>
        </p:sp>
        <p:grpSp>
          <p:nvGrpSpPr>
            <p:cNvPr id="10" name="Group 9"/>
            <p:cNvGrpSpPr/>
            <p:nvPr/>
          </p:nvGrpSpPr>
          <p:grpSpPr>
            <a:xfrm>
              <a:off x="4755378" y="1830587"/>
              <a:ext cx="3869501" cy="2045489"/>
              <a:chOff x="6763201" y="1813705"/>
              <a:chExt cx="5503291" cy="2909138"/>
            </a:xfrm>
          </p:grpSpPr>
          <p:grpSp>
            <p:nvGrpSpPr>
              <p:cNvPr id="16" name="Group 15"/>
              <p:cNvGrpSpPr/>
              <p:nvPr/>
            </p:nvGrpSpPr>
            <p:grpSpPr>
              <a:xfrm>
                <a:off x="6763201" y="3285250"/>
                <a:ext cx="5503291" cy="1437593"/>
                <a:chOff x="6218920" y="3376780"/>
                <a:chExt cx="5503291" cy="1437593"/>
              </a:xfrm>
            </p:grpSpPr>
            <p:sp>
              <p:nvSpPr>
                <p:cNvPr id="18" name="Freeform 17"/>
                <p:cNvSpPr/>
                <p:nvPr/>
              </p:nvSpPr>
              <p:spPr>
                <a:xfrm>
                  <a:off x="8101760" y="3871157"/>
                  <a:ext cx="2965348" cy="693067"/>
                </a:xfrm>
                <a:custGeom>
                  <a:avLst/>
                  <a:gdLst>
                    <a:gd name="connsiteX0" fmla="*/ 2461333 w 2965347"/>
                    <a:gd name="connsiteY0" fmla="*/ 832358 h 931284"/>
                    <a:gd name="connsiteX1" fmla="*/ 677299 w 2965347"/>
                    <a:gd name="connsiteY1" fmla="*/ 459400 h 931284"/>
                    <a:gd name="connsiteX2" fmla="*/ 72542 w 2965347"/>
                    <a:gd name="connsiteY2" fmla="*/ 187242 h 931284"/>
                    <a:gd name="connsiteX3" fmla="*/ 92700 w 2965347"/>
                    <a:gd name="connsiteY3" fmla="*/ 56203 h 931284"/>
                    <a:gd name="connsiteX4" fmla="*/ 808330 w 2965347"/>
                    <a:gd name="connsiteY4" fmla="*/ 25963 h 931284"/>
                    <a:gd name="connsiteX5" fmla="*/ 1917051 w 2965347"/>
                    <a:gd name="connsiteY5" fmla="*/ 429160 h 931284"/>
                    <a:gd name="connsiteX6" fmla="*/ 2945138 w 2965347"/>
                    <a:gd name="connsiteY6" fmla="*/ 902917 h 931284"/>
                    <a:gd name="connsiteX7" fmla="*/ 2461333 w 2965347"/>
                    <a:gd name="connsiteY7" fmla="*/ 832358 h 93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5347" h="931284">
                      <a:moveTo>
                        <a:pt x="2461333" y="832358"/>
                      </a:moveTo>
                      <a:cubicBezTo>
                        <a:pt x="2083360" y="758439"/>
                        <a:pt x="1075431" y="566919"/>
                        <a:pt x="677299" y="459400"/>
                      </a:cubicBezTo>
                      <a:cubicBezTo>
                        <a:pt x="279167" y="351881"/>
                        <a:pt x="169975" y="254441"/>
                        <a:pt x="72542" y="187242"/>
                      </a:cubicBezTo>
                      <a:cubicBezTo>
                        <a:pt x="-24891" y="120043"/>
                        <a:pt x="-29931" y="83083"/>
                        <a:pt x="92700" y="56203"/>
                      </a:cubicBezTo>
                      <a:cubicBezTo>
                        <a:pt x="215331" y="29323"/>
                        <a:pt x="504271" y="-36197"/>
                        <a:pt x="808330" y="25963"/>
                      </a:cubicBezTo>
                      <a:cubicBezTo>
                        <a:pt x="1112388" y="88122"/>
                        <a:pt x="1560916" y="283001"/>
                        <a:pt x="1917051" y="429160"/>
                      </a:cubicBezTo>
                      <a:cubicBezTo>
                        <a:pt x="2273186" y="575319"/>
                        <a:pt x="2859464" y="835717"/>
                        <a:pt x="2945138" y="902917"/>
                      </a:cubicBezTo>
                      <a:cubicBezTo>
                        <a:pt x="3030812" y="970117"/>
                        <a:pt x="2839306" y="906277"/>
                        <a:pt x="2461333" y="832358"/>
                      </a:cubicBezTo>
                      <a:close/>
                    </a:path>
                  </a:pathLst>
                </a:custGeom>
                <a:ln>
                  <a:solidFill>
                    <a:schemeClr val="tx1"/>
                  </a:solidFill>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endParaRPr lang="en-US">
                    <a:solidFill>
                      <a:srgbClr val="000000"/>
                    </a:solidFill>
                  </a:endParaRPr>
                </a:p>
              </p:txBody>
            </p:sp>
            <p:cxnSp>
              <p:nvCxnSpPr>
                <p:cNvPr id="19" name="Straight Connector 18"/>
                <p:cNvCxnSpPr/>
                <p:nvPr/>
              </p:nvCxnSpPr>
              <p:spPr>
                <a:xfrm>
                  <a:off x="6450744" y="3376780"/>
                  <a:ext cx="5271467" cy="1437593"/>
                </a:xfrm>
                <a:prstGeom prst="line">
                  <a:avLst/>
                </a:prstGeom>
                <a:noFill/>
                <a:ln w="25400" cap="flat">
                  <a:solidFill>
                    <a:srgbClr val="0365C0"/>
                  </a:solidFill>
                  <a:prstDash val="dash"/>
                  <a:bevel/>
                </a:ln>
                <a:effectLst/>
              </p:spPr>
              <p:style>
                <a:lnRef idx="0">
                  <a:scrgbClr r="0" g="0" b="0"/>
                </a:lnRef>
                <a:fillRef idx="0">
                  <a:scrgbClr r="0" g="0" b="0"/>
                </a:fillRef>
                <a:effectRef idx="0">
                  <a:scrgbClr r="0" g="0" b="0"/>
                </a:effectRef>
                <a:fontRef idx="none"/>
              </p:style>
            </p:cxnSp>
            <p:cxnSp>
              <p:nvCxnSpPr>
                <p:cNvPr id="20" name="Straight Connector 19"/>
                <p:cNvCxnSpPr/>
                <p:nvPr/>
              </p:nvCxnSpPr>
              <p:spPr>
                <a:xfrm flipV="1">
                  <a:off x="6218920" y="4042055"/>
                  <a:ext cx="2701249" cy="641278"/>
                </a:xfrm>
                <a:prstGeom prst="line">
                  <a:avLst/>
                </a:prstGeom>
                <a:noFill/>
                <a:ln w="25400" cap="flat">
                  <a:solidFill>
                    <a:srgbClr val="0365C0"/>
                  </a:solidFill>
                  <a:prstDash val="solid"/>
                  <a:bevel/>
                  <a:headEnd type="triangle"/>
                  <a:tailEnd type="none"/>
                </a:ln>
                <a:effectLst/>
              </p:spPr>
              <p:style>
                <a:lnRef idx="0">
                  <a:scrgbClr r="0" g="0" b="0"/>
                </a:lnRef>
                <a:fillRef idx="0">
                  <a:scrgbClr r="0" g="0" b="0"/>
                </a:fillRef>
                <a:effectRef idx="0">
                  <a:scrgbClr r="0" g="0" b="0"/>
                </a:effectRef>
                <a:fontRef idx="none"/>
              </p:style>
            </p:cxnSp>
          </p:grpSp>
          <p:cxnSp>
            <p:nvCxnSpPr>
              <p:cNvPr id="17" name="Straight Connector 16"/>
              <p:cNvCxnSpPr/>
              <p:nvPr/>
            </p:nvCxnSpPr>
            <p:spPr>
              <a:xfrm>
                <a:off x="9464450" y="1813705"/>
                <a:ext cx="0" cy="2136820"/>
              </a:xfrm>
              <a:prstGeom prst="line">
                <a:avLst/>
              </a:prstGeom>
              <a:noFill/>
              <a:ln w="76200" cap="flat" cmpd="sng">
                <a:solidFill>
                  <a:srgbClr val="0365C0"/>
                </a:solidFill>
                <a:prstDash val="solid"/>
                <a:bevel/>
                <a:headEnd type="triangle"/>
                <a:tailEnd type="none"/>
              </a:ln>
              <a:effectLst/>
            </p:spPr>
            <p:style>
              <a:lnRef idx="0">
                <a:scrgbClr r="0" g="0" b="0"/>
              </a:lnRef>
              <a:fillRef idx="0">
                <a:scrgbClr r="0" g="0" b="0"/>
              </a:fillRef>
              <a:effectRef idx="0">
                <a:scrgbClr r="0" g="0" b="0"/>
              </a:effectRef>
              <a:fontRef idx="none"/>
            </p:style>
          </p:cxnSp>
        </p:grpSp>
        <p:cxnSp>
          <p:nvCxnSpPr>
            <p:cNvPr id="11" name="Straight Connector 10"/>
            <p:cNvCxnSpPr/>
            <p:nvPr/>
          </p:nvCxnSpPr>
          <p:spPr>
            <a:xfrm flipH="1">
              <a:off x="6654693" y="3333038"/>
              <a:ext cx="905912" cy="0"/>
            </a:xfrm>
            <a:prstGeom prst="line">
              <a:avLst/>
            </a:prstGeom>
            <a:noFill/>
            <a:ln w="76200" cap="flat" cmpd="sng">
              <a:solidFill>
                <a:srgbClr val="0365C0"/>
              </a:solidFill>
              <a:prstDash val="solid"/>
              <a:bevel/>
              <a:headEnd type="triangle"/>
              <a:tailEnd type="none"/>
            </a:ln>
            <a:effectLst/>
          </p:spPr>
          <p:style>
            <a:lnRef idx="0">
              <a:scrgbClr r="0" g="0" b="0"/>
            </a:lnRef>
            <a:fillRef idx="0">
              <a:scrgbClr r="0" g="0" b="0"/>
            </a:fillRef>
            <a:effectRef idx="0">
              <a:scrgbClr r="0" g="0" b="0"/>
            </a:effectRef>
            <a:fontRef idx="none"/>
          </p:style>
        </p:cxnSp>
        <p:sp>
          <p:nvSpPr>
            <p:cNvPr id="12" name="TextBox 11"/>
            <p:cNvSpPr txBox="1"/>
            <p:nvPr/>
          </p:nvSpPr>
          <p:spPr>
            <a:xfrm>
              <a:off x="6356732" y="1368923"/>
              <a:ext cx="505156"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dirty="0" smtClean="0">
                  <a:solidFill>
                    <a:srgbClr val="000000"/>
                  </a:solidFill>
                </a:rPr>
                <a:t>Lift</a:t>
              </a:r>
              <a:endParaRPr lang="en-US" dirty="0">
                <a:solidFill>
                  <a:srgbClr val="000000"/>
                </a:solidFill>
              </a:endParaRPr>
            </a:p>
          </p:txBody>
        </p:sp>
        <p:sp>
          <p:nvSpPr>
            <p:cNvPr id="13" name="TextBox 12"/>
            <p:cNvSpPr txBox="1"/>
            <p:nvPr/>
          </p:nvSpPr>
          <p:spPr>
            <a:xfrm>
              <a:off x="7514978" y="3043811"/>
              <a:ext cx="793403"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dirty="0" smtClean="0">
                  <a:solidFill>
                    <a:srgbClr val="000000"/>
                  </a:solidFill>
                </a:rPr>
                <a:t>Drag</a:t>
              </a:r>
              <a:endParaRPr lang="en-US" dirty="0">
                <a:solidFill>
                  <a:srgbClr val="000000"/>
                </a:solidFill>
              </a:endParaRPr>
            </a:p>
          </p:txBody>
        </p:sp>
        <p:cxnSp>
          <p:nvCxnSpPr>
            <p:cNvPr id="14" name="Straight Connector 13"/>
            <p:cNvCxnSpPr/>
            <p:nvPr/>
          </p:nvCxnSpPr>
          <p:spPr>
            <a:xfrm flipV="1">
              <a:off x="6654691" y="3333039"/>
              <a:ext cx="0" cy="1463650"/>
            </a:xfrm>
            <a:prstGeom prst="line">
              <a:avLst/>
            </a:prstGeom>
            <a:noFill/>
            <a:ln w="76200" cap="flat" cmpd="sng">
              <a:solidFill>
                <a:srgbClr val="0365C0"/>
              </a:solidFill>
              <a:prstDash val="solid"/>
              <a:bevel/>
              <a:headEnd type="triangle"/>
              <a:tailEnd type="none"/>
            </a:ln>
            <a:effectLst/>
          </p:spPr>
          <p:style>
            <a:lnRef idx="0">
              <a:scrgbClr r="0" g="0" b="0"/>
            </a:lnRef>
            <a:fillRef idx="0">
              <a:scrgbClr r="0" g="0" b="0"/>
            </a:fillRef>
            <a:effectRef idx="0">
              <a:scrgbClr r="0" g="0" b="0"/>
            </a:effectRef>
            <a:fontRef idx="none"/>
          </p:style>
        </p:cxnSp>
        <p:sp>
          <p:nvSpPr>
            <p:cNvPr id="15" name="TextBox 14"/>
            <p:cNvSpPr txBox="1"/>
            <p:nvPr/>
          </p:nvSpPr>
          <p:spPr>
            <a:xfrm>
              <a:off x="6113543" y="4796689"/>
              <a:ext cx="1082306"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dirty="0" smtClean="0">
                  <a:solidFill>
                    <a:srgbClr val="000000"/>
                  </a:solidFill>
                </a:rPr>
                <a:t>Weight</a:t>
              </a:r>
              <a:endParaRPr lang="en-US" dirty="0">
                <a:solidFill>
                  <a:srgbClr val="000000"/>
                </a:solidFill>
              </a:endParaRPr>
            </a:p>
          </p:txBody>
        </p:sp>
      </p:grpSp>
      <p:pic>
        <p:nvPicPr>
          <p:cNvPr id="21" name="Picture 20" descr="NACA2412.jpg"/>
          <p:cNvPicPr>
            <a:picLocks noChangeAspect="1"/>
          </p:cNvPicPr>
          <p:nvPr/>
        </p:nvPicPr>
        <p:blipFill>
          <a:blip r:embed="rId3" cstate="print"/>
          <a:stretch>
            <a:fillRect/>
          </a:stretch>
        </p:blipFill>
        <p:spPr>
          <a:xfrm>
            <a:off x="160004" y="2230539"/>
            <a:ext cx="3076483" cy="2303016"/>
          </a:xfrm>
          <a:prstGeom prst="rect">
            <a:avLst/>
          </a:prstGeom>
        </p:spPr>
      </p:pic>
      <p:pic>
        <p:nvPicPr>
          <p:cNvPr id="22" name="Picture 21" descr="long.JPG"/>
          <p:cNvPicPr>
            <a:picLocks noChangeAspect="1"/>
          </p:cNvPicPr>
          <p:nvPr/>
        </p:nvPicPr>
        <p:blipFill>
          <a:blip r:embed="rId4" cstate="print"/>
          <a:stretch>
            <a:fillRect/>
          </a:stretch>
        </p:blipFill>
        <p:spPr>
          <a:xfrm>
            <a:off x="3173892" y="2869343"/>
            <a:ext cx="2791677" cy="1893191"/>
          </a:xfrm>
          <a:prstGeom prst="rect">
            <a:avLst/>
          </a:prstGeom>
        </p:spPr>
      </p:pic>
    </p:spTree>
    <p:extLst>
      <p:ext uri="{BB962C8B-B14F-4D97-AF65-F5344CB8AC3E}">
        <p14:creationId xmlns:p14="http://schemas.microsoft.com/office/powerpoint/2010/main" val="2530098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6C5B191-391C-4636-9F3B-FAA9F66BDCA7}" type="slidenum">
              <a:rPr lang="en-US" smtClean="0"/>
              <a:t>2</a:t>
            </a:fld>
            <a:endParaRPr lang="en-US"/>
          </a:p>
        </p:txBody>
      </p:sp>
      <p:pic>
        <p:nvPicPr>
          <p:cNvPr id="5" name="Picture 4">
            <a:extLst>
              <a:ext uri="{FF2B5EF4-FFF2-40B4-BE49-F238E27FC236}">
                <a16:creationId xmlns:a16="http://schemas.microsoft.com/office/drawing/2014/main" xmlns="" id="{7FEF9425-6786-4904-9DAC-B4160F0F3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849"/>
            <a:ext cx="9144000" cy="5081451"/>
          </a:xfrm>
          <a:prstGeom prst="rect">
            <a:avLst/>
          </a:prstGeom>
        </p:spPr>
      </p:pic>
      <p:pic>
        <p:nvPicPr>
          <p:cNvPr id="6" name="Picture 5" descr="image1.jpeg">
            <a:extLst>
              <a:ext uri="{FF2B5EF4-FFF2-40B4-BE49-F238E27FC236}">
                <a16:creationId xmlns:a16="http://schemas.microsoft.com/office/drawing/2014/main" xmlns="" id="{E238D42E-C37A-4937-A8F7-B34A3F460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590" y="207559"/>
            <a:ext cx="1855871" cy="1192527"/>
          </a:xfrm>
          <a:prstGeom prst="rect">
            <a:avLst/>
          </a:prstGeom>
        </p:spPr>
      </p:pic>
    </p:spTree>
    <p:extLst>
      <p:ext uri="{BB962C8B-B14F-4D97-AF65-F5344CB8AC3E}">
        <p14:creationId xmlns:p14="http://schemas.microsoft.com/office/powerpoint/2010/main" val="2748510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p:cNvSpPr>
          <p:nvPr>
            <p:ph type="title"/>
          </p:nvPr>
        </p:nvSpPr>
        <p:spPr>
          <a:xfrm>
            <a:off x="1927804" y="429767"/>
            <a:ext cx="6978452" cy="574367"/>
          </a:xfrm>
          <a:prstGeom prst="rect">
            <a:avLst/>
          </a:prstGeom>
        </p:spPr>
        <p:txBody>
          <a:bodyPr>
            <a:normAutofit/>
          </a:bodyPr>
          <a:lstStyle/>
          <a:p>
            <a:pPr>
              <a:spcBef>
                <a:spcPts val="2952"/>
              </a:spcBef>
              <a:defRPr sz="1800"/>
            </a:pPr>
            <a:r>
              <a:rPr sz="3200" b="1" dirty="0">
                <a:solidFill>
                  <a:srgbClr val="002060"/>
                </a:solidFill>
                <a:latin typeface="Arial"/>
                <a:cs typeface="Arial"/>
              </a:rPr>
              <a:t>Controls</a:t>
            </a:r>
            <a:r>
              <a:rPr lang="en-US" sz="3200" b="1" dirty="0">
                <a:solidFill>
                  <a:srgbClr val="002060"/>
                </a:solidFill>
                <a:latin typeface="Arial"/>
                <a:cs typeface="Arial"/>
              </a:rPr>
              <a:t>, </a:t>
            </a:r>
            <a:r>
              <a:rPr sz="3200" b="1" dirty="0">
                <a:solidFill>
                  <a:srgbClr val="002060"/>
                </a:solidFill>
                <a:latin typeface="Arial"/>
                <a:cs typeface="Arial"/>
              </a:rPr>
              <a:t>Aerodynamics</a:t>
            </a:r>
            <a:r>
              <a:rPr lang="en-US" sz="3200" b="1" dirty="0">
                <a:solidFill>
                  <a:srgbClr val="002060"/>
                </a:solidFill>
                <a:latin typeface="Arial"/>
                <a:cs typeface="Arial"/>
              </a:rPr>
              <a:t> &amp; Stability</a:t>
            </a:r>
            <a:endParaRPr sz="3200" b="1" dirty="0">
              <a:solidFill>
                <a:srgbClr val="002060"/>
              </a:solidFill>
              <a:latin typeface="Arial"/>
              <a:cs typeface="Arial"/>
            </a:endParaRPr>
          </a:p>
        </p:txBody>
      </p:sp>
      <p:sp>
        <p:nvSpPr>
          <p:cNvPr id="59" name="Shape 59"/>
          <p:cNvSpPr>
            <a:spLocks noGrp="1"/>
          </p:cNvSpPr>
          <p:nvPr>
            <p:ph type="body" idx="1"/>
          </p:nvPr>
        </p:nvSpPr>
        <p:spPr>
          <a:xfrm>
            <a:off x="652088" y="1499054"/>
            <a:ext cx="7358063" cy="4851360"/>
          </a:xfrm>
          <a:prstGeom prst="rect">
            <a:avLst/>
          </a:prstGeom>
        </p:spPr>
        <p:txBody>
          <a:bodyPr>
            <a:noAutofit/>
          </a:bodyPr>
          <a:lstStyle/>
          <a:p>
            <a:pPr marL="257175" indent="-257175" algn="l">
              <a:spcBef>
                <a:spcPts val="1000"/>
              </a:spcBef>
              <a:buFont typeface="Arial" panose="020B0604020202020204" pitchFamily="34" charset="0"/>
              <a:buChar char="•"/>
              <a:defRPr sz="1800"/>
            </a:pPr>
            <a:r>
              <a:rPr lang="en-US" sz="2600" dirty="0" smtClean="0">
                <a:solidFill>
                  <a:srgbClr val="002060"/>
                </a:solidFill>
              </a:rPr>
              <a:t>Aerodynamics, Lift, Weight, Thrust, and Drag</a:t>
            </a:r>
          </a:p>
          <a:p>
            <a:pPr marL="257175" indent="-257175" algn="l">
              <a:spcBef>
                <a:spcPts val="1000"/>
              </a:spcBef>
              <a:buFont typeface="Arial" panose="020B0604020202020204" pitchFamily="34" charset="0"/>
              <a:buChar char="•"/>
              <a:defRPr sz="1800"/>
            </a:pPr>
            <a:r>
              <a:rPr lang="en-US" sz="2600" dirty="0" smtClean="0">
                <a:solidFill>
                  <a:srgbClr val="002060"/>
                </a:solidFill>
              </a:rPr>
              <a:t>Airplane controls and Axes</a:t>
            </a:r>
          </a:p>
          <a:p>
            <a:pPr marL="257175" indent="-257175" algn="l">
              <a:spcBef>
                <a:spcPts val="1000"/>
              </a:spcBef>
              <a:buFont typeface="Arial" panose="020B0604020202020204" pitchFamily="34" charset="0"/>
              <a:buChar char="•"/>
              <a:defRPr sz="1800"/>
            </a:pPr>
            <a:r>
              <a:rPr lang="en-US" sz="2600" dirty="0" smtClean="0">
                <a:solidFill>
                  <a:srgbClr val="002060"/>
                </a:solidFill>
              </a:rPr>
              <a:t>Pilot Controls</a:t>
            </a:r>
          </a:p>
          <a:p>
            <a:pPr marL="257175" indent="-257175" algn="l">
              <a:spcBef>
                <a:spcPts val="1000"/>
              </a:spcBef>
              <a:buFont typeface="Arial" panose="020B0604020202020204" pitchFamily="34" charset="0"/>
              <a:buChar char="•"/>
              <a:defRPr sz="1800"/>
            </a:pPr>
            <a:r>
              <a:rPr lang="en-US" sz="2600" dirty="0" smtClean="0">
                <a:solidFill>
                  <a:srgbClr val="002060"/>
                </a:solidFill>
              </a:rPr>
              <a:t>Stability</a:t>
            </a:r>
          </a:p>
          <a:p>
            <a:pPr marL="257175" indent="-257175" algn="l">
              <a:spcBef>
                <a:spcPts val="1000"/>
              </a:spcBef>
              <a:buFont typeface="Arial" panose="020B0604020202020204" pitchFamily="34" charset="0"/>
              <a:buChar char="•"/>
              <a:defRPr sz="1800"/>
            </a:pPr>
            <a:r>
              <a:rPr lang="en-US" sz="2600" dirty="0" smtClean="0">
                <a:solidFill>
                  <a:srgbClr val="002060"/>
                </a:solidFill>
              </a:rPr>
              <a:t>Calculating (STEM examples)</a:t>
            </a:r>
          </a:p>
          <a:p>
            <a:pPr marL="1027113" lvl="4" indent="-257175" algn="l">
              <a:spcBef>
                <a:spcPts val="1000"/>
              </a:spcBef>
              <a:buFont typeface="Arial" panose="020B0604020202020204" pitchFamily="34" charset="0"/>
              <a:buChar char="•"/>
              <a:defRPr sz="1800"/>
            </a:pPr>
            <a:r>
              <a:rPr lang="en-US" sz="2600" dirty="0" smtClean="0">
                <a:solidFill>
                  <a:srgbClr val="002060"/>
                </a:solidFill>
              </a:rPr>
              <a:t>Wing Loading</a:t>
            </a:r>
          </a:p>
          <a:p>
            <a:pPr marL="1027113" lvl="4" indent="-257175" algn="l">
              <a:spcBef>
                <a:spcPts val="1000"/>
              </a:spcBef>
              <a:buFont typeface="Arial" panose="020B0604020202020204" pitchFamily="34" charset="0"/>
              <a:buChar char="•"/>
              <a:defRPr sz="1800"/>
            </a:pPr>
            <a:r>
              <a:rPr lang="en-US" sz="2600" dirty="0">
                <a:solidFill>
                  <a:srgbClr val="002060"/>
                </a:solidFill>
              </a:rPr>
              <a:t>Aspect Ratio</a:t>
            </a:r>
          </a:p>
          <a:p>
            <a:pPr marL="1027113" lvl="4" indent="-257175" algn="l">
              <a:spcBef>
                <a:spcPts val="1000"/>
              </a:spcBef>
              <a:buFont typeface="Arial" panose="020B0604020202020204" pitchFamily="34" charset="0"/>
              <a:buChar char="•"/>
              <a:defRPr sz="1800"/>
            </a:pPr>
            <a:r>
              <a:rPr lang="en-US" sz="2600" dirty="0" smtClean="0">
                <a:solidFill>
                  <a:srgbClr val="002060"/>
                </a:solidFill>
              </a:rPr>
              <a:t>Lift to Drag Ratio</a:t>
            </a: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20</a:t>
            </a:fld>
            <a:endParaRPr lang="en-US" sz="1500" dirty="0">
              <a:solidFill>
                <a:srgbClr val="000000"/>
              </a:solidFill>
            </a:endParaRPr>
          </a:p>
        </p:txBody>
      </p:sp>
      <p:pic>
        <p:nvPicPr>
          <p:cNvPr id="5" name="Picture 4" descr="image1.jpeg">
            <a:extLst>
              <a:ext uri="{FF2B5EF4-FFF2-40B4-BE49-F238E27FC236}">
                <a16:creationId xmlns:a16="http://schemas.microsoft.com/office/drawing/2014/main" xmlns="" id="{80F18B9C-A6FE-41C5-87CB-34DCFEDA0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72" y="311278"/>
            <a:ext cx="1262653" cy="811343"/>
          </a:xfrm>
          <a:prstGeom prst="rect">
            <a:avLst/>
          </a:prstGeom>
        </p:spPr>
      </p:pic>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342" y="274485"/>
            <a:ext cx="4784976" cy="859091"/>
          </a:xfrm>
        </p:spPr>
        <p:txBody>
          <a:bodyPr>
            <a:normAutofit/>
          </a:bodyPr>
          <a:lstStyle/>
          <a:p>
            <a:r>
              <a:rPr lang="en-US" sz="4800" b="1" dirty="0" smtClean="0">
                <a:solidFill>
                  <a:srgbClr val="002060"/>
                </a:solidFill>
              </a:rPr>
              <a:t>Balance of Forces</a:t>
            </a:r>
            <a:endParaRPr lang="en-US" sz="4800" b="1" dirty="0">
              <a:solidFill>
                <a:srgbClr val="002060"/>
              </a:solidFill>
            </a:endParaRPr>
          </a:p>
        </p:txBody>
      </p:sp>
      <p:sp>
        <p:nvSpPr>
          <p:cNvPr id="3" name="Text Placeholder 2"/>
          <p:cNvSpPr>
            <a:spLocks noGrp="1"/>
          </p:cNvSpPr>
          <p:nvPr>
            <p:ph type="body" idx="1"/>
          </p:nvPr>
        </p:nvSpPr>
        <p:spPr>
          <a:xfrm>
            <a:off x="714735" y="1905999"/>
            <a:ext cx="3624771" cy="2509242"/>
          </a:xfrm>
        </p:spPr>
        <p:txBody>
          <a:bodyPr>
            <a:noAutofit/>
          </a:bodyPr>
          <a:lstStyle/>
          <a:p>
            <a:pPr algn="l">
              <a:lnSpc>
                <a:spcPct val="110000"/>
              </a:lnSpc>
              <a:spcBef>
                <a:spcPts val="1000"/>
              </a:spcBef>
              <a:defRPr sz="1800"/>
            </a:pPr>
            <a:r>
              <a:rPr lang="en-US" sz="2400" dirty="0">
                <a:solidFill>
                  <a:srgbClr val="002060"/>
                </a:solidFill>
              </a:rPr>
              <a:t>Lift comes from:</a:t>
            </a:r>
          </a:p>
          <a:p>
            <a:pPr marL="257175" lvl="2" indent="-257175" algn="l">
              <a:lnSpc>
                <a:spcPct val="110000"/>
              </a:lnSpc>
              <a:spcBef>
                <a:spcPts val="1000"/>
              </a:spcBef>
              <a:buFont typeface="Arial" panose="020B0604020202020204" pitchFamily="34" charset="0"/>
              <a:buChar char="•"/>
              <a:defRPr sz="1800"/>
            </a:pPr>
            <a:r>
              <a:rPr lang="en-US" sz="2400" dirty="0">
                <a:solidFill>
                  <a:srgbClr val="002060"/>
                </a:solidFill>
              </a:rPr>
              <a:t>Angle of Attack</a:t>
            </a:r>
          </a:p>
          <a:p>
            <a:pPr marL="257175" lvl="2" indent="-257175" algn="l">
              <a:lnSpc>
                <a:spcPct val="110000"/>
              </a:lnSpc>
              <a:spcBef>
                <a:spcPts val="1000"/>
              </a:spcBef>
              <a:buFont typeface="Arial" panose="020B0604020202020204" pitchFamily="34" charset="0"/>
              <a:buChar char="•"/>
              <a:defRPr sz="1800"/>
            </a:pPr>
            <a:r>
              <a:rPr lang="en-US" sz="2400" dirty="0">
                <a:solidFill>
                  <a:srgbClr val="002060"/>
                </a:solidFill>
              </a:rPr>
              <a:t>Wing Area</a:t>
            </a:r>
          </a:p>
          <a:p>
            <a:pPr marL="257175" lvl="2" indent="-257175" algn="l">
              <a:lnSpc>
                <a:spcPct val="110000"/>
              </a:lnSpc>
              <a:spcBef>
                <a:spcPts val="1000"/>
              </a:spcBef>
              <a:buFont typeface="Arial" panose="020B0604020202020204" pitchFamily="34" charset="0"/>
              <a:buChar char="•"/>
              <a:defRPr sz="1800"/>
            </a:pPr>
            <a:r>
              <a:rPr lang="en-US" sz="2400" dirty="0">
                <a:solidFill>
                  <a:srgbClr val="002060"/>
                </a:solidFill>
              </a:rPr>
              <a:t>Airfoil Shape </a:t>
            </a:r>
          </a:p>
          <a:p>
            <a:pPr marL="257175" lvl="2" indent="-257175" algn="l">
              <a:lnSpc>
                <a:spcPct val="110000"/>
              </a:lnSpc>
              <a:spcBef>
                <a:spcPts val="1000"/>
              </a:spcBef>
              <a:buFont typeface="Arial" panose="020B0604020202020204" pitchFamily="34" charset="0"/>
              <a:buChar char="•"/>
              <a:defRPr sz="1800"/>
            </a:pPr>
            <a:r>
              <a:rPr lang="en-US" sz="2400" dirty="0">
                <a:solidFill>
                  <a:srgbClr val="002060"/>
                </a:solidFill>
              </a:rPr>
              <a:t>Airspeed</a:t>
            </a:r>
          </a:p>
          <a:p>
            <a:pPr algn="l">
              <a:lnSpc>
                <a:spcPct val="110000"/>
              </a:lnSpc>
              <a:spcBef>
                <a:spcPts val="1000"/>
              </a:spcBef>
              <a:defRPr sz="1800"/>
            </a:pPr>
            <a:r>
              <a:rPr lang="en-US" sz="2400" dirty="0">
                <a:solidFill>
                  <a:srgbClr val="002060"/>
                </a:solidFill>
              </a:rPr>
              <a:t>In level flight, Lift = Weight</a:t>
            </a:r>
          </a:p>
        </p:txBody>
      </p:sp>
      <p:sp>
        <p:nvSpPr>
          <p:cNvPr id="5" name="TextBox 4"/>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21</a:t>
            </a:fld>
            <a:endParaRPr lang="en-US" sz="1500" dirty="0">
              <a:solidFill>
                <a:srgbClr val="000000"/>
              </a:solidFill>
            </a:endParaRPr>
          </a:p>
        </p:txBody>
      </p:sp>
      <p:sp>
        <p:nvSpPr>
          <p:cNvPr id="11" name="TextBox 10"/>
          <p:cNvSpPr txBox="1"/>
          <p:nvPr/>
        </p:nvSpPr>
        <p:spPr>
          <a:xfrm>
            <a:off x="2565444" y="4244730"/>
            <a:ext cx="2951643" cy="461665"/>
          </a:xfrm>
          <a:prstGeom prst="rect">
            <a:avLst/>
          </a:prstGeom>
        </p:spPr>
        <p:txBody>
          <a:bodyPr rot="0" spcFirstLastPara="1" vertOverflow="overflow" horzOverflow="overflow" vert="horz" wrap="square" lIns="35706" tIns="35706" rIns="35706" bIns="35706" numCol="1" spcCol="26780" rtlCol="0" anchor="ctr">
            <a:spAutoFit/>
          </a:bodyPr>
          <a:lstStyle/>
          <a:p>
            <a:pPr rtl="0" latinLnBrk="1" hangingPunct="0"/>
            <a:endParaRPr lang="en-US">
              <a:solidFill>
                <a:srgbClr val="000000"/>
              </a:solidFill>
            </a:endParaRPr>
          </a:p>
        </p:txBody>
      </p:sp>
      <p:sp>
        <p:nvSpPr>
          <p:cNvPr id="14" name="Arc 13"/>
          <p:cNvSpPr/>
          <p:nvPr/>
        </p:nvSpPr>
        <p:spPr>
          <a:xfrm rot="13401112">
            <a:off x="4773442" y="2914561"/>
            <a:ext cx="434486" cy="512345"/>
          </a:xfrm>
          <a:prstGeom prst="arc">
            <a:avLst/>
          </a:prstGeom>
          <a:noFill/>
          <a:ln w="25400" cap="flat">
            <a:solidFill>
              <a:srgbClr val="0365C0"/>
            </a:solidFill>
            <a:prstDash val="solid"/>
            <a:bevel/>
            <a:headEnd type="triangle"/>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15" name="TextBox 14"/>
          <p:cNvSpPr txBox="1"/>
          <p:nvPr/>
        </p:nvSpPr>
        <p:spPr>
          <a:xfrm>
            <a:off x="3028350" y="3458047"/>
            <a:ext cx="1935953" cy="3798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2000" b="1" dirty="0">
                <a:solidFill>
                  <a:srgbClr val="002060"/>
                </a:solidFill>
              </a:rPr>
              <a:t>Direction of flight</a:t>
            </a:r>
          </a:p>
        </p:txBody>
      </p:sp>
      <p:sp>
        <p:nvSpPr>
          <p:cNvPr id="4" name="Freeform 3"/>
          <p:cNvSpPr/>
          <p:nvPr/>
        </p:nvSpPr>
        <p:spPr>
          <a:xfrm>
            <a:off x="6079250" y="3212877"/>
            <a:ext cx="2085010" cy="487313"/>
          </a:xfrm>
          <a:custGeom>
            <a:avLst/>
            <a:gdLst>
              <a:gd name="connsiteX0" fmla="*/ 2461333 w 2965347"/>
              <a:gd name="connsiteY0" fmla="*/ 832358 h 931284"/>
              <a:gd name="connsiteX1" fmla="*/ 677299 w 2965347"/>
              <a:gd name="connsiteY1" fmla="*/ 459400 h 931284"/>
              <a:gd name="connsiteX2" fmla="*/ 72542 w 2965347"/>
              <a:gd name="connsiteY2" fmla="*/ 187242 h 931284"/>
              <a:gd name="connsiteX3" fmla="*/ 92700 w 2965347"/>
              <a:gd name="connsiteY3" fmla="*/ 56203 h 931284"/>
              <a:gd name="connsiteX4" fmla="*/ 808330 w 2965347"/>
              <a:gd name="connsiteY4" fmla="*/ 25963 h 931284"/>
              <a:gd name="connsiteX5" fmla="*/ 1917051 w 2965347"/>
              <a:gd name="connsiteY5" fmla="*/ 429160 h 931284"/>
              <a:gd name="connsiteX6" fmla="*/ 2945138 w 2965347"/>
              <a:gd name="connsiteY6" fmla="*/ 902917 h 931284"/>
              <a:gd name="connsiteX7" fmla="*/ 2461333 w 2965347"/>
              <a:gd name="connsiteY7" fmla="*/ 832358 h 93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5347" h="931284">
                <a:moveTo>
                  <a:pt x="2461333" y="832358"/>
                </a:moveTo>
                <a:cubicBezTo>
                  <a:pt x="2083360" y="758439"/>
                  <a:pt x="1075431" y="566919"/>
                  <a:pt x="677299" y="459400"/>
                </a:cubicBezTo>
                <a:cubicBezTo>
                  <a:pt x="279167" y="351881"/>
                  <a:pt x="169975" y="254441"/>
                  <a:pt x="72542" y="187242"/>
                </a:cubicBezTo>
                <a:cubicBezTo>
                  <a:pt x="-24891" y="120043"/>
                  <a:pt x="-29931" y="83083"/>
                  <a:pt x="92700" y="56203"/>
                </a:cubicBezTo>
                <a:cubicBezTo>
                  <a:pt x="215331" y="29323"/>
                  <a:pt x="504271" y="-36197"/>
                  <a:pt x="808330" y="25963"/>
                </a:cubicBezTo>
                <a:cubicBezTo>
                  <a:pt x="1112388" y="88122"/>
                  <a:pt x="1560916" y="283001"/>
                  <a:pt x="1917051" y="429160"/>
                </a:cubicBezTo>
                <a:cubicBezTo>
                  <a:pt x="2273186" y="575319"/>
                  <a:pt x="2859464" y="835717"/>
                  <a:pt x="2945138" y="902917"/>
                </a:cubicBezTo>
                <a:cubicBezTo>
                  <a:pt x="3030812" y="970117"/>
                  <a:pt x="2839306" y="906277"/>
                  <a:pt x="2461333" y="832358"/>
                </a:cubicBezTo>
                <a:close/>
              </a:path>
            </a:pathLst>
          </a:custGeom>
          <a:ln w="38100" cmpd="sng">
            <a:solidFill>
              <a:schemeClr val="tx1"/>
            </a:solidFill>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endParaRPr lang="en-US">
              <a:solidFill>
                <a:srgbClr val="000000"/>
              </a:solidFill>
            </a:endParaRPr>
          </a:p>
        </p:txBody>
      </p:sp>
      <p:cxnSp>
        <p:nvCxnSpPr>
          <p:cNvPr id="8" name="Straight Connector 7"/>
          <p:cNvCxnSpPr/>
          <p:nvPr/>
        </p:nvCxnSpPr>
        <p:spPr>
          <a:xfrm>
            <a:off x="4892303" y="3041043"/>
            <a:ext cx="3720654" cy="724484"/>
          </a:xfrm>
          <a:prstGeom prst="line">
            <a:avLst/>
          </a:prstGeom>
          <a:noFill/>
          <a:ln w="25400" cap="flat">
            <a:solidFill>
              <a:srgbClr val="0365C0"/>
            </a:solidFill>
            <a:prstDash val="dash"/>
            <a:bevel/>
          </a:ln>
          <a:effectLst/>
        </p:spPr>
        <p:style>
          <a:lnRef idx="0">
            <a:scrgbClr r="0" g="0" b="0"/>
          </a:lnRef>
          <a:fillRef idx="0">
            <a:scrgbClr r="0" g="0" b="0"/>
          </a:fillRef>
          <a:effectRef idx="0">
            <a:scrgbClr r="0" g="0" b="0"/>
          </a:effectRef>
          <a:fontRef idx="none"/>
        </p:style>
      </p:cxnSp>
      <p:cxnSp>
        <p:nvCxnSpPr>
          <p:cNvPr id="10" name="Straight Connector 9"/>
          <p:cNvCxnSpPr/>
          <p:nvPr/>
        </p:nvCxnSpPr>
        <p:spPr>
          <a:xfrm flipV="1">
            <a:off x="4230456" y="3333041"/>
            <a:ext cx="2424237" cy="21051"/>
          </a:xfrm>
          <a:prstGeom prst="line">
            <a:avLst/>
          </a:prstGeom>
          <a:noFill/>
          <a:ln w="25400" cap="flat">
            <a:solidFill>
              <a:srgbClr val="0365C0"/>
            </a:solidFill>
            <a:prstDash val="solid"/>
            <a:bevel/>
            <a:headEnd type="triangle"/>
            <a:tailEnd type="none"/>
          </a:ln>
          <a:effectLst/>
        </p:spPr>
        <p:style>
          <a:lnRef idx="0">
            <a:scrgbClr r="0" g="0" b="0"/>
          </a:lnRef>
          <a:fillRef idx="0">
            <a:scrgbClr r="0" g="0" b="0"/>
          </a:fillRef>
          <a:effectRef idx="0">
            <a:scrgbClr r="0" g="0" b="0"/>
          </a:effectRef>
          <a:fontRef idx="none"/>
        </p:style>
      </p:cxnSp>
      <p:cxnSp>
        <p:nvCxnSpPr>
          <p:cNvPr id="16" name="Straight Connector 15"/>
          <p:cNvCxnSpPr/>
          <p:nvPr/>
        </p:nvCxnSpPr>
        <p:spPr>
          <a:xfrm>
            <a:off x="6654693" y="1830587"/>
            <a:ext cx="0" cy="1502453"/>
          </a:xfrm>
          <a:prstGeom prst="line">
            <a:avLst/>
          </a:prstGeom>
          <a:noFill/>
          <a:ln w="76200" cap="flat" cmpd="sng">
            <a:solidFill>
              <a:srgbClr val="0365C0"/>
            </a:solidFill>
            <a:prstDash val="solid"/>
            <a:bevel/>
            <a:headEnd type="triangle"/>
            <a:tailEnd type="none"/>
          </a:ln>
          <a:effectLst/>
        </p:spPr>
        <p:style>
          <a:lnRef idx="0">
            <a:scrgbClr r="0" g="0" b="0"/>
          </a:lnRef>
          <a:fillRef idx="0">
            <a:scrgbClr r="0" g="0" b="0"/>
          </a:fillRef>
          <a:effectRef idx="0">
            <a:scrgbClr r="0" g="0" b="0"/>
          </a:effectRef>
          <a:fontRef idx="none"/>
        </p:style>
      </p:cxnSp>
      <p:cxnSp>
        <p:nvCxnSpPr>
          <p:cNvPr id="21" name="Straight Connector 20"/>
          <p:cNvCxnSpPr/>
          <p:nvPr/>
        </p:nvCxnSpPr>
        <p:spPr>
          <a:xfrm flipH="1" flipV="1">
            <a:off x="6654693" y="3350926"/>
            <a:ext cx="983381" cy="244660"/>
          </a:xfrm>
          <a:prstGeom prst="line">
            <a:avLst/>
          </a:prstGeom>
          <a:noFill/>
          <a:ln w="76200" cap="flat" cmpd="sng">
            <a:solidFill>
              <a:srgbClr val="0365C0"/>
            </a:solidFill>
            <a:prstDash val="solid"/>
            <a:bevel/>
            <a:headEnd type="triangle"/>
            <a:tailEnd type="none"/>
          </a:ln>
          <a:effectLst/>
        </p:spPr>
        <p:style>
          <a:lnRef idx="0">
            <a:scrgbClr r="0" g="0" b="0"/>
          </a:lnRef>
          <a:fillRef idx="0">
            <a:scrgbClr r="0" g="0" b="0"/>
          </a:fillRef>
          <a:effectRef idx="0">
            <a:scrgbClr r="0" g="0" b="0"/>
          </a:effectRef>
          <a:fontRef idx="none"/>
        </p:style>
      </p:cxnSp>
      <p:sp>
        <p:nvSpPr>
          <p:cNvPr id="26" name="TextBox 25"/>
          <p:cNvSpPr txBox="1"/>
          <p:nvPr/>
        </p:nvSpPr>
        <p:spPr>
          <a:xfrm>
            <a:off x="6361335" y="1389146"/>
            <a:ext cx="482478" cy="4414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2400" b="1" dirty="0">
                <a:solidFill>
                  <a:srgbClr val="002060"/>
                </a:solidFill>
              </a:rPr>
              <a:t>Lift</a:t>
            </a:r>
          </a:p>
        </p:txBody>
      </p:sp>
      <p:sp>
        <p:nvSpPr>
          <p:cNvPr id="27" name="TextBox 26"/>
          <p:cNvSpPr txBox="1"/>
          <p:nvPr/>
        </p:nvSpPr>
        <p:spPr>
          <a:xfrm>
            <a:off x="7622304" y="3107588"/>
            <a:ext cx="666503" cy="4414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2400" b="1" dirty="0">
                <a:solidFill>
                  <a:srgbClr val="002060"/>
                </a:solidFill>
              </a:rPr>
              <a:t>Drag</a:t>
            </a:r>
          </a:p>
        </p:txBody>
      </p:sp>
      <p:cxnSp>
        <p:nvCxnSpPr>
          <p:cNvPr id="17" name="Straight Connector 16"/>
          <p:cNvCxnSpPr/>
          <p:nvPr/>
        </p:nvCxnSpPr>
        <p:spPr>
          <a:xfrm flipV="1">
            <a:off x="6654691" y="3333039"/>
            <a:ext cx="0" cy="1463650"/>
          </a:xfrm>
          <a:prstGeom prst="line">
            <a:avLst/>
          </a:prstGeom>
          <a:noFill/>
          <a:ln w="76200" cap="flat" cmpd="sng">
            <a:solidFill>
              <a:srgbClr val="0365C0"/>
            </a:solidFill>
            <a:prstDash val="solid"/>
            <a:bevel/>
            <a:headEnd type="triangle"/>
            <a:tailEnd type="none"/>
          </a:ln>
          <a:effectLst/>
        </p:spPr>
        <p:style>
          <a:lnRef idx="0">
            <a:scrgbClr r="0" g="0" b="0"/>
          </a:lnRef>
          <a:fillRef idx="0">
            <a:scrgbClr r="0" g="0" b="0"/>
          </a:fillRef>
          <a:effectRef idx="0">
            <a:scrgbClr r="0" g="0" b="0"/>
          </a:effectRef>
          <a:fontRef idx="none"/>
        </p:style>
      </p:cxnSp>
      <p:sp>
        <p:nvSpPr>
          <p:cNvPr id="20" name="TextBox 19"/>
          <p:cNvSpPr txBox="1"/>
          <p:nvPr/>
        </p:nvSpPr>
        <p:spPr>
          <a:xfrm>
            <a:off x="6113543" y="4806801"/>
            <a:ext cx="986399" cy="4414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2400" b="1" dirty="0">
                <a:solidFill>
                  <a:srgbClr val="002060"/>
                </a:solidFill>
              </a:rPr>
              <a:t>Weight</a:t>
            </a:r>
          </a:p>
        </p:txBody>
      </p:sp>
      <p:cxnSp>
        <p:nvCxnSpPr>
          <p:cNvPr id="22" name="Straight Connector 21"/>
          <p:cNvCxnSpPr/>
          <p:nvPr/>
        </p:nvCxnSpPr>
        <p:spPr>
          <a:xfrm flipH="1" flipV="1">
            <a:off x="3014089" y="2763773"/>
            <a:ext cx="1699336" cy="393546"/>
          </a:xfrm>
          <a:prstGeom prst="line">
            <a:avLst/>
          </a:prstGeom>
          <a:noFill/>
          <a:ln w="28575" cap="flat" cmpd="sng">
            <a:solidFill>
              <a:srgbClr val="0365C0"/>
            </a:solidFill>
            <a:prstDash val="solid"/>
            <a:bevel/>
            <a:headEnd type="triangle"/>
            <a:tailEnd type="none"/>
          </a:ln>
          <a:effectLst/>
        </p:spPr>
        <p:style>
          <a:lnRef idx="0">
            <a:scrgbClr r="0" g="0" b="0"/>
          </a:lnRef>
          <a:fillRef idx="0">
            <a:scrgbClr r="0" g="0" b="0"/>
          </a:fillRef>
          <a:effectRef idx="0">
            <a:scrgbClr r="0" g="0" b="0"/>
          </a:effectRef>
          <a:fontRef idx="none"/>
        </p:style>
      </p:cxnSp>
      <p:pic>
        <p:nvPicPr>
          <p:cNvPr id="23" name="Picture 22" descr="image1.jpeg">
            <a:extLst>
              <a:ext uri="{FF2B5EF4-FFF2-40B4-BE49-F238E27FC236}">
                <a16:creationId xmlns:a16="http://schemas.microsoft.com/office/drawing/2014/main" xmlns="" id="{8554B2C7-973F-4570-814B-4643539F9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72" y="311278"/>
            <a:ext cx="1262653" cy="811343"/>
          </a:xfrm>
          <a:prstGeom prst="rect">
            <a:avLst/>
          </a:prstGeom>
        </p:spPr>
      </p:pic>
      <p:cxnSp>
        <p:nvCxnSpPr>
          <p:cNvPr id="28" name="Straight Connector 27"/>
          <p:cNvCxnSpPr/>
          <p:nvPr/>
        </p:nvCxnSpPr>
        <p:spPr>
          <a:xfrm>
            <a:off x="5393160" y="3085765"/>
            <a:ext cx="1235056" cy="265510"/>
          </a:xfrm>
          <a:prstGeom prst="line">
            <a:avLst/>
          </a:prstGeom>
          <a:noFill/>
          <a:ln w="76200" cap="flat" cmpd="sng">
            <a:solidFill>
              <a:srgbClr val="0365C0"/>
            </a:solidFill>
            <a:prstDash val="solid"/>
            <a:bevel/>
            <a:headEnd type="triangle"/>
            <a:tailEnd type="none"/>
          </a:ln>
          <a:effectLst/>
        </p:spPr>
        <p:style>
          <a:lnRef idx="0">
            <a:scrgbClr r="0" g="0" b="0"/>
          </a:lnRef>
          <a:fillRef idx="0">
            <a:scrgbClr r="0" g="0" b="0"/>
          </a:fillRef>
          <a:effectRef idx="0">
            <a:scrgbClr r="0" g="0" b="0"/>
          </a:effectRef>
          <a:fontRef idx="none"/>
        </p:style>
      </p:cxnSp>
      <p:sp>
        <p:nvSpPr>
          <p:cNvPr id="32" name="TextBox 31"/>
          <p:cNvSpPr txBox="1"/>
          <p:nvPr/>
        </p:nvSpPr>
        <p:spPr>
          <a:xfrm>
            <a:off x="5028933" y="2481838"/>
            <a:ext cx="893698" cy="4414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2400" b="1" dirty="0" smtClean="0">
                <a:solidFill>
                  <a:srgbClr val="002060"/>
                </a:solidFill>
              </a:rPr>
              <a:t>Thrust</a:t>
            </a:r>
            <a:endParaRPr lang="en-US" sz="2400" b="1" dirty="0">
              <a:solidFill>
                <a:srgbClr val="002060"/>
              </a:solidFill>
            </a:endParaRPr>
          </a:p>
        </p:txBody>
      </p:sp>
      <p:sp>
        <p:nvSpPr>
          <p:cNvPr id="33" name="Or 32"/>
          <p:cNvSpPr/>
          <p:nvPr/>
        </p:nvSpPr>
        <p:spPr>
          <a:xfrm>
            <a:off x="6513967" y="3197221"/>
            <a:ext cx="269788" cy="296100"/>
          </a:xfrm>
          <a:prstGeom prst="flowChartOr">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617371413"/>
      </p:ext>
    </p:extLst>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933" y="273050"/>
            <a:ext cx="7358063" cy="578056"/>
          </a:xfrm>
        </p:spPr>
        <p:txBody>
          <a:bodyPr>
            <a:noAutofit/>
          </a:bodyPr>
          <a:lstStyle/>
          <a:p>
            <a:r>
              <a:rPr lang="en-US" sz="3200" dirty="0">
                <a:solidFill>
                  <a:srgbClr val="002060"/>
                </a:solidFill>
              </a:rPr>
              <a:t>Lift is greatly reduced when the Wing </a:t>
            </a:r>
            <a:r>
              <a:rPr lang="en-US" sz="3200" b="1" i="1" dirty="0">
                <a:solidFill>
                  <a:srgbClr val="002060"/>
                </a:solidFill>
              </a:rPr>
              <a:t>Stalls</a:t>
            </a:r>
            <a:endParaRPr lang="en-US" sz="2800" b="1" i="1" dirty="0">
              <a:solidFill>
                <a:srgbClr val="002060"/>
              </a:solidFill>
            </a:endParaRPr>
          </a:p>
        </p:txBody>
      </p:sp>
      <p:sp>
        <p:nvSpPr>
          <p:cNvPr id="3" name="Text Placeholder 2"/>
          <p:cNvSpPr>
            <a:spLocks noGrp="1"/>
          </p:cNvSpPr>
          <p:nvPr>
            <p:ph type="body" idx="1"/>
          </p:nvPr>
        </p:nvSpPr>
        <p:spPr>
          <a:xfrm>
            <a:off x="287126" y="1179468"/>
            <a:ext cx="7358063" cy="2901219"/>
          </a:xfrm>
        </p:spPr>
        <p:txBody>
          <a:bodyPr>
            <a:normAutofit fontScale="25000" lnSpcReduction="20000"/>
          </a:bodyPr>
          <a:lstStyle/>
          <a:p>
            <a:pPr marL="114300" indent="-228600" algn="l">
              <a:lnSpc>
                <a:spcPct val="110000"/>
              </a:lnSpc>
              <a:buFont typeface="Arial" panose="020B0604020202020204" pitchFamily="34" charset="0"/>
              <a:buChar char="•"/>
            </a:pPr>
            <a:r>
              <a:rPr lang="en-US" sz="8000" dirty="0">
                <a:solidFill>
                  <a:srgbClr val="002060"/>
                </a:solidFill>
              </a:rPr>
              <a:t>Stall can occur when:</a:t>
            </a:r>
          </a:p>
          <a:p>
            <a:pPr marL="114300" lvl="3" indent="-228600" algn="l">
              <a:lnSpc>
                <a:spcPct val="110000"/>
              </a:lnSpc>
              <a:buFont typeface="Arial" panose="020B0604020202020204" pitchFamily="34" charset="0"/>
              <a:buChar char="•"/>
            </a:pPr>
            <a:endParaRPr lang="en-US" sz="8000" dirty="0">
              <a:solidFill>
                <a:srgbClr val="002060"/>
              </a:solidFill>
            </a:endParaRPr>
          </a:p>
          <a:p>
            <a:pPr marL="576263" lvl="5" indent="-63500">
              <a:lnSpc>
                <a:spcPct val="110000"/>
              </a:lnSpc>
            </a:pPr>
            <a:r>
              <a:rPr lang="en-US" sz="8000" dirty="0">
                <a:solidFill>
                  <a:srgbClr val="002060"/>
                </a:solidFill>
              </a:rPr>
              <a:t> Too slow</a:t>
            </a:r>
          </a:p>
          <a:p>
            <a:pPr marL="114300" lvl="2" indent="-228600" algn="l">
              <a:lnSpc>
                <a:spcPct val="110000"/>
              </a:lnSpc>
              <a:buFont typeface="Arial" panose="020B0604020202020204" pitchFamily="34" charset="0"/>
              <a:buChar char="•"/>
            </a:pPr>
            <a:endParaRPr lang="en-US" sz="8000" dirty="0">
              <a:solidFill>
                <a:srgbClr val="002060"/>
              </a:solidFill>
            </a:endParaRPr>
          </a:p>
          <a:p>
            <a:pPr marL="576263" lvl="5" indent="-63500">
              <a:lnSpc>
                <a:spcPct val="110000"/>
              </a:lnSpc>
            </a:pPr>
            <a:r>
              <a:rPr lang="en-US" sz="8000" dirty="0">
                <a:solidFill>
                  <a:srgbClr val="002060"/>
                </a:solidFill>
              </a:rPr>
              <a:t> Pulling too much up elevator</a:t>
            </a:r>
          </a:p>
          <a:p>
            <a:pPr marL="114300" lvl="2" indent="-228600" algn="l">
              <a:lnSpc>
                <a:spcPct val="110000"/>
              </a:lnSpc>
              <a:buFont typeface="Arial" panose="020B0604020202020204" pitchFamily="34" charset="0"/>
              <a:buChar char="•"/>
            </a:pPr>
            <a:endParaRPr lang="en-US" sz="8000" dirty="0">
              <a:solidFill>
                <a:srgbClr val="002060"/>
              </a:solidFill>
            </a:endParaRPr>
          </a:p>
          <a:p>
            <a:pPr marL="576263" lvl="5" indent="-63500">
              <a:lnSpc>
                <a:spcPct val="110000"/>
              </a:lnSpc>
            </a:pPr>
            <a:r>
              <a:rPr lang="en-US" sz="8000" dirty="0">
                <a:solidFill>
                  <a:srgbClr val="002060"/>
                </a:solidFill>
              </a:rPr>
              <a:t> Steep bank angle</a:t>
            </a:r>
          </a:p>
          <a:p>
            <a:pPr marL="114300" lvl="2" indent="-228600" algn="l">
              <a:lnSpc>
                <a:spcPct val="110000"/>
              </a:lnSpc>
              <a:buFont typeface="Arial" panose="020B0604020202020204" pitchFamily="34" charset="0"/>
              <a:buChar char="•"/>
            </a:pPr>
            <a:endParaRPr lang="en-US" sz="8000" dirty="0">
              <a:solidFill>
                <a:srgbClr val="002060"/>
              </a:solidFill>
            </a:endParaRPr>
          </a:p>
          <a:p>
            <a:pPr marL="576263" lvl="5" indent="-63500">
              <a:lnSpc>
                <a:spcPct val="110000"/>
              </a:lnSpc>
            </a:pPr>
            <a:r>
              <a:rPr lang="en-US" sz="8000" dirty="0">
                <a:solidFill>
                  <a:srgbClr val="002060"/>
                </a:solidFill>
              </a:rPr>
              <a:t> Any combination of these three</a:t>
            </a:r>
          </a:p>
          <a:p>
            <a:pPr marL="114300" indent="-228600" algn="l">
              <a:lnSpc>
                <a:spcPct val="110000"/>
              </a:lnSpc>
              <a:buFont typeface="Arial" panose="020B0604020202020204" pitchFamily="34" charset="0"/>
              <a:buChar char="•"/>
            </a:pPr>
            <a:endParaRPr lang="en-US" sz="8000" dirty="0">
              <a:solidFill>
                <a:srgbClr val="002060"/>
              </a:solidFill>
            </a:endParaRPr>
          </a:p>
          <a:p>
            <a:pPr marL="114300" indent="-228600" algn="l">
              <a:lnSpc>
                <a:spcPct val="110000"/>
              </a:lnSpc>
              <a:buFont typeface="Arial" panose="020B0604020202020204" pitchFamily="34" charset="0"/>
              <a:buChar char="•"/>
            </a:pPr>
            <a:r>
              <a:rPr lang="en-US" sz="8000" dirty="0">
                <a:solidFill>
                  <a:srgbClr val="002060"/>
                </a:solidFill>
              </a:rPr>
              <a:t>Occurs at critical angle of attack, about 15 degrees </a:t>
            </a:r>
          </a:p>
          <a:p>
            <a:pPr marL="114300" indent="-228600" algn="l">
              <a:lnSpc>
                <a:spcPct val="110000"/>
              </a:lnSpc>
              <a:buFont typeface="Arial" panose="020B0604020202020204" pitchFamily="34" charset="0"/>
              <a:buChar char="•"/>
            </a:pPr>
            <a:endParaRPr lang="en-US" sz="8000" dirty="0">
              <a:solidFill>
                <a:srgbClr val="002060"/>
              </a:solidFill>
            </a:endParaRPr>
          </a:p>
          <a:p>
            <a:pPr marL="114300" indent="-228600" algn="l">
              <a:lnSpc>
                <a:spcPct val="110000"/>
              </a:lnSpc>
              <a:buFont typeface="Arial" panose="020B0604020202020204" pitchFamily="34" charset="0"/>
              <a:buChar char="•"/>
            </a:pPr>
            <a:r>
              <a:rPr lang="en-US" sz="8000" dirty="0">
                <a:solidFill>
                  <a:srgbClr val="002060"/>
                </a:solidFill>
              </a:rPr>
              <a:t>Trainers have gentle stall characteristics.  The </a:t>
            </a:r>
            <a:r>
              <a:rPr lang="en-US" sz="8000" dirty="0" err="1">
                <a:solidFill>
                  <a:srgbClr val="002060"/>
                </a:solidFill>
              </a:rPr>
              <a:t>warbird</a:t>
            </a:r>
            <a:r>
              <a:rPr lang="en-US" sz="8000" dirty="0">
                <a:solidFill>
                  <a:srgbClr val="002060"/>
                </a:solidFill>
              </a:rPr>
              <a:t> you want to fly someday might not.</a:t>
            </a:r>
          </a:p>
          <a:p>
            <a:pPr marL="114300" indent="-228600" algn="l">
              <a:lnSpc>
                <a:spcPct val="110000"/>
              </a:lnSpc>
              <a:buFont typeface="Arial" panose="020B0604020202020204" pitchFamily="34" charset="0"/>
              <a:buChar char="•"/>
            </a:pPr>
            <a:endParaRPr lang="en-US" sz="8000" dirty="0">
              <a:solidFill>
                <a:srgbClr val="002060"/>
              </a:solidFill>
            </a:endParaRPr>
          </a:p>
          <a:p>
            <a:pPr marL="114300" indent="-228600" algn="l">
              <a:lnSpc>
                <a:spcPct val="110000"/>
              </a:lnSpc>
              <a:buFont typeface="Arial" panose="020B0604020202020204" pitchFamily="34" charset="0"/>
              <a:buChar char="•"/>
            </a:pPr>
            <a:r>
              <a:rPr lang="en-US" sz="8000" dirty="0">
                <a:solidFill>
                  <a:srgbClr val="002060"/>
                </a:solidFill>
              </a:rPr>
              <a:t>One wing can stall before the other, resulting in a sharp roll, and if it continues, a spin.  A good trainer won’t do this</a:t>
            </a:r>
            <a:r>
              <a:rPr lang="en-US" sz="2800" dirty="0">
                <a:solidFill>
                  <a:srgbClr val="002060"/>
                </a:solidFill>
              </a:rPr>
              <a:t>.</a:t>
            </a:r>
          </a:p>
        </p:txBody>
      </p:sp>
      <p:sp>
        <p:nvSpPr>
          <p:cNvPr id="4" name="TextBox 3"/>
          <p:cNvSpPr txBox="1"/>
          <p:nvPr/>
        </p:nvSpPr>
        <p:spPr>
          <a:xfrm>
            <a:off x="7645189" y="2320484"/>
            <a:ext cx="72109" cy="4568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endParaRPr lang="en-US" dirty="0">
              <a:solidFill>
                <a:srgbClr val="000000"/>
              </a:solidFill>
            </a:endParaRPr>
          </a:p>
        </p:txBody>
      </p:sp>
      <p:sp>
        <p:nvSpPr>
          <p:cNvPr id="5" name="TextBox 4"/>
          <p:cNvSpPr txBox="1"/>
          <p:nvPr/>
        </p:nvSpPr>
        <p:spPr>
          <a:xfrm>
            <a:off x="8313370"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22</a:t>
            </a:fld>
            <a:endParaRPr lang="en-US" sz="1500" dirty="0">
              <a:solidFill>
                <a:srgbClr val="000000"/>
              </a:solidFill>
            </a:endParaRPr>
          </a:p>
        </p:txBody>
      </p:sp>
      <p:pic>
        <p:nvPicPr>
          <p:cNvPr id="6" name="Picture 5"/>
          <p:cNvPicPr>
            <a:picLocks noChangeAspect="1"/>
          </p:cNvPicPr>
          <p:nvPr/>
        </p:nvPicPr>
        <p:blipFill>
          <a:blip r:embed="rId3" cstate="print"/>
          <a:stretch>
            <a:fillRect/>
          </a:stretch>
        </p:blipFill>
        <p:spPr>
          <a:xfrm>
            <a:off x="4652081" y="1531860"/>
            <a:ext cx="4056416" cy="2426119"/>
          </a:xfrm>
          <a:prstGeom prst="rect">
            <a:avLst/>
          </a:prstGeom>
        </p:spPr>
      </p:pic>
      <p:pic>
        <p:nvPicPr>
          <p:cNvPr id="7" name="Picture 6" descr="image1.jpeg">
            <a:extLst>
              <a:ext uri="{FF2B5EF4-FFF2-40B4-BE49-F238E27FC236}">
                <a16:creationId xmlns:a16="http://schemas.microsoft.com/office/drawing/2014/main" xmlns="" id="{2BEF70B5-EB96-4649-89C3-8FF75ED38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26" y="153820"/>
            <a:ext cx="1262653" cy="811343"/>
          </a:xfrm>
          <a:prstGeom prst="rect">
            <a:avLst/>
          </a:prstGeom>
        </p:spPr>
      </p:pic>
    </p:spTree>
    <p:extLst>
      <p:ext uri="{BB962C8B-B14F-4D97-AF65-F5344CB8AC3E}">
        <p14:creationId xmlns:p14="http://schemas.microsoft.com/office/powerpoint/2010/main" val="3919214127"/>
      </p:ext>
    </p:extLst>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larky.gif"/>
          <p:cNvPicPr>
            <a:picLocks noChangeAspect="1"/>
          </p:cNvPicPr>
          <p:nvPr/>
        </p:nvPicPr>
        <p:blipFill>
          <a:blip r:embed="rId3" cstate="print"/>
          <a:stretch>
            <a:fillRect/>
          </a:stretch>
        </p:blipFill>
        <p:spPr>
          <a:xfrm>
            <a:off x="595300" y="2131395"/>
            <a:ext cx="2900599" cy="2901205"/>
          </a:xfrm>
          <a:prstGeom prst="rect">
            <a:avLst/>
          </a:prstGeom>
        </p:spPr>
      </p:pic>
      <p:sp>
        <p:nvSpPr>
          <p:cNvPr id="2" name="Title 1"/>
          <p:cNvSpPr>
            <a:spLocks noGrp="1"/>
          </p:cNvSpPr>
          <p:nvPr>
            <p:ph type="title" idx="4294967295"/>
          </p:nvPr>
        </p:nvSpPr>
        <p:spPr>
          <a:xfrm>
            <a:off x="1904267" y="109566"/>
            <a:ext cx="7804547" cy="986337"/>
          </a:xfrm>
        </p:spPr>
        <p:txBody>
          <a:bodyPr>
            <a:normAutofit/>
          </a:bodyPr>
          <a:lstStyle/>
          <a:p>
            <a:r>
              <a:rPr lang="en-US" dirty="0" smtClean="0"/>
              <a:t>Airfoil Shapes</a:t>
            </a:r>
            <a:endParaRPr lang="en-US" dirty="0"/>
          </a:p>
        </p:txBody>
      </p:sp>
      <p:sp>
        <p:nvSpPr>
          <p:cNvPr id="4" name="TextBox 3"/>
          <p:cNvSpPr txBox="1"/>
          <p:nvPr/>
        </p:nvSpPr>
        <p:spPr>
          <a:xfrm>
            <a:off x="4739740" y="1546662"/>
            <a:ext cx="5745679"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endParaRPr lang="en-US" dirty="0">
              <a:solidFill>
                <a:srgbClr val="000000"/>
              </a:solidFill>
            </a:endParaRPr>
          </a:p>
        </p:txBody>
      </p:sp>
      <p:pic>
        <p:nvPicPr>
          <p:cNvPr id="7" name="Picture 6" descr="NACA2412.jpg"/>
          <p:cNvPicPr>
            <a:picLocks noChangeAspect="1"/>
          </p:cNvPicPr>
          <p:nvPr/>
        </p:nvPicPr>
        <p:blipFill>
          <a:blip r:embed="rId4" cstate="print"/>
          <a:stretch>
            <a:fillRect/>
          </a:stretch>
        </p:blipFill>
        <p:spPr>
          <a:xfrm>
            <a:off x="4876128" y="2131217"/>
            <a:ext cx="3510649" cy="2628027"/>
          </a:xfrm>
          <a:prstGeom prst="rect">
            <a:avLst/>
          </a:prstGeom>
        </p:spPr>
      </p:pic>
      <p:sp>
        <p:nvSpPr>
          <p:cNvPr id="8" name="TextBox 7"/>
          <p:cNvSpPr txBox="1"/>
          <p:nvPr/>
        </p:nvSpPr>
        <p:spPr>
          <a:xfrm>
            <a:off x="432972" y="1116223"/>
            <a:ext cx="3911443" cy="1149335"/>
          </a:xfrm>
          <a:prstGeom prst="rect">
            <a:avLst/>
          </a:prstGeom>
        </p:spPr>
        <p:txBody>
          <a:bodyPr rot="0" spcFirstLastPara="1" vertOverflow="overflow" horzOverflow="overflow" vert="horz" wrap="square" lIns="35706" tIns="35706" rIns="35706" bIns="35706" numCol="1" spcCol="26780" rtlCol="0" anchor="ctr">
            <a:spAutoFit/>
          </a:bodyPr>
          <a:lstStyle/>
          <a:p>
            <a:pPr algn="l" rtl="0" latinLnBrk="1" hangingPunct="0"/>
            <a:r>
              <a:rPr lang="en-US" sz="1700" dirty="0">
                <a:solidFill>
                  <a:srgbClr val="000000"/>
                </a:solidFill>
              </a:rPr>
              <a:t>Flat bottom airfoil</a:t>
            </a:r>
          </a:p>
          <a:p>
            <a:pPr marL="321356" indent="-321356" algn="l" rtl="0" latinLnBrk="1" hangingPunct="0">
              <a:buFont typeface="Arial"/>
              <a:buChar char="•"/>
            </a:pPr>
            <a:r>
              <a:rPr lang="en-US" sz="1700" dirty="0" smtClean="0">
                <a:solidFill>
                  <a:srgbClr val="000000"/>
                </a:solidFill>
              </a:rPr>
              <a:t>More camber </a:t>
            </a:r>
            <a:r>
              <a:rPr lang="en-US" sz="1700" dirty="0">
                <a:solidFill>
                  <a:srgbClr val="000000"/>
                </a:solidFill>
              </a:rPr>
              <a:t>(mid-line is curved)</a:t>
            </a:r>
          </a:p>
          <a:p>
            <a:pPr marL="321356" indent="-321356" algn="l" rtl="0" latinLnBrk="1" hangingPunct="0">
              <a:buFont typeface="Arial"/>
              <a:buChar char="•"/>
            </a:pPr>
            <a:r>
              <a:rPr lang="en-US" sz="1700" dirty="0">
                <a:solidFill>
                  <a:srgbClr val="000000"/>
                </a:solidFill>
              </a:rPr>
              <a:t>T</a:t>
            </a:r>
            <a:r>
              <a:rPr lang="en-US" sz="1700" dirty="0" smtClean="0">
                <a:solidFill>
                  <a:srgbClr val="000000"/>
                </a:solidFill>
              </a:rPr>
              <a:t>rainers </a:t>
            </a:r>
            <a:r>
              <a:rPr lang="en-US" sz="1700" dirty="0">
                <a:solidFill>
                  <a:srgbClr val="000000"/>
                </a:solidFill>
              </a:rPr>
              <a:t>and </a:t>
            </a:r>
            <a:r>
              <a:rPr lang="en-US" sz="1700" dirty="0" smtClean="0">
                <a:solidFill>
                  <a:srgbClr val="000000"/>
                </a:solidFill>
              </a:rPr>
              <a:t>Cubs (Clark Y)</a:t>
            </a:r>
            <a:endParaRPr lang="en-US" sz="1700" dirty="0">
              <a:solidFill>
                <a:srgbClr val="000000"/>
              </a:solidFill>
            </a:endParaRPr>
          </a:p>
          <a:p>
            <a:pPr marL="321356" indent="-321356" algn="l" rtl="0" latinLnBrk="1" hangingPunct="0">
              <a:buFont typeface="Arial"/>
              <a:buChar char="•"/>
            </a:pPr>
            <a:r>
              <a:rPr lang="en-US" sz="1700" dirty="0">
                <a:solidFill>
                  <a:srgbClr val="000000"/>
                </a:solidFill>
              </a:rPr>
              <a:t>Good at low speeds</a:t>
            </a:r>
          </a:p>
        </p:txBody>
      </p:sp>
      <p:sp>
        <p:nvSpPr>
          <p:cNvPr id="12" name="TextBox 11"/>
          <p:cNvSpPr txBox="1"/>
          <p:nvPr/>
        </p:nvSpPr>
        <p:spPr>
          <a:xfrm>
            <a:off x="5115437" y="1116223"/>
            <a:ext cx="3180738" cy="1149335"/>
          </a:xfrm>
          <a:prstGeom prst="rect">
            <a:avLst/>
          </a:prstGeom>
        </p:spPr>
        <p:txBody>
          <a:bodyPr rot="0" spcFirstLastPara="1" vertOverflow="overflow" horzOverflow="overflow" vert="horz" wrap="square" lIns="35706" tIns="35706" rIns="35706" bIns="35706" numCol="1" spcCol="26780" rtlCol="0" anchor="ctr">
            <a:spAutoFit/>
          </a:bodyPr>
          <a:lstStyle/>
          <a:p>
            <a:pPr algn="l" rtl="0" latinLnBrk="1" hangingPunct="0"/>
            <a:r>
              <a:rPr lang="en-US" sz="1700" dirty="0">
                <a:solidFill>
                  <a:srgbClr val="000000"/>
                </a:solidFill>
              </a:rPr>
              <a:t>“Semi-symmetrical” airfoil</a:t>
            </a:r>
          </a:p>
          <a:p>
            <a:pPr marL="241017" indent="-241017" algn="l" rtl="0" latinLnBrk="1" hangingPunct="0">
              <a:buFont typeface="Arial"/>
              <a:buChar char="•"/>
            </a:pPr>
            <a:r>
              <a:rPr lang="en-US" sz="1700" dirty="0">
                <a:solidFill>
                  <a:srgbClr val="000000"/>
                </a:solidFill>
              </a:rPr>
              <a:t>has some camber </a:t>
            </a:r>
          </a:p>
          <a:p>
            <a:pPr marL="241017" indent="-241017" algn="l" rtl="0" latinLnBrk="1" hangingPunct="0">
              <a:buFont typeface="Arial"/>
              <a:buChar char="•"/>
            </a:pPr>
            <a:r>
              <a:rPr lang="en-US" sz="1700" dirty="0">
                <a:solidFill>
                  <a:srgbClr val="000000"/>
                </a:solidFill>
              </a:rPr>
              <a:t>sometimes used on trainers</a:t>
            </a:r>
          </a:p>
          <a:p>
            <a:pPr marL="241017" indent="-241017" algn="l" rtl="0" latinLnBrk="1" hangingPunct="0">
              <a:buFont typeface="Arial"/>
              <a:buChar char="•"/>
            </a:pPr>
            <a:r>
              <a:rPr lang="en-US" sz="1700" dirty="0">
                <a:solidFill>
                  <a:srgbClr val="000000"/>
                </a:solidFill>
              </a:rPr>
              <a:t>Good all-around airfoil</a:t>
            </a:r>
          </a:p>
        </p:txBody>
      </p:sp>
      <p:pic>
        <p:nvPicPr>
          <p:cNvPr id="13" name="Picture 12" descr="400px-NACA0015_a.png"/>
          <p:cNvPicPr>
            <a:picLocks noChangeAspect="1"/>
          </p:cNvPicPr>
          <p:nvPr/>
        </p:nvPicPr>
        <p:blipFill>
          <a:blip r:embed="rId5" cstate="print"/>
          <a:stretch>
            <a:fillRect/>
          </a:stretch>
        </p:blipFill>
        <p:spPr>
          <a:xfrm>
            <a:off x="3719144" y="5160558"/>
            <a:ext cx="5424856" cy="808481"/>
          </a:xfrm>
          <a:prstGeom prst="rect">
            <a:avLst/>
          </a:prstGeom>
        </p:spPr>
      </p:pic>
      <p:sp>
        <p:nvSpPr>
          <p:cNvPr id="14" name="TextBox 13"/>
          <p:cNvSpPr txBox="1"/>
          <p:nvPr/>
        </p:nvSpPr>
        <p:spPr>
          <a:xfrm>
            <a:off x="162364" y="5011243"/>
            <a:ext cx="3719144" cy="880031"/>
          </a:xfrm>
          <a:prstGeom prst="rect">
            <a:avLst/>
          </a:prstGeom>
        </p:spPr>
        <p:txBody>
          <a:bodyPr rot="0" spcFirstLastPara="1" vertOverflow="overflow" horzOverflow="overflow" vert="horz" wrap="square" lIns="35706" tIns="35706" rIns="35706" bIns="35706" numCol="1" spcCol="26780" rtlCol="0" anchor="ctr">
            <a:spAutoFit/>
          </a:bodyPr>
          <a:lstStyle/>
          <a:p>
            <a:pPr algn="l" rtl="0" latinLnBrk="1" hangingPunct="0"/>
            <a:r>
              <a:rPr lang="en-US" sz="1700" dirty="0">
                <a:solidFill>
                  <a:srgbClr val="000000"/>
                </a:solidFill>
              </a:rPr>
              <a:t>Symmetrical </a:t>
            </a:r>
            <a:r>
              <a:rPr lang="en-US" sz="1700" dirty="0" smtClean="0">
                <a:solidFill>
                  <a:srgbClr val="000000"/>
                </a:solidFill>
              </a:rPr>
              <a:t>airfoil</a:t>
            </a:r>
            <a:endParaRPr lang="en-US" sz="1700" dirty="0">
              <a:solidFill>
                <a:srgbClr val="000000"/>
              </a:solidFill>
            </a:endParaRPr>
          </a:p>
          <a:p>
            <a:pPr marL="241017" indent="-241017" algn="l" rtl="0" latinLnBrk="1" hangingPunct="0">
              <a:buFont typeface="Arial"/>
              <a:buChar char="•"/>
            </a:pPr>
            <a:r>
              <a:rPr lang="en-US" sz="1700" dirty="0">
                <a:solidFill>
                  <a:srgbClr val="000000"/>
                </a:solidFill>
              </a:rPr>
              <a:t>Zero camber - mid line is straight</a:t>
            </a:r>
          </a:p>
          <a:p>
            <a:pPr marL="241017" indent="-241017" algn="l" rtl="0" latinLnBrk="1" hangingPunct="0">
              <a:buFont typeface="Arial"/>
              <a:buChar char="•"/>
            </a:pPr>
            <a:r>
              <a:rPr lang="en-US" sz="1700" dirty="0">
                <a:solidFill>
                  <a:srgbClr val="000000"/>
                </a:solidFill>
              </a:rPr>
              <a:t>Used on aerobatic airplanes</a:t>
            </a:r>
          </a:p>
        </p:txBody>
      </p:sp>
      <p:sp>
        <p:nvSpPr>
          <p:cNvPr id="3" name="Freeform 2"/>
          <p:cNvSpPr/>
          <p:nvPr/>
        </p:nvSpPr>
        <p:spPr>
          <a:xfrm>
            <a:off x="989641" y="3506001"/>
            <a:ext cx="2298863" cy="75997"/>
          </a:xfrm>
          <a:custGeom>
            <a:avLst/>
            <a:gdLst>
              <a:gd name="connsiteX0" fmla="*/ 0 w 3269495"/>
              <a:gd name="connsiteY0" fmla="*/ 99078 h 108085"/>
              <a:gd name="connsiteX1" fmla="*/ 486371 w 3269495"/>
              <a:gd name="connsiteY1" fmla="*/ 36028 h 108085"/>
              <a:gd name="connsiteX2" fmla="*/ 1089832 w 3269495"/>
              <a:gd name="connsiteY2" fmla="*/ 0 h 108085"/>
              <a:gd name="connsiteX3" fmla="*/ 1693292 w 3269495"/>
              <a:gd name="connsiteY3" fmla="*/ 9007 h 108085"/>
              <a:gd name="connsiteX4" fmla="*/ 2287746 w 3269495"/>
              <a:gd name="connsiteY4" fmla="*/ 27021 h 108085"/>
              <a:gd name="connsiteX5" fmla="*/ 2792131 w 3269495"/>
              <a:gd name="connsiteY5" fmla="*/ 63050 h 108085"/>
              <a:gd name="connsiteX6" fmla="*/ 3269495 w 3269495"/>
              <a:gd name="connsiteY6" fmla="*/ 108085 h 10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495" h="108085">
                <a:moveTo>
                  <a:pt x="0" y="99078"/>
                </a:moveTo>
                <a:cubicBezTo>
                  <a:pt x="152366" y="75809"/>
                  <a:pt x="304732" y="52541"/>
                  <a:pt x="486371" y="36028"/>
                </a:cubicBezTo>
                <a:cubicBezTo>
                  <a:pt x="668010" y="19515"/>
                  <a:pt x="1089832" y="0"/>
                  <a:pt x="1089832" y="0"/>
                </a:cubicBezTo>
                <a:lnTo>
                  <a:pt x="1693292" y="9007"/>
                </a:lnTo>
                <a:lnTo>
                  <a:pt x="2287746" y="27021"/>
                </a:lnTo>
                <a:cubicBezTo>
                  <a:pt x="2470886" y="36028"/>
                  <a:pt x="2628506" y="49539"/>
                  <a:pt x="2792131" y="63050"/>
                </a:cubicBezTo>
                <a:cubicBezTo>
                  <a:pt x="2955756" y="76561"/>
                  <a:pt x="3269495" y="108085"/>
                  <a:pt x="3269495" y="108085"/>
                </a:cubicBezTo>
              </a:path>
            </a:pathLst>
          </a:custGeom>
          <a:ln w="38100" cmpd="sng">
            <a:solidFill>
              <a:srgbClr val="FF0000"/>
            </a:solidFill>
            <a:prstDash val="dash"/>
          </a:ln>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15" name="Freeform 14"/>
          <p:cNvSpPr/>
          <p:nvPr/>
        </p:nvSpPr>
        <p:spPr>
          <a:xfrm>
            <a:off x="1557910" y="3374627"/>
            <a:ext cx="2317862" cy="70604"/>
          </a:xfrm>
          <a:custGeom>
            <a:avLst/>
            <a:gdLst>
              <a:gd name="connsiteX0" fmla="*/ 0 w 3296516"/>
              <a:gd name="connsiteY0" fmla="*/ 100413 h 100413"/>
              <a:gd name="connsiteX1" fmla="*/ 270206 w 3296516"/>
              <a:gd name="connsiteY1" fmla="*/ 55377 h 100413"/>
              <a:gd name="connsiteX2" fmla="*/ 585447 w 3296516"/>
              <a:gd name="connsiteY2" fmla="*/ 19349 h 100413"/>
              <a:gd name="connsiteX3" fmla="*/ 900687 w 3296516"/>
              <a:gd name="connsiteY3" fmla="*/ 1334 h 100413"/>
              <a:gd name="connsiteX4" fmla="*/ 1296990 w 3296516"/>
              <a:gd name="connsiteY4" fmla="*/ 1334 h 100413"/>
              <a:gd name="connsiteX5" fmla="*/ 1963498 w 3296516"/>
              <a:gd name="connsiteY5" fmla="*/ 10341 h 100413"/>
              <a:gd name="connsiteX6" fmla="*/ 2485897 w 3296516"/>
              <a:gd name="connsiteY6" fmla="*/ 37363 h 100413"/>
              <a:gd name="connsiteX7" fmla="*/ 2927234 w 3296516"/>
              <a:gd name="connsiteY7" fmla="*/ 73391 h 100413"/>
              <a:gd name="connsiteX8" fmla="*/ 3296516 w 3296516"/>
              <a:gd name="connsiteY8" fmla="*/ 91406 h 10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6516" h="100413">
                <a:moveTo>
                  <a:pt x="0" y="100413"/>
                </a:moveTo>
                <a:cubicBezTo>
                  <a:pt x="86316" y="84650"/>
                  <a:pt x="172632" y="68888"/>
                  <a:pt x="270206" y="55377"/>
                </a:cubicBezTo>
                <a:cubicBezTo>
                  <a:pt x="367780" y="41866"/>
                  <a:pt x="480367" y="28356"/>
                  <a:pt x="585447" y="19349"/>
                </a:cubicBezTo>
                <a:cubicBezTo>
                  <a:pt x="690527" y="10342"/>
                  <a:pt x="782097" y="4336"/>
                  <a:pt x="900687" y="1334"/>
                </a:cubicBezTo>
                <a:cubicBezTo>
                  <a:pt x="1019277" y="-1668"/>
                  <a:pt x="1296990" y="1334"/>
                  <a:pt x="1296990" y="1334"/>
                </a:cubicBezTo>
                <a:lnTo>
                  <a:pt x="1963498" y="10341"/>
                </a:lnTo>
                <a:cubicBezTo>
                  <a:pt x="2161649" y="16346"/>
                  <a:pt x="2325274" y="26855"/>
                  <a:pt x="2485897" y="37363"/>
                </a:cubicBezTo>
                <a:cubicBezTo>
                  <a:pt x="2646520" y="47871"/>
                  <a:pt x="2792131" y="64384"/>
                  <a:pt x="2927234" y="73391"/>
                </a:cubicBezTo>
                <a:cubicBezTo>
                  <a:pt x="3062337" y="82398"/>
                  <a:pt x="3296516" y="91406"/>
                  <a:pt x="3296516" y="91406"/>
                </a:cubicBezTo>
              </a:path>
            </a:pathLst>
          </a:custGeom>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17" name="Freeform 16"/>
          <p:cNvSpPr/>
          <p:nvPr/>
        </p:nvSpPr>
        <p:spPr>
          <a:xfrm>
            <a:off x="5338688" y="3391750"/>
            <a:ext cx="2691506" cy="63449"/>
          </a:xfrm>
          <a:custGeom>
            <a:avLst/>
            <a:gdLst>
              <a:gd name="connsiteX0" fmla="*/ 0 w 3827921"/>
              <a:gd name="connsiteY0" fmla="*/ 81232 h 90239"/>
              <a:gd name="connsiteX1" fmla="*/ 387295 w 3827921"/>
              <a:gd name="connsiteY1" fmla="*/ 54211 h 90239"/>
              <a:gd name="connsiteX2" fmla="*/ 783598 w 3827921"/>
              <a:gd name="connsiteY2" fmla="*/ 27189 h 90239"/>
              <a:gd name="connsiteX3" fmla="*/ 1161886 w 3827921"/>
              <a:gd name="connsiteY3" fmla="*/ 9175 h 90239"/>
              <a:gd name="connsiteX4" fmla="*/ 1540175 w 3827921"/>
              <a:gd name="connsiteY4" fmla="*/ 9175 h 90239"/>
              <a:gd name="connsiteX5" fmla="*/ 1927471 w 3827921"/>
              <a:gd name="connsiteY5" fmla="*/ 168 h 90239"/>
              <a:gd name="connsiteX6" fmla="*/ 2314766 w 3827921"/>
              <a:gd name="connsiteY6" fmla="*/ 18182 h 90239"/>
              <a:gd name="connsiteX7" fmla="*/ 2702062 w 3827921"/>
              <a:gd name="connsiteY7" fmla="*/ 36196 h 90239"/>
              <a:gd name="connsiteX8" fmla="*/ 3080351 w 3827921"/>
              <a:gd name="connsiteY8" fmla="*/ 54211 h 90239"/>
              <a:gd name="connsiteX9" fmla="*/ 3827921 w 3827921"/>
              <a:gd name="connsiteY9" fmla="*/ 90239 h 9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7921" h="90239">
                <a:moveTo>
                  <a:pt x="0" y="81232"/>
                </a:moveTo>
                <a:lnTo>
                  <a:pt x="387295" y="54211"/>
                </a:lnTo>
                <a:lnTo>
                  <a:pt x="783598" y="27189"/>
                </a:lnTo>
                <a:cubicBezTo>
                  <a:pt x="912696" y="19683"/>
                  <a:pt x="1035790" y="12177"/>
                  <a:pt x="1161886" y="9175"/>
                </a:cubicBezTo>
                <a:cubicBezTo>
                  <a:pt x="1287982" y="6173"/>
                  <a:pt x="1412578" y="10676"/>
                  <a:pt x="1540175" y="9175"/>
                </a:cubicBezTo>
                <a:cubicBezTo>
                  <a:pt x="1667772" y="7674"/>
                  <a:pt x="1798373" y="-1333"/>
                  <a:pt x="1927471" y="168"/>
                </a:cubicBezTo>
                <a:cubicBezTo>
                  <a:pt x="2056569" y="1669"/>
                  <a:pt x="2314766" y="18182"/>
                  <a:pt x="2314766" y="18182"/>
                </a:cubicBezTo>
                <a:lnTo>
                  <a:pt x="2702062" y="36196"/>
                </a:lnTo>
                <a:lnTo>
                  <a:pt x="3080351" y="54211"/>
                </a:lnTo>
                <a:lnTo>
                  <a:pt x="3827921" y="90239"/>
                </a:lnTo>
              </a:path>
            </a:pathLst>
          </a:custGeom>
          <a:ln w="38100" cmpd="sng">
            <a:solidFill>
              <a:srgbClr val="FF0000"/>
            </a:solidFill>
            <a:prstDash val="dash"/>
          </a:ln>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dirty="0">
              <a:solidFill>
                <a:srgbClr val="000000"/>
              </a:solidFill>
            </a:endParaRPr>
          </a:p>
        </p:txBody>
      </p:sp>
      <p:sp>
        <p:nvSpPr>
          <p:cNvPr id="18" name="Freeform 17"/>
          <p:cNvSpPr/>
          <p:nvPr/>
        </p:nvSpPr>
        <p:spPr>
          <a:xfrm>
            <a:off x="3869439" y="5562448"/>
            <a:ext cx="5155027" cy="6333"/>
          </a:xfrm>
          <a:custGeom>
            <a:avLst/>
            <a:gdLst>
              <a:gd name="connsiteX0" fmla="*/ 0 w 7331595"/>
              <a:gd name="connsiteY0" fmla="*/ 0 h 9007"/>
              <a:gd name="connsiteX1" fmla="*/ 7331595 w 7331595"/>
              <a:gd name="connsiteY1" fmla="*/ 9007 h 9007"/>
            </a:gdLst>
            <a:ahLst/>
            <a:cxnLst>
              <a:cxn ang="0">
                <a:pos x="connsiteX0" y="connsiteY0"/>
              </a:cxn>
              <a:cxn ang="0">
                <a:pos x="connsiteX1" y="connsiteY1"/>
              </a:cxn>
            </a:cxnLst>
            <a:rect l="l" t="t" r="r" b="b"/>
            <a:pathLst>
              <a:path w="7331595" h="9007">
                <a:moveTo>
                  <a:pt x="0" y="0"/>
                </a:moveTo>
                <a:lnTo>
                  <a:pt x="7331595" y="9007"/>
                </a:lnTo>
              </a:path>
            </a:pathLst>
          </a:custGeom>
          <a:ln w="38100" cmpd="sng">
            <a:solidFill>
              <a:srgbClr val="FF0000"/>
            </a:solidFill>
            <a:prstDash val="lgDash"/>
          </a:ln>
        </p:spPr>
        <p:style>
          <a:lnRef idx="0">
            <a:scrgbClr r="0" g="0" b="0"/>
          </a:lnRef>
          <a:fillRef idx="0">
            <a:scrgbClr r="0" g="0" b="0"/>
          </a:fillRef>
          <a:effectRef idx="0">
            <a:scrgbClr r="0" g="0" b="0"/>
          </a:effectRef>
          <a:fontRef idx="none"/>
        </p:style>
        <p:txBody>
          <a:bodyPr rot="0" spcFirstLastPara="1" vertOverflow="overflow" horzOverflow="overflow" vert="horz" wrap="square" lIns="64270" tIns="32135" rIns="64270" bIns="32135" numCol="1" spcCol="26780" rtlCol="0" anchor="t">
            <a:noAutofit/>
          </a:bodyPr>
          <a:lstStyle/>
          <a:p>
            <a:pPr algn="l" defTabSz="642713" rtl="0" latinLnBrk="1" hangingPunct="0"/>
            <a:endParaRPr lang="en-US" sz="1300">
              <a:solidFill>
                <a:srgbClr val="000000"/>
              </a:solidFill>
            </a:endParaRPr>
          </a:p>
        </p:txBody>
      </p:sp>
      <p:sp>
        <p:nvSpPr>
          <p:cNvPr id="9" name="TextBox 8"/>
          <p:cNvSpPr txBox="1"/>
          <p:nvPr/>
        </p:nvSpPr>
        <p:spPr>
          <a:xfrm>
            <a:off x="642540" y="6076449"/>
            <a:ext cx="7445969" cy="646331"/>
          </a:xfrm>
          <a:prstGeom prst="rect">
            <a:avLst/>
          </a:prstGeom>
          <a:noFill/>
        </p:spPr>
        <p:txBody>
          <a:bodyPr wrap="none" rtlCol="0">
            <a:spAutoFit/>
          </a:bodyPr>
          <a:lstStyle/>
          <a:p>
            <a:r>
              <a:rPr lang="en-US" dirty="0" smtClean="0"/>
              <a:t>Center of lift is very close to 25% chord for almost any airfoil (subsonic)</a:t>
            </a:r>
          </a:p>
          <a:p>
            <a:r>
              <a:rPr lang="en-US" dirty="0"/>
              <a:t> </a:t>
            </a:r>
            <a:r>
              <a:rPr lang="en-US" dirty="0" smtClean="0"/>
              <a:t> -- usually near max thickness, best place to put the spar.</a:t>
            </a:r>
            <a:endParaRPr lang="en-US" dirty="0"/>
          </a:p>
        </p:txBody>
      </p:sp>
      <p:grpSp>
        <p:nvGrpSpPr>
          <p:cNvPr id="21" name="Group 20"/>
          <p:cNvGrpSpPr/>
          <p:nvPr/>
        </p:nvGrpSpPr>
        <p:grpSpPr>
          <a:xfrm>
            <a:off x="-762000" y="3366574"/>
            <a:ext cx="215900" cy="205206"/>
            <a:chOff x="-920750" y="1695450"/>
            <a:chExt cx="660400" cy="697163"/>
          </a:xfrm>
        </p:grpSpPr>
        <p:sp>
          <p:nvSpPr>
            <p:cNvPr id="22" name="Oval 21"/>
            <p:cNvSpPr/>
            <p:nvPr/>
          </p:nvSpPr>
          <p:spPr>
            <a:xfrm>
              <a:off x="-920750" y="1695450"/>
              <a:ext cx="660400" cy="697163"/>
            </a:xfrm>
            <a:prstGeom prst="ellipse">
              <a:avLst/>
            </a:prstGeom>
            <a:solidFill>
              <a:schemeClr val="bg1"/>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ie 22"/>
            <p:cNvSpPr/>
            <p:nvPr/>
          </p:nvSpPr>
          <p:spPr>
            <a:xfrm>
              <a:off x="-920750" y="171450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Pie 23"/>
            <p:cNvSpPr/>
            <p:nvPr/>
          </p:nvSpPr>
          <p:spPr>
            <a:xfrm rot="10800000">
              <a:off x="-920750" y="172085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p:cNvGrpSpPr/>
          <p:nvPr/>
        </p:nvGrpSpPr>
        <p:grpSpPr>
          <a:xfrm>
            <a:off x="1449960" y="3399184"/>
            <a:ext cx="215900" cy="213633"/>
            <a:chOff x="-825500" y="5012090"/>
            <a:chExt cx="215900" cy="213633"/>
          </a:xfrm>
        </p:grpSpPr>
        <p:sp>
          <p:nvSpPr>
            <p:cNvPr id="26" name="Oval 25"/>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ie 26"/>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Pie 27"/>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p:cNvGrpSpPr/>
          <p:nvPr/>
        </p:nvGrpSpPr>
        <p:grpSpPr>
          <a:xfrm>
            <a:off x="5082289" y="5461964"/>
            <a:ext cx="215900" cy="213633"/>
            <a:chOff x="-825500" y="5012090"/>
            <a:chExt cx="215900" cy="213633"/>
          </a:xfrm>
        </p:grpSpPr>
        <p:sp>
          <p:nvSpPr>
            <p:cNvPr id="30" name="Oval 29"/>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ie 30"/>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Pie 31"/>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32"/>
          <p:cNvGrpSpPr/>
          <p:nvPr/>
        </p:nvGrpSpPr>
        <p:grpSpPr>
          <a:xfrm>
            <a:off x="5916452" y="3305185"/>
            <a:ext cx="215900" cy="213633"/>
            <a:chOff x="-825500" y="5012090"/>
            <a:chExt cx="215900" cy="213633"/>
          </a:xfrm>
        </p:grpSpPr>
        <p:sp>
          <p:nvSpPr>
            <p:cNvPr id="34" name="Oval 33"/>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Pie 34"/>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Pie 35"/>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36"/>
          <p:cNvGrpSpPr/>
          <p:nvPr/>
        </p:nvGrpSpPr>
        <p:grpSpPr>
          <a:xfrm>
            <a:off x="-783363" y="3732159"/>
            <a:ext cx="215900" cy="213633"/>
            <a:chOff x="-825500" y="5012090"/>
            <a:chExt cx="215900" cy="213633"/>
          </a:xfrm>
        </p:grpSpPr>
        <p:sp>
          <p:nvSpPr>
            <p:cNvPr id="38" name="Oval 37"/>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Pie 38"/>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Pie 39"/>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40"/>
          <p:cNvGrpSpPr/>
          <p:nvPr/>
        </p:nvGrpSpPr>
        <p:grpSpPr>
          <a:xfrm>
            <a:off x="393895" y="6158824"/>
            <a:ext cx="215900" cy="213633"/>
            <a:chOff x="-825500" y="5012090"/>
            <a:chExt cx="215900" cy="213633"/>
          </a:xfrm>
        </p:grpSpPr>
        <p:sp>
          <p:nvSpPr>
            <p:cNvPr id="42" name="Oval 41"/>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Pie 42"/>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Pie 43"/>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45" name="Picture 44" descr="image1.jpeg">
            <a:extLst>
              <a:ext uri="{FF2B5EF4-FFF2-40B4-BE49-F238E27FC236}">
                <a16:creationId xmlns:a16="http://schemas.microsoft.com/office/drawing/2014/main" xmlns="" id="{C49BAFCA-39B5-4B47-B017-34C5B0A3CF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540" y="273050"/>
            <a:ext cx="1262653" cy="811343"/>
          </a:xfrm>
          <a:prstGeom prst="rect">
            <a:avLst/>
          </a:prstGeom>
        </p:spPr>
      </p:pic>
    </p:spTree>
    <p:extLst>
      <p:ext uri="{BB962C8B-B14F-4D97-AF65-F5344CB8AC3E}">
        <p14:creationId xmlns:p14="http://schemas.microsoft.com/office/powerpoint/2010/main" val="5055333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61371"/>
          </a:xfrm>
        </p:spPr>
        <p:txBody>
          <a:bodyPr/>
          <a:lstStyle/>
          <a:p>
            <a:r>
              <a:rPr lang="en-US" dirty="0" smtClean="0"/>
              <a:t>Where’s the Center of Lift?</a:t>
            </a:r>
            <a:endParaRPr lang="en-US" dirty="0"/>
          </a:p>
        </p:txBody>
      </p:sp>
      <p:pic>
        <p:nvPicPr>
          <p:cNvPr id="6" name="Picture 5"/>
          <p:cNvPicPr>
            <a:picLocks noChangeAspect="1"/>
          </p:cNvPicPr>
          <p:nvPr/>
        </p:nvPicPr>
        <p:blipFill>
          <a:blip r:embed="rId2"/>
          <a:stretch>
            <a:fillRect/>
          </a:stretch>
        </p:blipFill>
        <p:spPr>
          <a:xfrm>
            <a:off x="715210" y="1016629"/>
            <a:ext cx="7720264" cy="5790198"/>
          </a:xfrm>
          <a:prstGeom prst="rect">
            <a:avLst/>
          </a:prstGeom>
        </p:spPr>
      </p:pic>
      <p:sp>
        <p:nvSpPr>
          <p:cNvPr id="3" name="TextBox 2"/>
          <p:cNvSpPr txBox="1"/>
          <p:nvPr/>
        </p:nvSpPr>
        <p:spPr>
          <a:xfrm>
            <a:off x="5124005" y="5203656"/>
            <a:ext cx="372668" cy="461665"/>
          </a:xfrm>
          <a:prstGeom prst="rect">
            <a:avLst/>
          </a:prstGeom>
          <a:noFill/>
        </p:spPr>
        <p:txBody>
          <a:bodyPr wrap="none" rtlCol="0">
            <a:spAutoFit/>
          </a:bodyPr>
          <a:lstStyle/>
          <a:p>
            <a:r>
              <a:rPr lang="en-US" sz="2400" b="1" dirty="0" smtClean="0">
                <a:solidFill>
                  <a:srgbClr val="FF0000"/>
                </a:solidFill>
              </a:rPr>
              <a:t>?</a:t>
            </a:r>
            <a:endParaRPr lang="en-US" sz="2400" b="1" dirty="0">
              <a:solidFill>
                <a:srgbClr val="FF0000"/>
              </a:solidFill>
            </a:endParaRPr>
          </a:p>
        </p:txBody>
      </p:sp>
      <p:cxnSp>
        <p:nvCxnSpPr>
          <p:cNvPr id="14" name="Straight Connector 13"/>
          <p:cNvCxnSpPr/>
          <p:nvPr/>
        </p:nvCxnSpPr>
        <p:spPr>
          <a:xfrm>
            <a:off x="909053" y="2435056"/>
            <a:ext cx="3308684" cy="0"/>
          </a:xfrm>
          <a:prstGeom prst="line">
            <a:avLst/>
          </a:prstGeom>
          <a:ln w="38100" cmpd="sng">
            <a:solidFill>
              <a:srgbClr val="FF0000"/>
            </a:solidFill>
            <a:prstDash val="lg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45554" y="4501813"/>
            <a:ext cx="3308684" cy="0"/>
          </a:xfrm>
          <a:prstGeom prst="line">
            <a:avLst/>
          </a:prstGeom>
          <a:ln w="38100" cmpd="sng">
            <a:solidFill>
              <a:srgbClr val="FF0000"/>
            </a:solidFill>
            <a:prstDash val="lg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496673" y="4386846"/>
            <a:ext cx="2936016" cy="0"/>
          </a:xfrm>
          <a:prstGeom prst="line">
            <a:avLst/>
          </a:prstGeom>
          <a:ln w="38100" cmpd="sng">
            <a:solidFill>
              <a:srgbClr val="FF0000"/>
            </a:solidFill>
            <a:prstDash val="lg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922253" y="2506574"/>
            <a:ext cx="3308684" cy="0"/>
          </a:xfrm>
          <a:prstGeom prst="line">
            <a:avLst/>
          </a:prstGeom>
          <a:ln w="38100" cmpd="sng">
            <a:solidFill>
              <a:srgbClr val="FF0000"/>
            </a:solidFill>
            <a:prstDash val="lgDash"/>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2413308" y="2328239"/>
            <a:ext cx="215900" cy="213633"/>
            <a:chOff x="-825500" y="5012090"/>
            <a:chExt cx="215900" cy="213633"/>
          </a:xfrm>
        </p:grpSpPr>
        <p:sp>
          <p:nvSpPr>
            <p:cNvPr id="18" name="Oval 17"/>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ie 18"/>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Pie 19"/>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20"/>
          <p:cNvGrpSpPr/>
          <p:nvPr/>
        </p:nvGrpSpPr>
        <p:grpSpPr>
          <a:xfrm>
            <a:off x="2197408" y="4394996"/>
            <a:ext cx="215900" cy="213633"/>
            <a:chOff x="-825500" y="5012090"/>
            <a:chExt cx="215900" cy="213633"/>
          </a:xfrm>
        </p:grpSpPr>
        <p:sp>
          <p:nvSpPr>
            <p:cNvPr id="22" name="Oval 21"/>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ie 22"/>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Pie 23"/>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p:cNvGrpSpPr/>
          <p:nvPr/>
        </p:nvGrpSpPr>
        <p:grpSpPr>
          <a:xfrm>
            <a:off x="7072185" y="4280029"/>
            <a:ext cx="215900" cy="213633"/>
            <a:chOff x="-825500" y="5012090"/>
            <a:chExt cx="215900" cy="213633"/>
          </a:xfrm>
        </p:grpSpPr>
        <p:sp>
          <p:nvSpPr>
            <p:cNvPr id="26" name="Oval 25"/>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ie 26"/>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Pie 27"/>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p:cNvGrpSpPr/>
          <p:nvPr/>
        </p:nvGrpSpPr>
        <p:grpSpPr>
          <a:xfrm>
            <a:off x="6964235" y="2399757"/>
            <a:ext cx="215900" cy="213633"/>
            <a:chOff x="-825500" y="5012090"/>
            <a:chExt cx="215900" cy="213633"/>
          </a:xfrm>
        </p:grpSpPr>
        <p:sp>
          <p:nvSpPr>
            <p:cNvPr id="30" name="Oval 29"/>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ie 30"/>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Pie 31"/>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5902517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25</a:t>
            </a:fld>
            <a:endParaRPr lang="en-US" sz="1500" dirty="0">
              <a:solidFill>
                <a:srgbClr val="000000"/>
              </a:solidFill>
            </a:endParaRPr>
          </a:p>
        </p:txBody>
      </p:sp>
      <p:pic>
        <p:nvPicPr>
          <p:cNvPr id="5" name="Picture 4" descr="image1.jpeg">
            <a:extLst>
              <a:ext uri="{FF2B5EF4-FFF2-40B4-BE49-F238E27FC236}">
                <a16:creationId xmlns:a16="http://schemas.microsoft.com/office/drawing/2014/main" xmlns="" id="{959F6257-CB48-4235-9ED6-F8CFA40FE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937" y="503148"/>
            <a:ext cx="1262653" cy="811343"/>
          </a:xfrm>
          <a:prstGeom prst="rect">
            <a:avLst/>
          </a:prstGeom>
        </p:spPr>
      </p:pic>
      <p:sp>
        <p:nvSpPr>
          <p:cNvPr id="6" name="TextBox 5">
            <a:extLst>
              <a:ext uri="{FF2B5EF4-FFF2-40B4-BE49-F238E27FC236}">
                <a16:creationId xmlns:a16="http://schemas.microsoft.com/office/drawing/2014/main" xmlns="" id="{9FA61732-6872-4EEA-973A-FE9C98C8CC2A}"/>
              </a:ext>
            </a:extLst>
          </p:cNvPr>
          <p:cNvSpPr txBox="1"/>
          <p:nvPr/>
        </p:nvSpPr>
        <p:spPr>
          <a:xfrm>
            <a:off x="2131039" y="432364"/>
            <a:ext cx="6052641" cy="707886"/>
          </a:xfrm>
          <a:prstGeom prst="rect">
            <a:avLst/>
          </a:prstGeom>
          <a:noFill/>
        </p:spPr>
        <p:txBody>
          <a:bodyPr wrap="square" rtlCol="0">
            <a:spAutoFit/>
          </a:bodyPr>
          <a:lstStyle/>
          <a:p>
            <a:pPr algn="ctr"/>
            <a:r>
              <a:rPr lang="en-US" sz="4000" dirty="0" smtClean="0">
                <a:solidFill>
                  <a:srgbClr val="002060"/>
                </a:solidFill>
              </a:rPr>
              <a:t>Basic Airplane Components</a:t>
            </a:r>
            <a:endParaRPr lang="en-US" sz="4000" dirty="0">
              <a:solidFill>
                <a:srgbClr val="002060"/>
              </a:solidFill>
            </a:endParaRPr>
          </a:p>
        </p:txBody>
      </p:sp>
      <p:grpSp>
        <p:nvGrpSpPr>
          <p:cNvPr id="58" name="Group 57">
            <a:extLst>
              <a:ext uri="{FF2B5EF4-FFF2-40B4-BE49-F238E27FC236}">
                <a16:creationId xmlns:a16="http://schemas.microsoft.com/office/drawing/2014/main" xmlns="" id="{C233C756-9841-4DC0-8117-81E7C1ECF0D6}"/>
              </a:ext>
            </a:extLst>
          </p:cNvPr>
          <p:cNvGrpSpPr/>
          <p:nvPr/>
        </p:nvGrpSpPr>
        <p:grpSpPr>
          <a:xfrm>
            <a:off x="171225" y="1940686"/>
            <a:ext cx="8801549" cy="4387534"/>
            <a:chOff x="233544" y="1573200"/>
            <a:chExt cx="8801549" cy="4387534"/>
          </a:xfrm>
        </p:grpSpPr>
        <p:pic>
          <p:nvPicPr>
            <p:cNvPr id="9" name="Picture 8">
              <a:extLst>
                <a:ext uri="{FF2B5EF4-FFF2-40B4-BE49-F238E27FC236}">
                  <a16:creationId xmlns:a16="http://schemas.microsoft.com/office/drawing/2014/main" xmlns="" id="{65231BBF-B90A-4883-BA6B-930418CC3F11}"/>
                </a:ext>
              </a:extLst>
            </p:cNvPr>
            <p:cNvPicPr/>
            <p:nvPr/>
          </p:nvPicPr>
          <p:blipFill>
            <a:blip r:embed="rId3"/>
            <a:stretch>
              <a:fillRect/>
            </a:stretch>
          </p:blipFill>
          <p:spPr>
            <a:xfrm>
              <a:off x="729594" y="1686704"/>
              <a:ext cx="6545801" cy="4133995"/>
            </a:xfrm>
            <a:prstGeom prst="rect">
              <a:avLst/>
            </a:prstGeom>
          </p:spPr>
        </p:pic>
        <p:sp>
          <p:nvSpPr>
            <p:cNvPr id="15" name="Rectangle 14">
              <a:extLst>
                <a:ext uri="{FF2B5EF4-FFF2-40B4-BE49-F238E27FC236}">
                  <a16:creationId xmlns:a16="http://schemas.microsoft.com/office/drawing/2014/main" xmlns="" id="{B7EBA265-43D5-494F-9EB1-1AC470C138D3}"/>
                </a:ext>
              </a:extLst>
            </p:cNvPr>
            <p:cNvSpPr/>
            <p:nvPr/>
          </p:nvSpPr>
          <p:spPr>
            <a:xfrm>
              <a:off x="3291840" y="1573200"/>
              <a:ext cx="1499616" cy="1453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xmlns="" id="{715BB975-AA22-4987-A529-F819078A7760}"/>
                </a:ext>
              </a:extLst>
            </p:cNvPr>
            <p:cNvGrpSpPr/>
            <p:nvPr/>
          </p:nvGrpSpPr>
          <p:grpSpPr>
            <a:xfrm>
              <a:off x="437197" y="1703467"/>
              <a:ext cx="6916505" cy="4117232"/>
              <a:chOff x="437197" y="1703467"/>
              <a:chExt cx="6916505" cy="4117232"/>
            </a:xfrm>
          </p:grpSpPr>
          <p:sp>
            <p:nvSpPr>
              <p:cNvPr id="10" name="Rectangle 9">
                <a:extLst>
                  <a:ext uri="{FF2B5EF4-FFF2-40B4-BE49-F238E27FC236}">
                    <a16:creationId xmlns:a16="http://schemas.microsoft.com/office/drawing/2014/main" xmlns="" id="{A3ACDF12-E322-4E6E-B7DA-FC16F5E02B99}"/>
                  </a:ext>
                </a:extLst>
              </p:cNvPr>
              <p:cNvSpPr/>
              <p:nvPr/>
            </p:nvSpPr>
            <p:spPr>
              <a:xfrm>
                <a:off x="2990977" y="2114753"/>
                <a:ext cx="61685" cy="226359"/>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9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11" name="Rectangle 10">
                <a:extLst>
                  <a:ext uri="{FF2B5EF4-FFF2-40B4-BE49-F238E27FC236}">
                    <a16:creationId xmlns:a16="http://schemas.microsoft.com/office/drawing/2014/main" xmlns="" id="{ACC4547D-4730-4CEE-9D71-9B3E42DAFB16}"/>
                  </a:ext>
                </a:extLst>
              </p:cNvPr>
              <p:cNvSpPr/>
              <p:nvPr/>
            </p:nvSpPr>
            <p:spPr>
              <a:xfrm>
                <a:off x="4134358" y="2430199"/>
                <a:ext cx="61685" cy="226359"/>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9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12" name="Rectangle 11">
                <a:extLst>
                  <a:ext uri="{FF2B5EF4-FFF2-40B4-BE49-F238E27FC236}">
                    <a16:creationId xmlns:a16="http://schemas.microsoft.com/office/drawing/2014/main" xmlns="" id="{E64E672D-B70C-4691-909C-54191EFC2470}"/>
                  </a:ext>
                </a:extLst>
              </p:cNvPr>
              <p:cNvSpPr/>
              <p:nvPr/>
            </p:nvSpPr>
            <p:spPr>
              <a:xfrm>
                <a:off x="1705991" y="3286882"/>
                <a:ext cx="61685" cy="226359"/>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9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14" name="Rectangle 13">
                <a:extLst>
                  <a:ext uri="{FF2B5EF4-FFF2-40B4-BE49-F238E27FC236}">
                    <a16:creationId xmlns:a16="http://schemas.microsoft.com/office/drawing/2014/main" xmlns="" id="{40A94FA2-FA11-444D-A31B-1DBF02379B80}"/>
                  </a:ext>
                </a:extLst>
              </p:cNvPr>
              <p:cNvSpPr/>
              <p:nvPr/>
            </p:nvSpPr>
            <p:spPr>
              <a:xfrm>
                <a:off x="3940810" y="4172266"/>
                <a:ext cx="61685" cy="226359"/>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9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16" name="Rectangle 15">
                <a:extLst>
                  <a:ext uri="{FF2B5EF4-FFF2-40B4-BE49-F238E27FC236}">
                    <a16:creationId xmlns:a16="http://schemas.microsoft.com/office/drawing/2014/main" xmlns="" id="{BA488FEB-E54C-4440-89FE-13EFC1682364}"/>
                  </a:ext>
                </a:extLst>
              </p:cNvPr>
              <p:cNvSpPr/>
              <p:nvPr/>
            </p:nvSpPr>
            <p:spPr>
              <a:xfrm>
                <a:off x="3415392" y="1703467"/>
                <a:ext cx="1499616" cy="1453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7BBEADC0-B91C-4AFB-9965-1423F2F26E06}"/>
                  </a:ext>
                </a:extLst>
              </p:cNvPr>
              <p:cNvSpPr/>
              <p:nvPr/>
            </p:nvSpPr>
            <p:spPr>
              <a:xfrm>
                <a:off x="2770632" y="5495544"/>
                <a:ext cx="2516923" cy="32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E759EA37-AC64-4484-AC37-A21CAF702D87}"/>
                  </a:ext>
                </a:extLst>
              </p:cNvPr>
              <p:cNvSpPr/>
              <p:nvPr/>
            </p:nvSpPr>
            <p:spPr>
              <a:xfrm>
                <a:off x="5477256" y="2114753"/>
                <a:ext cx="1876446" cy="315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005AB081-EF88-4C00-8A32-E6BA643B7EA1}"/>
                  </a:ext>
                </a:extLst>
              </p:cNvPr>
              <p:cNvSpPr/>
              <p:nvPr/>
            </p:nvSpPr>
            <p:spPr>
              <a:xfrm>
                <a:off x="437197" y="4398624"/>
                <a:ext cx="1071563" cy="511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39F53DB6-F8D9-4A6B-A9B6-23A0CCC5199E}"/>
                  </a:ext>
                </a:extLst>
              </p:cNvPr>
              <p:cNvSpPr/>
              <p:nvPr/>
            </p:nvSpPr>
            <p:spPr>
              <a:xfrm>
                <a:off x="621792" y="3793312"/>
                <a:ext cx="1500304" cy="22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a:extLst>
                <a:ext uri="{FF2B5EF4-FFF2-40B4-BE49-F238E27FC236}">
                  <a16:creationId xmlns:a16="http://schemas.microsoft.com/office/drawing/2014/main" xmlns="" id="{3CC28333-D32F-413B-B076-2937A8B5EEDD}"/>
                </a:ext>
              </a:extLst>
            </p:cNvPr>
            <p:cNvCxnSpPr>
              <a:cxnSpLocks/>
            </p:cNvCxnSpPr>
            <p:nvPr/>
          </p:nvCxnSpPr>
          <p:spPr>
            <a:xfrm>
              <a:off x="5504001" y="2302159"/>
              <a:ext cx="535681" cy="69351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EE32C3D1-6A42-4390-BC61-DE105D4EB307}"/>
                </a:ext>
              </a:extLst>
            </p:cNvPr>
            <p:cNvSpPr txBox="1"/>
            <p:nvPr/>
          </p:nvSpPr>
          <p:spPr>
            <a:xfrm>
              <a:off x="7565395" y="3577131"/>
              <a:ext cx="1469698" cy="830997"/>
            </a:xfrm>
            <a:prstGeom prst="rect">
              <a:avLst/>
            </a:prstGeom>
            <a:noFill/>
          </p:spPr>
          <p:txBody>
            <a:bodyPr wrap="none" rtlCol="0">
              <a:spAutoFit/>
            </a:bodyPr>
            <a:lstStyle/>
            <a:p>
              <a:r>
                <a:rPr lang="en-US" sz="2400" dirty="0">
                  <a:solidFill>
                    <a:srgbClr val="002060"/>
                  </a:solidFill>
                </a:rPr>
                <a:t>Horizontal</a:t>
              </a:r>
            </a:p>
            <a:p>
              <a:r>
                <a:rPr lang="en-US" sz="2400" dirty="0">
                  <a:solidFill>
                    <a:srgbClr val="002060"/>
                  </a:solidFill>
                </a:rPr>
                <a:t>Stabilizer</a:t>
              </a:r>
            </a:p>
          </p:txBody>
        </p:sp>
        <p:sp>
          <p:nvSpPr>
            <p:cNvPr id="26" name="TextBox 25">
              <a:extLst>
                <a:ext uri="{FF2B5EF4-FFF2-40B4-BE49-F238E27FC236}">
                  <a16:creationId xmlns:a16="http://schemas.microsoft.com/office/drawing/2014/main" xmlns="" id="{1BE1FEC1-20D4-4F28-AE04-149CC6964B59}"/>
                </a:ext>
              </a:extLst>
            </p:cNvPr>
            <p:cNvSpPr txBox="1"/>
            <p:nvPr/>
          </p:nvSpPr>
          <p:spPr>
            <a:xfrm>
              <a:off x="233544" y="3026664"/>
              <a:ext cx="835485" cy="461665"/>
            </a:xfrm>
            <a:prstGeom prst="rect">
              <a:avLst/>
            </a:prstGeom>
            <a:noFill/>
          </p:spPr>
          <p:txBody>
            <a:bodyPr wrap="none" rtlCol="0">
              <a:spAutoFit/>
            </a:bodyPr>
            <a:lstStyle/>
            <a:p>
              <a:r>
                <a:rPr lang="en-US" sz="2400" dirty="0">
                  <a:solidFill>
                    <a:srgbClr val="002060"/>
                  </a:solidFill>
                </a:rPr>
                <a:t>Wing</a:t>
              </a:r>
            </a:p>
          </p:txBody>
        </p:sp>
        <p:sp>
          <p:nvSpPr>
            <p:cNvPr id="27" name="TextBox 26">
              <a:extLst>
                <a:ext uri="{FF2B5EF4-FFF2-40B4-BE49-F238E27FC236}">
                  <a16:creationId xmlns:a16="http://schemas.microsoft.com/office/drawing/2014/main" xmlns="" id="{F59529FE-E33C-438B-8A6B-31DC00BADDEE}"/>
                </a:ext>
              </a:extLst>
            </p:cNvPr>
            <p:cNvSpPr txBox="1"/>
            <p:nvPr/>
          </p:nvSpPr>
          <p:spPr>
            <a:xfrm>
              <a:off x="1247258" y="5499069"/>
              <a:ext cx="1275349" cy="461665"/>
            </a:xfrm>
            <a:prstGeom prst="rect">
              <a:avLst/>
            </a:prstGeom>
            <a:noFill/>
          </p:spPr>
          <p:txBody>
            <a:bodyPr wrap="none" rtlCol="0">
              <a:spAutoFit/>
            </a:bodyPr>
            <a:lstStyle/>
            <a:p>
              <a:r>
                <a:rPr lang="en-US" sz="2400" dirty="0">
                  <a:solidFill>
                    <a:srgbClr val="002060"/>
                  </a:solidFill>
                </a:rPr>
                <a:t>Fuselage</a:t>
              </a:r>
            </a:p>
          </p:txBody>
        </p:sp>
        <p:sp>
          <p:nvSpPr>
            <p:cNvPr id="28" name="TextBox 27">
              <a:extLst>
                <a:ext uri="{FF2B5EF4-FFF2-40B4-BE49-F238E27FC236}">
                  <a16:creationId xmlns:a16="http://schemas.microsoft.com/office/drawing/2014/main" xmlns="" id="{4B8B1F74-B671-4E25-8423-294E361BE022}"/>
                </a:ext>
              </a:extLst>
            </p:cNvPr>
            <p:cNvSpPr txBox="1"/>
            <p:nvPr/>
          </p:nvSpPr>
          <p:spPr>
            <a:xfrm>
              <a:off x="7327811" y="4360208"/>
              <a:ext cx="1630959" cy="461665"/>
            </a:xfrm>
            <a:prstGeom prst="rect">
              <a:avLst/>
            </a:prstGeom>
            <a:noFill/>
          </p:spPr>
          <p:txBody>
            <a:bodyPr wrap="none" rtlCol="0">
              <a:spAutoFit/>
            </a:bodyPr>
            <a:lstStyle/>
            <a:p>
              <a:r>
                <a:rPr lang="en-US" sz="2400" dirty="0">
                  <a:solidFill>
                    <a:srgbClr val="002060"/>
                  </a:solidFill>
                </a:rPr>
                <a:t>Left Aileron</a:t>
              </a:r>
            </a:p>
          </p:txBody>
        </p:sp>
        <p:sp>
          <p:nvSpPr>
            <p:cNvPr id="29" name="TextBox 28">
              <a:extLst>
                <a:ext uri="{FF2B5EF4-FFF2-40B4-BE49-F238E27FC236}">
                  <a16:creationId xmlns:a16="http://schemas.microsoft.com/office/drawing/2014/main" xmlns="" id="{5AA3470E-A7FE-4D11-95EA-467C07397A7D}"/>
                </a:ext>
              </a:extLst>
            </p:cNvPr>
            <p:cNvSpPr txBox="1"/>
            <p:nvPr/>
          </p:nvSpPr>
          <p:spPr>
            <a:xfrm>
              <a:off x="4312266" y="1637222"/>
              <a:ext cx="1321708" cy="830997"/>
            </a:xfrm>
            <a:prstGeom prst="rect">
              <a:avLst/>
            </a:prstGeom>
            <a:noFill/>
          </p:spPr>
          <p:txBody>
            <a:bodyPr wrap="none" rtlCol="0">
              <a:spAutoFit/>
            </a:bodyPr>
            <a:lstStyle/>
            <a:p>
              <a:r>
                <a:rPr lang="en-US" sz="2400" dirty="0">
                  <a:solidFill>
                    <a:srgbClr val="002060"/>
                  </a:solidFill>
                </a:rPr>
                <a:t>Vertical</a:t>
              </a:r>
            </a:p>
            <a:p>
              <a:r>
                <a:rPr lang="en-US" sz="2400" dirty="0">
                  <a:solidFill>
                    <a:srgbClr val="002060"/>
                  </a:solidFill>
                </a:rPr>
                <a:t>Stabilizer</a:t>
              </a:r>
            </a:p>
          </p:txBody>
        </p:sp>
        <p:sp>
          <p:nvSpPr>
            <p:cNvPr id="31" name="TextBox 30">
              <a:extLst>
                <a:ext uri="{FF2B5EF4-FFF2-40B4-BE49-F238E27FC236}">
                  <a16:creationId xmlns:a16="http://schemas.microsoft.com/office/drawing/2014/main" xmlns="" id="{8171DEA6-FE5C-4DC6-81C1-A33CC14BCC6D}"/>
                </a:ext>
              </a:extLst>
            </p:cNvPr>
            <p:cNvSpPr txBox="1"/>
            <p:nvPr/>
          </p:nvSpPr>
          <p:spPr>
            <a:xfrm>
              <a:off x="7275395" y="1636286"/>
              <a:ext cx="1098378" cy="461665"/>
            </a:xfrm>
            <a:prstGeom prst="rect">
              <a:avLst/>
            </a:prstGeom>
            <a:noFill/>
          </p:spPr>
          <p:txBody>
            <a:bodyPr wrap="none" rtlCol="0">
              <a:spAutoFit/>
            </a:bodyPr>
            <a:lstStyle/>
            <a:p>
              <a:r>
                <a:rPr lang="en-US" sz="2400" dirty="0">
                  <a:solidFill>
                    <a:srgbClr val="002060"/>
                  </a:solidFill>
                </a:rPr>
                <a:t>Rudder</a:t>
              </a:r>
            </a:p>
          </p:txBody>
        </p:sp>
        <p:cxnSp>
          <p:nvCxnSpPr>
            <p:cNvPr id="32" name="Straight Connector 31">
              <a:extLst>
                <a:ext uri="{FF2B5EF4-FFF2-40B4-BE49-F238E27FC236}">
                  <a16:creationId xmlns:a16="http://schemas.microsoft.com/office/drawing/2014/main" xmlns="" id="{F16CEA8A-58FA-4DEF-A78E-88373A37CD64}"/>
                </a:ext>
              </a:extLst>
            </p:cNvPr>
            <p:cNvCxnSpPr>
              <a:cxnSpLocks/>
            </p:cNvCxnSpPr>
            <p:nvPr/>
          </p:nvCxnSpPr>
          <p:spPr>
            <a:xfrm flipV="1">
              <a:off x="1024111" y="2882940"/>
              <a:ext cx="1021315" cy="3436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5DB89E35-7252-401C-B2FB-DE7A400AA9B0}"/>
                </a:ext>
              </a:extLst>
            </p:cNvPr>
            <p:cNvCxnSpPr>
              <a:cxnSpLocks/>
              <a:stCxn id="31" idx="1"/>
            </p:cNvCxnSpPr>
            <p:nvPr/>
          </p:nvCxnSpPr>
          <p:spPr>
            <a:xfrm flipH="1">
              <a:off x="6284974" y="1867119"/>
              <a:ext cx="990421" cy="112855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xmlns="" id="{73413AEB-AF38-4902-8146-B6616DD976B9}"/>
                </a:ext>
              </a:extLst>
            </p:cNvPr>
            <p:cNvSpPr txBox="1"/>
            <p:nvPr/>
          </p:nvSpPr>
          <p:spPr>
            <a:xfrm>
              <a:off x="7539921" y="2723952"/>
              <a:ext cx="1206741" cy="461665"/>
            </a:xfrm>
            <a:prstGeom prst="rect">
              <a:avLst/>
            </a:prstGeom>
            <a:noFill/>
          </p:spPr>
          <p:txBody>
            <a:bodyPr wrap="none" rtlCol="0">
              <a:spAutoFit/>
            </a:bodyPr>
            <a:lstStyle/>
            <a:p>
              <a:r>
                <a:rPr lang="en-US" sz="2400" dirty="0">
                  <a:solidFill>
                    <a:srgbClr val="002060"/>
                  </a:solidFill>
                </a:rPr>
                <a:t>Elevator</a:t>
              </a:r>
            </a:p>
          </p:txBody>
        </p:sp>
        <p:cxnSp>
          <p:nvCxnSpPr>
            <p:cNvPr id="39" name="Straight Connector 38">
              <a:extLst>
                <a:ext uri="{FF2B5EF4-FFF2-40B4-BE49-F238E27FC236}">
                  <a16:creationId xmlns:a16="http://schemas.microsoft.com/office/drawing/2014/main" xmlns="" id="{A6EAB2D8-D2DE-487C-B447-E0689CAA18C8}"/>
                </a:ext>
              </a:extLst>
            </p:cNvPr>
            <p:cNvCxnSpPr>
              <a:cxnSpLocks/>
              <a:stCxn id="38" idx="1"/>
            </p:cNvCxnSpPr>
            <p:nvPr/>
          </p:nvCxnSpPr>
          <p:spPr>
            <a:xfrm flipH="1">
              <a:off x="6690682" y="2954785"/>
              <a:ext cx="849239" cy="59740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73EF7A6F-E1A2-4C12-9733-8E3F9845F40A}"/>
                </a:ext>
              </a:extLst>
            </p:cNvPr>
            <p:cNvCxnSpPr>
              <a:cxnSpLocks/>
            </p:cNvCxnSpPr>
            <p:nvPr/>
          </p:nvCxnSpPr>
          <p:spPr>
            <a:xfrm flipH="1" flipV="1">
              <a:off x="6284974" y="3641242"/>
              <a:ext cx="1327583" cy="22108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AE578C23-9E6F-4857-A12B-97BCDAFB2F55}"/>
                </a:ext>
              </a:extLst>
            </p:cNvPr>
            <p:cNvCxnSpPr>
              <a:cxnSpLocks/>
            </p:cNvCxnSpPr>
            <p:nvPr/>
          </p:nvCxnSpPr>
          <p:spPr>
            <a:xfrm flipV="1">
              <a:off x="2507999" y="4506062"/>
              <a:ext cx="693051" cy="122383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1B2BCC24-1B0E-4638-B831-C506DF07EF4F}"/>
                </a:ext>
              </a:extLst>
            </p:cNvPr>
            <p:cNvCxnSpPr>
              <a:cxnSpLocks/>
            </p:cNvCxnSpPr>
            <p:nvPr/>
          </p:nvCxnSpPr>
          <p:spPr>
            <a:xfrm>
              <a:off x="5371104" y="4220173"/>
              <a:ext cx="1956707" cy="37086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xmlns="" id="{F5FA2AE6-25E2-46C5-B9EA-5B81220DA7BE}"/>
                </a:ext>
              </a:extLst>
            </p:cNvPr>
            <p:cNvSpPr txBox="1"/>
            <p:nvPr/>
          </p:nvSpPr>
          <p:spPr>
            <a:xfrm>
              <a:off x="3180030" y="2412288"/>
              <a:ext cx="1795876" cy="461665"/>
            </a:xfrm>
            <a:prstGeom prst="rect">
              <a:avLst/>
            </a:prstGeom>
            <a:noFill/>
          </p:spPr>
          <p:txBody>
            <a:bodyPr wrap="none" rtlCol="0">
              <a:spAutoFit/>
            </a:bodyPr>
            <a:lstStyle/>
            <a:p>
              <a:r>
                <a:rPr lang="en-US" sz="2400" dirty="0">
                  <a:solidFill>
                    <a:srgbClr val="002060"/>
                  </a:solidFill>
                </a:rPr>
                <a:t>Right Aileron</a:t>
              </a:r>
            </a:p>
          </p:txBody>
        </p:sp>
        <p:cxnSp>
          <p:nvCxnSpPr>
            <p:cNvPr id="53" name="Straight Connector 52">
              <a:extLst>
                <a:ext uri="{FF2B5EF4-FFF2-40B4-BE49-F238E27FC236}">
                  <a16:creationId xmlns:a16="http://schemas.microsoft.com/office/drawing/2014/main" xmlns="" id="{D1F2E5DF-4E70-4752-B750-3BEFBAAE06C4}"/>
                </a:ext>
              </a:extLst>
            </p:cNvPr>
            <p:cNvCxnSpPr>
              <a:cxnSpLocks/>
            </p:cNvCxnSpPr>
            <p:nvPr/>
          </p:nvCxnSpPr>
          <p:spPr>
            <a:xfrm flipH="1">
              <a:off x="2694169" y="2656558"/>
              <a:ext cx="608607" cy="14855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647" y="131657"/>
            <a:ext cx="6338097" cy="1068865"/>
          </a:xfrm>
        </p:spPr>
        <p:txBody>
          <a:bodyPr>
            <a:normAutofit fontScale="90000"/>
          </a:bodyPr>
          <a:lstStyle/>
          <a:p>
            <a:pPr algn="ctr">
              <a:spcBef>
                <a:spcPts val="2952"/>
              </a:spcBef>
              <a:defRPr sz="1800"/>
            </a:pPr>
            <a:r>
              <a:rPr lang="en-US" sz="3200" b="1" dirty="0">
                <a:solidFill>
                  <a:srgbClr val="002060"/>
                </a:solidFill>
                <a:latin typeface="Arial"/>
                <a:cs typeface="Arial"/>
              </a:rPr>
              <a:t>Ailerons, Elevators, and Rudder</a:t>
            </a:r>
            <a:br>
              <a:rPr lang="en-US" sz="3200" b="1" dirty="0">
                <a:solidFill>
                  <a:srgbClr val="002060"/>
                </a:solidFill>
                <a:latin typeface="Arial"/>
                <a:cs typeface="Arial"/>
              </a:rPr>
            </a:br>
            <a:r>
              <a:rPr lang="en-US" sz="3200" b="1" dirty="0">
                <a:solidFill>
                  <a:srgbClr val="002060"/>
                </a:solidFill>
                <a:latin typeface="Arial"/>
                <a:cs typeface="Arial"/>
              </a:rPr>
              <a:t>Control Roll, Pitch, and Yaw</a:t>
            </a:r>
          </a:p>
        </p:txBody>
      </p:sp>
      <p:sp>
        <p:nvSpPr>
          <p:cNvPr id="3" name="Text Placeholder 2"/>
          <p:cNvSpPr>
            <a:spLocks noGrp="1"/>
          </p:cNvSpPr>
          <p:nvPr>
            <p:ph type="body" idx="1"/>
          </p:nvPr>
        </p:nvSpPr>
        <p:spPr>
          <a:xfrm>
            <a:off x="434197" y="1773980"/>
            <a:ext cx="7804547" cy="2769173"/>
          </a:xfrm>
        </p:spPr>
        <p:txBody>
          <a:bodyPr>
            <a:normAutofit/>
          </a:bodyPr>
          <a:lstStyle/>
          <a:p>
            <a:pPr algn="l">
              <a:spcBef>
                <a:spcPts val="703"/>
              </a:spcBef>
            </a:pPr>
            <a:r>
              <a:rPr lang="en-US" sz="2000" b="1" dirty="0">
                <a:solidFill>
                  <a:srgbClr val="002060"/>
                </a:solidFill>
              </a:rPr>
              <a:t>Ailerons</a:t>
            </a:r>
          </a:p>
          <a:p>
            <a:pPr lvl="2" algn="l">
              <a:spcBef>
                <a:spcPts val="703"/>
              </a:spcBef>
            </a:pPr>
            <a:r>
              <a:rPr lang="en-US" sz="2000" b="1" dirty="0">
                <a:solidFill>
                  <a:srgbClr val="002060"/>
                </a:solidFill>
              </a:rPr>
              <a:t>     Roll, left and right</a:t>
            </a:r>
          </a:p>
          <a:p>
            <a:pPr algn="l">
              <a:spcBef>
                <a:spcPts val="703"/>
              </a:spcBef>
            </a:pPr>
            <a:r>
              <a:rPr lang="en-US" sz="2000" b="1" dirty="0">
                <a:solidFill>
                  <a:srgbClr val="002060"/>
                </a:solidFill>
              </a:rPr>
              <a:t>Elevators</a:t>
            </a:r>
          </a:p>
          <a:p>
            <a:pPr lvl="1" algn="l">
              <a:spcBef>
                <a:spcPts val="703"/>
              </a:spcBef>
            </a:pPr>
            <a:r>
              <a:rPr lang="en-US" sz="2000" b="1" dirty="0">
                <a:solidFill>
                  <a:srgbClr val="002060"/>
                </a:solidFill>
              </a:rPr>
              <a:t>      Pitch, up and down) </a:t>
            </a:r>
          </a:p>
          <a:p>
            <a:pPr algn="l">
              <a:spcBef>
                <a:spcPts val="703"/>
              </a:spcBef>
            </a:pPr>
            <a:r>
              <a:rPr lang="en-US" sz="2000" b="1" dirty="0">
                <a:solidFill>
                  <a:srgbClr val="002060"/>
                </a:solidFill>
              </a:rPr>
              <a:t>Rudder</a:t>
            </a:r>
          </a:p>
          <a:p>
            <a:pPr lvl="1" algn="l">
              <a:spcBef>
                <a:spcPts val="703"/>
              </a:spcBef>
            </a:pPr>
            <a:r>
              <a:rPr lang="en-US" sz="2000" b="1" dirty="0">
                <a:solidFill>
                  <a:srgbClr val="002060"/>
                </a:solidFill>
              </a:rPr>
              <a:t>       Yaw, left and right</a:t>
            </a: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26</a:t>
            </a:fld>
            <a:endParaRPr lang="en-US" sz="1500" dirty="0">
              <a:solidFill>
                <a:srgbClr val="000000"/>
              </a:solidFill>
            </a:endParaRPr>
          </a:p>
        </p:txBody>
      </p:sp>
      <p:pic>
        <p:nvPicPr>
          <p:cNvPr id="5" name="Picture 4"/>
          <p:cNvPicPr>
            <a:picLocks noChangeAspect="1"/>
          </p:cNvPicPr>
          <p:nvPr/>
        </p:nvPicPr>
        <p:blipFill>
          <a:blip r:embed="rId3" cstate="print"/>
          <a:stretch>
            <a:fillRect/>
          </a:stretch>
        </p:blipFill>
        <p:spPr>
          <a:xfrm>
            <a:off x="3847063" y="1307004"/>
            <a:ext cx="4092084" cy="2938426"/>
          </a:xfrm>
          <a:prstGeom prst="rect">
            <a:avLst/>
          </a:prstGeom>
        </p:spPr>
      </p:pic>
      <p:cxnSp>
        <p:nvCxnSpPr>
          <p:cNvPr id="7" name="Straight Arrow Connector 6"/>
          <p:cNvCxnSpPr>
            <a:cxnSpLocks/>
          </p:cNvCxnSpPr>
          <p:nvPr/>
        </p:nvCxnSpPr>
        <p:spPr>
          <a:xfrm flipV="1">
            <a:off x="2721647" y="1889684"/>
            <a:ext cx="2250831" cy="422030"/>
          </a:xfrm>
          <a:prstGeom prst="straightConnector1">
            <a:avLst/>
          </a:prstGeom>
          <a:noFill/>
          <a:ln w="25400" cap="flat">
            <a:solidFill>
              <a:srgbClr val="FF00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pic>
        <p:nvPicPr>
          <p:cNvPr id="10" name="Picture 9" descr="axes.jpg"/>
          <p:cNvPicPr>
            <a:picLocks noChangeAspect="1"/>
          </p:cNvPicPr>
          <p:nvPr/>
        </p:nvPicPr>
        <p:blipFill>
          <a:blip r:embed="rId4" cstate="print"/>
          <a:stretch>
            <a:fillRect/>
          </a:stretch>
        </p:blipFill>
        <p:spPr>
          <a:xfrm>
            <a:off x="1069224" y="4300609"/>
            <a:ext cx="7244147" cy="2488163"/>
          </a:xfrm>
          <a:prstGeom prst="rect">
            <a:avLst/>
          </a:prstGeom>
        </p:spPr>
      </p:pic>
      <p:cxnSp>
        <p:nvCxnSpPr>
          <p:cNvPr id="13" name="Straight Arrow Connector 12">
            <a:extLst>
              <a:ext uri="{FF2B5EF4-FFF2-40B4-BE49-F238E27FC236}">
                <a16:creationId xmlns:a16="http://schemas.microsoft.com/office/drawing/2014/main" xmlns="" id="{6BF8C031-0FB7-462D-ADCE-6D7B016C72BE}"/>
              </a:ext>
            </a:extLst>
          </p:cNvPr>
          <p:cNvCxnSpPr>
            <a:cxnSpLocks/>
          </p:cNvCxnSpPr>
          <p:nvPr/>
        </p:nvCxnSpPr>
        <p:spPr>
          <a:xfrm flipV="1">
            <a:off x="2889504" y="3600872"/>
            <a:ext cx="1682496" cy="159494"/>
          </a:xfrm>
          <a:prstGeom prst="straightConnector1">
            <a:avLst/>
          </a:prstGeom>
          <a:noFill/>
          <a:ln w="25400" cap="flat">
            <a:solidFill>
              <a:srgbClr val="FF00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xmlns="" id="{039E8E8D-0785-414A-A85B-32910D7A685D}"/>
              </a:ext>
            </a:extLst>
          </p:cNvPr>
          <p:cNvCxnSpPr>
            <a:cxnSpLocks/>
          </p:cNvCxnSpPr>
          <p:nvPr/>
        </p:nvCxnSpPr>
        <p:spPr>
          <a:xfrm>
            <a:off x="2990088" y="3026664"/>
            <a:ext cx="1543812" cy="112887"/>
          </a:xfrm>
          <a:prstGeom prst="straightConnector1">
            <a:avLst/>
          </a:prstGeom>
          <a:noFill/>
          <a:ln w="25400" cap="flat">
            <a:solidFill>
              <a:srgbClr val="FF00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xmlns="" id="{D30898EB-EA39-4DBC-8A79-3965DD6E5CC8}"/>
              </a:ext>
            </a:extLst>
          </p:cNvPr>
          <p:cNvCxnSpPr>
            <a:cxnSpLocks/>
          </p:cNvCxnSpPr>
          <p:nvPr/>
        </p:nvCxnSpPr>
        <p:spPr>
          <a:xfrm>
            <a:off x="2701895" y="2344864"/>
            <a:ext cx="4290647" cy="752771"/>
          </a:xfrm>
          <a:prstGeom prst="straightConnector1">
            <a:avLst/>
          </a:prstGeom>
          <a:noFill/>
          <a:ln w="25400" cap="flat">
            <a:solidFill>
              <a:srgbClr val="FF00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pic>
        <p:nvPicPr>
          <p:cNvPr id="11" name="Picture 10" descr="image1.jpeg">
            <a:extLst>
              <a:ext uri="{FF2B5EF4-FFF2-40B4-BE49-F238E27FC236}">
                <a16:creationId xmlns:a16="http://schemas.microsoft.com/office/drawing/2014/main" xmlns="" id="{BFE0B766-9AE9-484E-BA3A-2C6B21CD2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772" y="311278"/>
            <a:ext cx="1262653" cy="811343"/>
          </a:xfrm>
          <a:prstGeom prst="rect">
            <a:avLst/>
          </a:prstGeom>
        </p:spPr>
      </p:pic>
      <p:sp>
        <p:nvSpPr>
          <p:cNvPr id="9" name="Rectangle 8">
            <a:extLst>
              <a:ext uri="{FF2B5EF4-FFF2-40B4-BE49-F238E27FC236}">
                <a16:creationId xmlns:a16="http://schemas.microsoft.com/office/drawing/2014/main" xmlns="" id="{CDE947D6-200B-4087-97CA-C2C720E0069A}"/>
              </a:ext>
            </a:extLst>
          </p:cNvPr>
          <p:cNvSpPr/>
          <p:nvPr/>
        </p:nvSpPr>
        <p:spPr>
          <a:xfrm>
            <a:off x="1001124" y="6620256"/>
            <a:ext cx="1888379" cy="168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817207"/>
      </p:ext>
    </p:extLst>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745" y="292608"/>
            <a:ext cx="6461951" cy="776170"/>
          </a:xfrm>
        </p:spPr>
        <p:txBody>
          <a:bodyPr>
            <a:normAutofit/>
          </a:bodyPr>
          <a:lstStyle/>
          <a:p>
            <a:r>
              <a:rPr lang="en-US" sz="4200" dirty="0">
                <a:solidFill>
                  <a:srgbClr val="002060"/>
                </a:solidFill>
              </a:rPr>
              <a:t>Empennage (The tail Group)</a:t>
            </a:r>
          </a:p>
        </p:txBody>
      </p:sp>
      <p:sp>
        <p:nvSpPr>
          <p:cNvPr id="3" name="Text Placeholder 2"/>
          <p:cNvSpPr>
            <a:spLocks noGrp="1"/>
          </p:cNvSpPr>
          <p:nvPr>
            <p:ph type="body" idx="1"/>
          </p:nvPr>
        </p:nvSpPr>
        <p:spPr>
          <a:xfrm>
            <a:off x="487028" y="1824752"/>
            <a:ext cx="2603644" cy="898683"/>
          </a:xfrm>
        </p:spPr>
        <p:txBody>
          <a:bodyPr>
            <a:noAutofit/>
          </a:bodyPr>
          <a:lstStyle/>
          <a:p>
            <a:pPr marL="342900" indent="-342900" algn="l">
              <a:buFont typeface="Arial" panose="020B0604020202020204" pitchFamily="34" charset="0"/>
              <a:buChar char="•"/>
            </a:pPr>
            <a:r>
              <a:rPr lang="en-US" sz="2400" dirty="0">
                <a:solidFill>
                  <a:srgbClr val="002060"/>
                </a:solidFill>
              </a:rPr>
              <a:t>Large tail surfaces, longer aft fuselage, and relatively small elevator and rudder result in </a:t>
            </a:r>
            <a:r>
              <a:rPr lang="en-US" sz="2400" dirty="0" smtClean="0">
                <a:solidFill>
                  <a:srgbClr val="002060"/>
                </a:solidFill>
              </a:rPr>
              <a:t>, </a:t>
            </a:r>
            <a:r>
              <a:rPr lang="en-US" sz="2400" dirty="0">
                <a:solidFill>
                  <a:srgbClr val="002060"/>
                </a:solidFill>
              </a:rPr>
              <a:t>more stable </a:t>
            </a:r>
            <a:r>
              <a:rPr lang="en-US" sz="2400" dirty="0" smtClean="0">
                <a:solidFill>
                  <a:srgbClr val="002060"/>
                </a:solidFill>
              </a:rPr>
              <a:t>airplane with smoother control.</a:t>
            </a:r>
            <a:endParaRPr lang="en-US" sz="2400" dirty="0">
              <a:solidFill>
                <a:srgbClr val="002060"/>
              </a:solidFill>
            </a:endParaRP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27</a:t>
            </a:fld>
            <a:endParaRPr lang="en-US" sz="1500" dirty="0">
              <a:solidFill>
                <a:srgbClr val="000000"/>
              </a:solidFill>
            </a:endParaRPr>
          </a:p>
        </p:txBody>
      </p:sp>
      <p:pic>
        <p:nvPicPr>
          <p:cNvPr id="5" name="Picture 4" descr="tail.JPG"/>
          <p:cNvPicPr>
            <a:picLocks noChangeAspect="1"/>
          </p:cNvPicPr>
          <p:nvPr/>
        </p:nvPicPr>
        <p:blipFill>
          <a:blip r:embed="rId3" cstate="print"/>
          <a:stretch>
            <a:fillRect/>
          </a:stretch>
        </p:blipFill>
        <p:spPr>
          <a:xfrm>
            <a:off x="3361386" y="1833609"/>
            <a:ext cx="4373222" cy="3190781"/>
          </a:xfrm>
          <a:prstGeom prst="rect">
            <a:avLst/>
          </a:prstGeom>
        </p:spPr>
      </p:pic>
      <p:pic>
        <p:nvPicPr>
          <p:cNvPr id="6" name="Picture 5" descr="image1.jpeg">
            <a:extLst>
              <a:ext uri="{FF2B5EF4-FFF2-40B4-BE49-F238E27FC236}">
                <a16:creationId xmlns:a16="http://schemas.microsoft.com/office/drawing/2014/main" xmlns="" id="{031F998B-6287-4C8C-894A-2C8674B97B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028" y="396359"/>
            <a:ext cx="1262653" cy="811343"/>
          </a:xfrm>
          <a:prstGeom prst="rect">
            <a:avLst/>
          </a:prstGeom>
        </p:spPr>
      </p:pic>
    </p:spTree>
    <p:extLst>
      <p:ext uri="{BB962C8B-B14F-4D97-AF65-F5344CB8AC3E}">
        <p14:creationId xmlns:p14="http://schemas.microsoft.com/office/powerpoint/2010/main" val="2096120904"/>
      </p:ext>
    </p:extLst>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title"/>
          </p:nvPr>
        </p:nvSpPr>
        <p:spPr>
          <a:xfrm>
            <a:off x="2648559" y="371248"/>
            <a:ext cx="3591780" cy="610727"/>
          </a:xfrm>
          <a:prstGeom prst="rect">
            <a:avLst/>
          </a:prstGeom>
        </p:spPr>
        <p:txBody>
          <a:bodyPr>
            <a:normAutofit fontScale="90000"/>
          </a:bodyPr>
          <a:lstStyle/>
          <a:p>
            <a:pPr defTabSz="398302">
              <a:spcBef>
                <a:spcPts val="2810"/>
              </a:spcBef>
              <a:defRPr sz="1800"/>
            </a:pPr>
            <a:r>
              <a:rPr sz="3400" dirty="0">
                <a:solidFill>
                  <a:srgbClr val="002060"/>
                </a:solidFill>
              </a:rPr>
              <a:t> </a:t>
            </a:r>
            <a:r>
              <a:rPr lang="en-US" sz="4200" b="1" dirty="0">
                <a:solidFill>
                  <a:srgbClr val="002060"/>
                </a:solidFill>
              </a:rPr>
              <a:t>Radio Controls</a:t>
            </a:r>
            <a:endParaRPr sz="2200" b="1" dirty="0">
              <a:solidFill>
                <a:srgbClr val="002060"/>
              </a:solidFill>
            </a:endParaRPr>
          </a:p>
        </p:txBody>
      </p:sp>
      <p:sp>
        <p:nvSpPr>
          <p:cNvPr id="4" name="TextBox 3"/>
          <p:cNvSpPr txBox="1"/>
          <p:nvPr/>
        </p:nvSpPr>
        <p:spPr>
          <a:xfrm>
            <a:off x="8314269" y="6485830"/>
            <a:ext cx="788456"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28</a:t>
            </a:fld>
            <a:endParaRPr lang="en-US" sz="1500" dirty="0">
              <a:solidFill>
                <a:srgbClr val="000000"/>
              </a:solidFill>
            </a:endParaRPr>
          </a:p>
        </p:txBody>
      </p:sp>
      <p:pic>
        <p:nvPicPr>
          <p:cNvPr id="6" name="Picture 5"/>
          <p:cNvPicPr>
            <a:picLocks noChangeAspect="1"/>
          </p:cNvPicPr>
          <p:nvPr/>
        </p:nvPicPr>
        <p:blipFill>
          <a:blip r:embed="rId3" cstate="print"/>
          <a:stretch>
            <a:fillRect/>
          </a:stretch>
        </p:blipFill>
        <p:spPr>
          <a:xfrm>
            <a:off x="2612763" y="1421535"/>
            <a:ext cx="3663372" cy="4184643"/>
          </a:xfrm>
          <a:prstGeom prst="rect">
            <a:avLst/>
          </a:prstGeom>
        </p:spPr>
      </p:pic>
      <p:sp>
        <p:nvSpPr>
          <p:cNvPr id="3" name="TextBox 2"/>
          <p:cNvSpPr txBox="1"/>
          <p:nvPr/>
        </p:nvSpPr>
        <p:spPr>
          <a:xfrm>
            <a:off x="7152262" y="3429000"/>
            <a:ext cx="1339734" cy="810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algn="ctr" rtl="0" latinLnBrk="1" hangingPunct="0"/>
            <a:r>
              <a:rPr lang="en-US" sz="2400" b="1" dirty="0">
                <a:solidFill>
                  <a:srgbClr val="002060"/>
                </a:solidFill>
              </a:rPr>
              <a:t>Ailerons</a:t>
            </a:r>
          </a:p>
          <a:p>
            <a:pPr algn="ctr" rtl="0" latinLnBrk="1" hangingPunct="0"/>
            <a:r>
              <a:rPr lang="en-US" sz="2400" b="1" dirty="0">
                <a:solidFill>
                  <a:srgbClr val="002060"/>
                </a:solidFill>
              </a:rPr>
              <a:t>(Roll)</a:t>
            </a:r>
          </a:p>
        </p:txBody>
      </p:sp>
      <p:cxnSp>
        <p:nvCxnSpPr>
          <p:cNvPr id="7" name="Straight Arrow Connector 6"/>
          <p:cNvCxnSpPr/>
          <p:nvPr/>
        </p:nvCxnSpPr>
        <p:spPr>
          <a:xfrm flipV="1">
            <a:off x="6195523" y="3664219"/>
            <a:ext cx="997490" cy="1"/>
          </a:xfrm>
          <a:prstGeom prst="straightConnector1">
            <a:avLst/>
          </a:prstGeom>
          <a:noFill/>
          <a:ln w="76200" cap="flat" cmpd="sng">
            <a:solidFill>
              <a:srgbClr val="0365C0"/>
            </a:solidFill>
            <a:prstDash val="solid"/>
            <a:bevel/>
            <a:headEnd type="triangle"/>
            <a:tailEnd type="triangle"/>
          </a:ln>
          <a:effectLst/>
        </p:spPr>
        <p:style>
          <a:lnRef idx="0">
            <a:scrgbClr r="0" g="0" b="0"/>
          </a:lnRef>
          <a:fillRef idx="0">
            <a:scrgbClr r="0" g="0" b="0"/>
          </a:fillRef>
          <a:effectRef idx="0">
            <a:scrgbClr r="0" g="0" b="0"/>
          </a:effectRef>
          <a:fontRef idx="none"/>
        </p:style>
      </p:cxnSp>
      <p:cxnSp>
        <p:nvCxnSpPr>
          <p:cNvPr id="11" name="Straight Arrow Connector 10"/>
          <p:cNvCxnSpPr/>
          <p:nvPr/>
        </p:nvCxnSpPr>
        <p:spPr>
          <a:xfrm flipV="1">
            <a:off x="6694268" y="3224659"/>
            <a:ext cx="0" cy="886778"/>
          </a:xfrm>
          <a:prstGeom prst="straightConnector1">
            <a:avLst/>
          </a:prstGeom>
          <a:noFill/>
          <a:ln w="76200" cap="flat" cmpd="sng">
            <a:solidFill>
              <a:srgbClr val="0365C0"/>
            </a:solidFill>
            <a:prstDash val="solid"/>
            <a:bevel/>
            <a:headEnd type="triangle"/>
            <a:tailEnd type="triangle"/>
          </a:ln>
          <a:effectLst/>
        </p:spPr>
        <p:style>
          <a:lnRef idx="0">
            <a:scrgbClr r="0" g="0" b="0"/>
          </a:lnRef>
          <a:fillRef idx="0">
            <a:scrgbClr r="0" g="0" b="0"/>
          </a:fillRef>
          <a:effectRef idx="0">
            <a:scrgbClr r="0" g="0" b="0"/>
          </a:effectRef>
          <a:fontRef idx="none"/>
        </p:style>
      </p:cxnSp>
      <p:sp>
        <p:nvSpPr>
          <p:cNvPr id="13" name="TextBox 12"/>
          <p:cNvSpPr txBox="1"/>
          <p:nvPr/>
        </p:nvSpPr>
        <p:spPr>
          <a:xfrm>
            <a:off x="6200558" y="2413886"/>
            <a:ext cx="1178118" cy="810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algn="ctr" rtl="0" latinLnBrk="1" hangingPunct="0"/>
            <a:r>
              <a:rPr lang="en-US" sz="2400" b="1" dirty="0">
                <a:solidFill>
                  <a:srgbClr val="002060"/>
                </a:solidFill>
              </a:rPr>
              <a:t>Elevator</a:t>
            </a:r>
          </a:p>
          <a:p>
            <a:pPr algn="ctr" rtl="0" latinLnBrk="1" hangingPunct="0"/>
            <a:r>
              <a:rPr lang="en-US" sz="2400" b="1" dirty="0">
                <a:solidFill>
                  <a:srgbClr val="002060"/>
                </a:solidFill>
              </a:rPr>
              <a:t>(Pitch)</a:t>
            </a:r>
          </a:p>
        </p:txBody>
      </p:sp>
      <p:cxnSp>
        <p:nvCxnSpPr>
          <p:cNvPr id="14" name="Straight Arrow Connector 13"/>
          <p:cNvCxnSpPr/>
          <p:nvPr/>
        </p:nvCxnSpPr>
        <p:spPr>
          <a:xfrm flipV="1">
            <a:off x="1620264" y="3664220"/>
            <a:ext cx="997490" cy="1"/>
          </a:xfrm>
          <a:prstGeom prst="straightConnector1">
            <a:avLst/>
          </a:prstGeom>
          <a:noFill/>
          <a:ln w="76200" cap="flat" cmpd="sng">
            <a:solidFill>
              <a:srgbClr val="0365C0"/>
            </a:solidFill>
            <a:prstDash val="solid"/>
            <a:bevel/>
            <a:headEnd type="triangle"/>
            <a:tailEnd type="triangle"/>
          </a:ln>
          <a:effectLst/>
        </p:spPr>
        <p:style>
          <a:lnRef idx="0">
            <a:scrgbClr r="0" g="0" b="0"/>
          </a:lnRef>
          <a:fillRef idx="0">
            <a:scrgbClr r="0" g="0" b="0"/>
          </a:fillRef>
          <a:effectRef idx="0">
            <a:scrgbClr r="0" g="0" b="0"/>
          </a:effectRef>
          <a:fontRef idx="none"/>
        </p:style>
      </p:cxnSp>
      <p:cxnSp>
        <p:nvCxnSpPr>
          <p:cNvPr id="15" name="Straight Arrow Connector 14"/>
          <p:cNvCxnSpPr/>
          <p:nvPr/>
        </p:nvCxnSpPr>
        <p:spPr>
          <a:xfrm flipV="1">
            <a:off x="2119008" y="3224660"/>
            <a:ext cx="0" cy="886778"/>
          </a:xfrm>
          <a:prstGeom prst="straightConnector1">
            <a:avLst/>
          </a:prstGeom>
          <a:noFill/>
          <a:ln w="76200" cap="flat" cmpd="sng">
            <a:solidFill>
              <a:srgbClr val="0365C0"/>
            </a:solidFill>
            <a:prstDash val="solid"/>
            <a:bevel/>
            <a:headEnd type="none"/>
            <a:tailEnd type="triangle"/>
          </a:ln>
          <a:effectLst/>
        </p:spPr>
        <p:style>
          <a:lnRef idx="0">
            <a:scrgbClr r="0" g="0" b="0"/>
          </a:lnRef>
          <a:fillRef idx="0">
            <a:scrgbClr r="0" g="0" b="0"/>
          </a:fillRef>
          <a:effectRef idx="0">
            <a:scrgbClr r="0" g="0" b="0"/>
          </a:effectRef>
          <a:fontRef idx="none"/>
        </p:style>
      </p:cxnSp>
      <p:sp>
        <p:nvSpPr>
          <p:cNvPr id="17" name="TextBox 16"/>
          <p:cNvSpPr txBox="1"/>
          <p:nvPr/>
        </p:nvSpPr>
        <p:spPr>
          <a:xfrm>
            <a:off x="453772" y="3390900"/>
            <a:ext cx="1166493" cy="810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algn="ctr" rtl="0" latinLnBrk="1" hangingPunct="0"/>
            <a:r>
              <a:rPr lang="en-US" sz="2400" b="1" dirty="0">
                <a:solidFill>
                  <a:srgbClr val="002060"/>
                </a:solidFill>
              </a:rPr>
              <a:t>Rudder</a:t>
            </a:r>
          </a:p>
          <a:p>
            <a:pPr algn="ctr" rtl="0" latinLnBrk="1" hangingPunct="0"/>
            <a:r>
              <a:rPr lang="en-US" sz="2400" b="1" dirty="0">
                <a:solidFill>
                  <a:srgbClr val="002060"/>
                </a:solidFill>
              </a:rPr>
              <a:t>(yaw)</a:t>
            </a:r>
          </a:p>
        </p:txBody>
      </p:sp>
      <p:sp>
        <p:nvSpPr>
          <p:cNvPr id="18" name="TextBox 17"/>
          <p:cNvSpPr txBox="1"/>
          <p:nvPr/>
        </p:nvSpPr>
        <p:spPr>
          <a:xfrm>
            <a:off x="1649492" y="2700260"/>
            <a:ext cx="968261" cy="4414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2400" b="1" dirty="0">
                <a:solidFill>
                  <a:srgbClr val="002060"/>
                </a:solidFill>
              </a:rPr>
              <a:t>Power</a:t>
            </a:r>
          </a:p>
        </p:txBody>
      </p:sp>
      <p:sp>
        <p:nvSpPr>
          <p:cNvPr id="20" name="TextBox 19"/>
          <p:cNvSpPr txBox="1"/>
          <p:nvPr/>
        </p:nvSpPr>
        <p:spPr>
          <a:xfrm>
            <a:off x="3626914" y="5818367"/>
            <a:ext cx="1881264" cy="4414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2400" b="1" dirty="0">
                <a:solidFill>
                  <a:srgbClr val="002060"/>
                </a:solidFill>
              </a:rPr>
              <a:t>Trim Controls</a:t>
            </a:r>
          </a:p>
        </p:txBody>
      </p:sp>
      <p:cxnSp>
        <p:nvCxnSpPr>
          <p:cNvPr id="21" name="Straight Arrow Connector 20"/>
          <p:cNvCxnSpPr/>
          <p:nvPr/>
        </p:nvCxnSpPr>
        <p:spPr>
          <a:xfrm flipV="1">
            <a:off x="4457678" y="4406980"/>
            <a:ext cx="763350" cy="1339376"/>
          </a:xfrm>
          <a:prstGeom prst="straightConnector1">
            <a:avLst/>
          </a:prstGeom>
          <a:noFill/>
          <a:ln w="57150" cap="flat" cmpd="sng">
            <a:solidFill>
              <a:schemeClr val="accent2">
                <a:lumMod val="60000"/>
                <a:lumOff val="40000"/>
              </a:schemeClr>
            </a:solidFill>
            <a:prstDash val="solid"/>
            <a:bevel/>
            <a:headEnd type="none"/>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24" name="Straight Arrow Connector 23"/>
          <p:cNvCxnSpPr/>
          <p:nvPr/>
        </p:nvCxnSpPr>
        <p:spPr>
          <a:xfrm flipH="1" flipV="1">
            <a:off x="3629515" y="4334969"/>
            <a:ext cx="828162" cy="1411387"/>
          </a:xfrm>
          <a:prstGeom prst="straightConnector1">
            <a:avLst/>
          </a:prstGeom>
          <a:noFill/>
          <a:ln w="57150" cap="flat" cmpd="sng">
            <a:solidFill>
              <a:schemeClr val="accent2">
                <a:lumMod val="60000"/>
                <a:lumOff val="40000"/>
              </a:schemeClr>
            </a:solidFill>
            <a:prstDash val="solid"/>
            <a:bevel/>
            <a:headEnd type="none"/>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25" name="Straight Arrow Connector 24"/>
          <p:cNvCxnSpPr/>
          <p:nvPr/>
        </p:nvCxnSpPr>
        <p:spPr>
          <a:xfrm flipH="1" flipV="1">
            <a:off x="4261510" y="3859709"/>
            <a:ext cx="196167" cy="1886648"/>
          </a:xfrm>
          <a:prstGeom prst="straightConnector1">
            <a:avLst/>
          </a:prstGeom>
          <a:noFill/>
          <a:ln w="57150" cap="flat" cmpd="sng">
            <a:solidFill>
              <a:schemeClr val="accent2">
                <a:lumMod val="60000"/>
                <a:lumOff val="40000"/>
              </a:schemeClr>
            </a:solidFill>
            <a:prstDash val="solid"/>
            <a:bevel/>
            <a:headEnd type="none"/>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26" name="Straight Arrow Connector 25"/>
          <p:cNvCxnSpPr/>
          <p:nvPr/>
        </p:nvCxnSpPr>
        <p:spPr>
          <a:xfrm flipV="1">
            <a:off x="4457678" y="3859709"/>
            <a:ext cx="321470" cy="1886648"/>
          </a:xfrm>
          <a:prstGeom prst="straightConnector1">
            <a:avLst/>
          </a:prstGeom>
          <a:noFill/>
          <a:ln w="57150" cap="flat" cmpd="sng">
            <a:solidFill>
              <a:schemeClr val="accent2">
                <a:lumMod val="60000"/>
                <a:lumOff val="40000"/>
              </a:schemeClr>
            </a:solidFill>
            <a:prstDash val="solid"/>
            <a:bevel/>
            <a:headEnd type="none"/>
            <a:tailEnd type="triangle"/>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pic>
        <p:nvPicPr>
          <p:cNvPr id="19" name="Picture 18" descr="image1.jpeg">
            <a:extLst>
              <a:ext uri="{FF2B5EF4-FFF2-40B4-BE49-F238E27FC236}">
                <a16:creationId xmlns:a16="http://schemas.microsoft.com/office/drawing/2014/main" xmlns="" id="{9DB03EBB-3510-4A05-AA59-62CB7F11E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772" y="311278"/>
            <a:ext cx="1262653" cy="811343"/>
          </a:xfrm>
          <a:prstGeom prst="rect">
            <a:avLst/>
          </a:prstGeom>
        </p:spPr>
      </p:pic>
    </p:spTree>
    <p:extLst>
      <p:ext uri="{BB962C8B-B14F-4D97-AF65-F5344CB8AC3E}">
        <p14:creationId xmlns:p14="http://schemas.microsoft.com/office/powerpoint/2010/main" val="3339493427"/>
      </p:ext>
    </p:extLst>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824" y="350653"/>
            <a:ext cx="7804547" cy="739426"/>
          </a:xfrm>
        </p:spPr>
        <p:txBody>
          <a:bodyPr>
            <a:noAutofit/>
          </a:bodyPr>
          <a:lstStyle/>
          <a:p>
            <a:pPr algn="ctr"/>
            <a:r>
              <a:rPr lang="en-US" sz="3600" dirty="0" smtClean="0">
                <a:latin typeface="+mn-lt"/>
              </a:rPr>
              <a:t/>
            </a:r>
            <a:br>
              <a:rPr lang="en-US" sz="3600" dirty="0" smtClean="0">
                <a:latin typeface="+mn-lt"/>
              </a:rPr>
            </a:br>
            <a:r>
              <a:rPr lang="en-US" sz="4000" b="1" i="1" dirty="0" smtClean="0">
                <a:latin typeface="+mn-lt"/>
              </a:rPr>
              <a:t>Stability in the Pitch axis</a:t>
            </a:r>
            <a:endParaRPr lang="en-US" sz="3600" b="1" i="1" dirty="0">
              <a:latin typeface="+mn-lt"/>
            </a:endParaRPr>
          </a:p>
        </p:txBody>
      </p:sp>
      <p:grpSp>
        <p:nvGrpSpPr>
          <p:cNvPr id="9" name="Group 8"/>
          <p:cNvGrpSpPr/>
          <p:nvPr/>
        </p:nvGrpSpPr>
        <p:grpSpPr>
          <a:xfrm>
            <a:off x="0" y="1387449"/>
            <a:ext cx="9144000" cy="3814563"/>
            <a:chOff x="54944" y="2159000"/>
            <a:chExt cx="13004800" cy="5425156"/>
          </a:xfrm>
        </p:grpSpPr>
        <p:pic>
          <p:nvPicPr>
            <p:cNvPr id="5" name="Picture 4"/>
            <p:cNvPicPr>
              <a:picLocks noChangeAspect="1"/>
            </p:cNvPicPr>
            <p:nvPr/>
          </p:nvPicPr>
          <p:blipFill>
            <a:blip r:embed="rId3" cstate="print"/>
            <a:stretch>
              <a:fillRect/>
            </a:stretch>
          </p:blipFill>
          <p:spPr>
            <a:xfrm>
              <a:off x="54944" y="2159000"/>
              <a:ext cx="13004800" cy="5425156"/>
            </a:xfrm>
            <a:prstGeom prst="rect">
              <a:avLst/>
            </a:prstGeom>
          </p:spPr>
        </p:pic>
        <p:sp>
          <p:nvSpPr>
            <p:cNvPr id="11" name="Down Arrow 10"/>
            <p:cNvSpPr/>
            <p:nvPr/>
          </p:nvSpPr>
          <p:spPr>
            <a:xfrm>
              <a:off x="10556240" y="4743633"/>
              <a:ext cx="701040" cy="598128"/>
            </a:xfrm>
            <a:prstGeom prst="downArrow">
              <a:avLst>
                <a:gd name="adj1" fmla="val 38406"/>
                <a:gd name="adj2" fmla="val 35419"/>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endParaRPr lang="en-US" sz="1700" dirty="0">
                <a:solidFill>
                  <a:srgbClr val="000000"/>
                </a:solidFill>
              </a:endParaRPr>
            </a:p>
          </p:txBody>
        </p:sp>
        <p:sp>
          <p:nvSpPr>
            <p:cNvPr id="12" name="TextBox 11"/>
            <p:cNvSpPr txBox="1"/>
            <p:nvPr/>
          </p:nvSpPr>
          <p:spPr>
            <a:xfrm>
              <a:off x="10562410" y="5388565"/>
              <a:ext cx="752176" cy="999477"/>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sz="1300" dirty="0">
                  <a:solidFill>
                    <a:schemeClr val="tx1"/>
                  </a:solidFill>
                </a:rPr>
                <a:t>Small</a:t>
              </a:r>
            </a:p>
            <a:p>
              <a:pPr rtl="0" latinLnBrk="1" hangingPunct="0"/>
              <a:r>
                <a:rPr lang="en-US" sz="1300" dirty="0">
                  <a:solidFill>
                    <a:schemeClr val="tx1"/>
                  </a:solidFill>
                </a:rPr>
                <a:t>Down</a:t>
              </a:r>
            </a:p>
            <a:p>
              <a:pPr rtl="0" latinLnBrk="1" hangingPunct="0"/>
              <a:r>
                <a:rPr lang="en-US" sz="1300" dirty="0">
                  <a:solidFill>
                    <a:schemeClr val="tx1"/>
                  </a:solidFill>
                </a:rPr>
                <a:t>Force</a:t>
              </a:r>
            </a:p>
          </p:txBody>
        </p:sp>
        <p:sp>
          <p:nvSpPr>
            <p:cNvPr id="8" name="Up Arrow 7"/>
            <p:cNvSpPr/>
            <p:nvPr/>
          </p:nvSpPr>
          <p:spPr>
            <a:xfrm>
              <a:off x="4079241" y="2742505"/>
              <a:ext cx="680720" cy="2492587"/>
            </a:xfrm>
            <a:prstGeom prst="up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dirty="0">
                  <a:solidFill>
                    <a:srgbClr val="000000"/>
                  </a:solidFill>
                </a:rPr>
                <a:t>LIFT</a:t>
              </a:r>
            </a:p>
          </p:txBody>
        </p:sp>
      </p:grpSp>
      <p:pic>
        <p:nvPicPr>
          <p:cNvPr id="16" name="Picture 15" descr="Screen Shot 2017-06-02 at 10.40.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3551" y="3434342"/>
            <a:ext cx="2570820" cy="533689"/>
          </a:xfrm>
          <a:prstGeom prst="rect">
            <a:avLst/>
          </a:prstGeom>
        </p:spPr>
      </p:pic>
      <p:sp>
        <p:nvSpPr>
          <p:cNvPr id="14" name="TextBox 13"/>
          <p:cNvSpPr txBox="1"/>
          <p:nvPr/>
        </p:nvSpPr>
        <p:spPr>
          <a:xfrm>
            <a:off x="3628961" y="4312946"/>
            <a:ext cx="6321489" cy="687663"/>
          </a:xfrm>
          <a:prstGeom prst="rect">
            <a:avLst/>
          </a:prstGeom>
          <a:solidFill>
            <a:srgbClr val="008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rtl="0" latinLnBrk="1" hangingPunct="0"/>
            <a:r>
              <a:rPr lang="en-US" sz="2000" dirty="0">
                <a:solidFill>
                  <a:srgbClr val="FFFF00"/>
                </a:solidFill>
              </a:rPr>
              <a:t>Center of Lift</a:t>
            </a:r>
          </a:p>
          <a:p>
            <a:pPr rtl="0" latinLnBrk="1" hangingPunct="0"/>
            <a:r>
              <a:rPr lang="en-US" sz="2000" dirty="0" smtClean="0">
                <a:solidFill>
                  <a:srgbClr val="FFFF00"/>
                </a:solidFill>
              </a:rPr>
              <a:t>about </a:t>
            </a:r>
            <a:r>
              <a:rPr lang="en-US" sz="2000" dirty="0">
                <a:solidFill>
                  <a:srgbClr val="FFFF00"/>
                </a:solidFill>
              </a:rPr>
              <a:t>25% of </a:t>
            </a:r>
            <a:r>
              <a:rPr lang="en-US" sz="2000" i="1" dirty="0" smtClean="0">
                <a:solidFill>
                  <a:srgbClr val="FFFF00"/>
                </a:solidFill>
              </a:rPr>
              <a:t>Mean Aerodynamic Chord (MAC</a:t>
            </a:r>
            <a:r>
              <a:rPr lang="en-US" sz="2000" dirty="0" smtClean="0">
                <a:solidFill>
                  <a:srgbClr val="FFFF00"/>
                </a:solidFill>
              </a:rPr>
              <a:t>)</a:t>
            </a:r>
            <a:endParaRPr lang="en-US" sz="2000" dirty="0">
              <a:solidFill>
                <a:srgbClr val="FFFF00"/>
              </a:solidFill>
            </a:endParaRPr>
          </a:p>
        </p:txBody>
      </p:sp>
      <p:sp>
        <p:nvSpPr>
          <p:cNvPr id="15" name="TextBox 14"/>
          <p:cNvSpPr txBox="1"/>
          <p:nvPr/>
        </p:nvSpPr>
        <p:spPr>
          <a:xfrm>
            <a:off x="574267" y="4064147"/>
            <a:ext cx="1654582" cy="995439"/>
          </a:xfrm>
          <a:prstGeom prst="rect">
            <a:avLst/>
          </a:prstGeom>
          <a:solidFill>
            <a:srgbClr val="008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2000" dirty="0">
                <a:solidFill>
                  <a:srgbClr val="FFFF00"/>
                </a:solidFill>
              </a:rPr>
              <a:t>Center of </a:t>
            </a:r>
          </a:p>
          <a:p>
            <a:pPr rtl="0" latinLnBrk="1" hangingPunct="0"/>
            <a:r>
              <a:rPr lang="en-US" sz="2000" dirty="0">
                <a:solidFill>
                  <a:srgbClr val="FFFF00"/>
                </a:solidFill>
              </a:rPr>
              <a:t>Gravity (CG)</a:t>
            </a:r>
          </a:p>
          <a:p>
            <a:pPr rtl="0" latinLnBrk="1" hangingPunct="0"/>
            <a:r>
              <a:rPr lang="en-US" sz="2000" dirty="0">
                <a:solidFill>
                  <a:srgbClr val="FFFF00"/>
                </a:solidFill>
              </a:rPr>
              <a:t>Balance Point</a:t>
            </a:r>
          </a:p>
        </p:txBody>
      </p:sp>
      <p:cxnSp>
        <p:nvCxnSpPr>
          <p:cNvPr id="19" name="Straight Arrow Connector 18"/>
          <p:cNvCxnSpPr/>
          <p:nvPr/>
        </p:nvCxnSpPr>
        <p:spPr>
          <a:xfrm flipH="1" flipV="1">
            <a:off x="3193434" y="3816593"/>
            <a:ext cx="608983" cy="568192"/>
          </a:xfrm>
          <a:prstGeom prst="straightConnector1">
            <a:avLst/>
          </a:prstGeom>
          <a:noFill/>
          <a:ln w="57150" cap="flat" cmpd="sng">
            <a:solidFill>
              <a:srgbClr val="FF66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sp>
        <p:nvSpPr>
          <p:cNvPr id="10" name="Down Arrow 9"/>
          <p:cNvSpPr/>
          <p:nvPr/>
        </p:nvSpPr>
        <p:spPr>
          <a:xfrm>
            <a:off x="2511686" y="3915430"/>
            <a:ext cx="485775" cy="1785461"/>
          </a:xfrm>
          <a:prstGeom prst="downArrow">
            <a:avLst/>
          </a:prstGeom>
          <a:solidFill>
            <a:srgbClr val="FFFFFF"/>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sz="1700" dirty="0">
                <a:solidFill>
                  <a:srgbClr val="000000"/>
                </a:solidFill>
              </a:rPr>
              <a:t>WEIGHT</a:t>
            </a:r>
          </a:p>
        </p:txBody>
      </p:sp>
      <p:cxnSp>
        <p:nvCxnSpPr>
          <p:cNvPr id="17" name="Straight Arrow Connector 16"/>
          <p:cNvCxnSpPr/>
          <p:nvPr/>
        </p:nvCxnSpPr>
        <p:spPr>
          <a:xfrm flipV="1">
            <a:off x="2145928" y="3767826"/>
            <a:ext cx="477570" cy="455006"/>
          </a:xfrm>
          <a:prstGeom prst="straightConnector1">
            <a:avLst/>
          </a:prstGeom>
          <a:noFill/>
          <a:ln w="57150" cap="flat" cmpd="sng">
            <a:solidFill>
              <a:srgbClr val="FF66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6" name="Straight Connector 5"/>
          <p:cNvCxnSpPr/>
          <p:nvPr/>
        </p:nvCxnSpPr>
        <p:spPr>
          <a:xfrm>
            <a:off x="2748573" y="5766808"/>
            <a:ext cx="0" cy="552719"/>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098378" y="3915430"/>
            <a:ext cx="0" cy="2404097"/>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145928" y="6010267"/>
            <a:ext cx="602645" cy="1316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3105331" y="6023427"/>
            <a:ext cx="438090"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628961" y="5410102"/>
            <a:ext cx="4993672" cy="1200329"/>
          </a:xfrm>
          <a:prstGeom prst="rect">
            <a:avLst/>
          </a:prstGeom>
          <a:solidFill>
            <a:srgbClr val="008000"/>
          </a:solidFill>
        </p:spPr>
        <p:txBody>
          <a:bodyPr wrap="square" rtlCol="0">
            <a:spAutoFit/>
          </a:bodyPr>
          <a:lstStyle/>
          <a:p>
            <a:pPr marL="285750" indent="-285750">
              <a:buFont typeface="Arial"/>
              <a:buChar char="•"/>
            </a:pPr>
            <a:r>
              <a:rPr lang="en-US" dirty="0" smtClean="0">
                <a:solidFill>
                  <a:srgbClr val="FFFF00"/>
                </a:solidFill>
              </a:rPr>
              <a:t>About 10-20% MAC for stability</a:t>
            </a:r>
          </a:p>
          <a:p>
            <a:pPr marL="285750" indent="-285750">
              <a:buFont typeface="Arial"/>
              <a:buChar char="•"/>
            </a:pPr>
            <a:r>
              <a:rPr lang="en-US" dirty="0" smtClean="0">
                <a:solidFill>
                  <a:srgbClr val="FFFF00"/>
                </a:solidFill>
              </a:rPr>
              <a:t>CG can be aft of center of lift for aerobatics</a:t>
            </a:r>
          </a:p>
          <a:p>
            <a:pPr marL="742950" lvl="1" indent="-285750">
              <a:buFont typeface="Arial"/>
              <a:buChar char="•"/>
            </a:pPr>
            <a:r>
              <a:rPr lang="en-US" dirty="0" smtClean="0">
                <a:solidFill>
                  <a:srgbClr val="FFFF00"/>
                </a:solidFill>
              </a:rPr>
              <a:t>Too far aft, and the “neutral point is reached (truly unstable)</a:t>
            </a:r>
            <a:endParaRPr lang="en-US" dirty="0">
              <a:solidFill>
                <a:srgbClr val="FFFF00"/>
              </a:solidFill>
            </a:endParaRPr>
          </a:p>
        </p:txBody>
      </p:sp>
      <p:grpSp>
        <p:nvGrpSpPr>
          <p:cNvPr id="23" name="Group 22"/>
          <p:cNvGrpSpPr/>
          <p:nvPr/>
        </p:nvGrpSpPr>
        <p:grpSpPr>
          <a:xfrm>
            <a:off x="2640623" y="3636985"/>
            <a:ext cx="215900" cy="205206"/>
            <a:chOff x="-920750" y="1695450"/>
            <a:chExt cx="660400" cy="697163"/>
          </a:xfrm>
        </p:grpSpPr>
        <p:sp>
          <p:nvSpPr>
            <p:cNvPr id="25" name="Oval 24"/>
            <p:cNvSpPr/>
            <p:nvPr/>
          </p:nvSpPr>
          <p:spPr>
            <a:xfrm>
              <a:off x="-920750" y="1695450"/>
              <a:ext cx="660400" cy="697163"/>
            </a:xfrm>
            <a:prstGeom prst="ellipse">
              <a:avLst/>
            </a:prstGeom>
            <a:solidFill>
              <a:schemeClr val="bg1"/>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ie 26"/>
            <p:cNvSpPr/>
            <p:nvPr/>
          </p:nvSpPr>
          <p:spPr>
            <a:xfrm>
              <a:off x="-920750" y="171450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Pie 27"/>
            <p:cNvSpPr/>
            <p:nvPr/>
          </p:nvSpPr>
          <p:spPr>
            <a:xfrm rot="10800000">
              <a:off x="-920750" y="1720850"/>
              <a:ext cx="660400" cy="647700"/>
            </a:xfrm>
            <a:prstGeom prst="pie">
              <a:avLst>
                <a:gd name="adj1" fmla="val 10745437"/>
                <a:gd name="adj2" fmla="val 16200000"/>
              </a:avLst>
            </a:prstGeom>
            <a:solidFill>
              <a:srgbClr val="0000FF"/>
            </a:solid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p:cNvGrpSpPr/>
          <p:nvPr/>
        </p:nvGrpSpPr>
        <p:grpSpPr>
          <a:xfrm>
            <a:off x="2977534" y="3619606"/>
            <a:ext cx="215900" cy="213633"/>
            <a:chOff x="-825500" y="5012090"/>
            <a:chExt cx="215900" cy="213633"/>
          </a:xfrm>
        </p:grpSpPr>
        <p:sp>
          <p:nvSpPr>
            <p:cNvPr id="30" name="Oval 29"/>
            <p:cNvSpPr/>
            <p:nvPr/>
          </p:nvSpPr>
          <p:spPr>
            <a:xfrm>
              <a:off x="-825500" y="5012090"/>
              <a:ext cx="215900" cy="205206"/>
            </a:xfrm>
            <a:prstGeom prst="ellipse">
              <a:avLst/>
            </a:prstGeom>
            <a:solidFill>
              <a:schemeClr val="bg1"/>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ie 30"/>
            <p:cNvSpPr/>
            <p:nvPr/>
          </p:nvSpPr>
          <p:spPr>
            <a:xfrm>
              <a:off x="-825500" y="5018430"/>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Pie 31"/>
            <p:cNvSpPr/>
            <p:nvPr/>
          </p:nvSpPr>
          <p:spPr>
            <a:xfrm rot="10800000">
              <a:off x="-825500" y="5035076"/>
              <a:ext cx="215900" cy="190647"/>
            </a:xfrm>
            <a:prstGeom prst="pie">
              <a:avLst>
                <a:gd name="adj1" fmla="val 10745437"/>
                <a:gd name="adj2" fmla="val 16200000"/>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643417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CF410-5681-496B-B48B-BB80B49ECCA5}"/>
              </a:ext>
            </a:extLst>
          </p:cNvPr>
          <p:cNvSpPr>
            <a:spLocks noGrp="1"/>
          </p:cNvSpPr>
          <p:nvPr>
            <p:ph type="ctrTitle"/>
          </p:nvPr>
        </p:nvSpPr>
        <p:spPr>
          <a:xfrm>
            <a:off x="1314121" y="143710"/>
            <a:ext cx="8279892" cy="657368"/>
          </a:xfrm>
        </p:spPr>
        <p:txBody>
          <a:bodyPr>
            <a:normAutofit/>
          </a:bodyPr>
          <a:lstStyle/>
          <a:p>
            <a:r>
              <a:rPr lang="en-US" sz="3600" b="1" dirty="0" smtClean="0">
                <a:solidFill>
                  <a:srgbClr val="002060"/>
                </a:solidFill>
              </a:rPr>
              <a:t>Marymoor RC STEM Day</a:t>
            </a:r>
            <a:endParaRPr lang="en-US" sz="3600" b="1" dirty="0">
              <a:solidFill>
                <a:srgbClr val="002060"/>
              </a:solidFill>
            </a:endParaRPr>
          </a:p>
        </p:txBody>
      </p:sp>
      <p:sp>
        <p:nvSpPr>
          <p:cNvPr id="4" name="Slide Number Placeholder 3">
            <a:extLst>
              <a:ext uri="{FF2B5EF4-FFF2-40B4-BE49-F238E27FC236}">
                <a16:creationId xmlns:a16="http://schemas.microsoft.com/office/drawing/2014/main" xmlns="" id="{2D718057-7475-4A0D-AA31-3FFB0A42814F}"/>
              </a:ext>
            </a:extLst>
          </p:cNvPr>
          <p:cNvSpPr>
            <a:spLocks noGrp="1"/>
          </p:cNvSpPr>
          <p:nvPr>
            <p:ph type="sldNum" sz="quarter" idx="12"/>
          </p:nvPr>
        </p:nvSpPr>
        <p:spPr/>
        <p:txBody>
          <a:bodyPr/>
          <a:lstStyle/>
          <a:p>
            <a:fld id="{66C5B191-391C-4636-9F3B-FAA9F66BDCA7}" type="slidenum">
              <a:rPr lang="en-US" smtClean="0"/>
              <a:t>3</a:t>
            </a:fld>
            <a:endParaRPr lang="en-US"/>
          </a:p>
        </p:txBody>
      </p:sp>
      <p:pic>
        <p:nvPicPr>
          <p:cNvPr id="5" name="Picture 4" descr="image1.jpeg">
            <a:extLst>
              <a:ext uri="{FF2B5EF4-FFF2-40B4-BE49-F238E27FC236}">
                <a16:creationId xmlns:a16="http://schemas.microsoft.com/office/drawing/2014/main" xmlns="" id="{2701F25C-06D9-4BB7-8184-237F2E29C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613" y="73035"/>
            <a:ext cx="2093454" cy="1345191"/>
          </a:xfrm>
          <a:prstGeom prst="rect">
            <a:avLst/>
          </a:prstGeom>
        </p:spPr>
      </p:pic>
      <p:pic>
        <p:nvPicPr>
          <p:cNvPr id="6" name="Picture 5" descr="rf8-gpmz4550-pk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4060" y="1166660"/>
            <a:ext cx="2982725" cy="2649654"/>
          </a:xfrm>
          <a:prstGeom prst="rect">
            <a:avLst/>
          </a:prstGeom>
        </p:spPr>
      </p:pic>
      <p:pic>
        <p:nvPicPr>
          <p:cNvPr id="7" name="Picture 6"/>
          <p:cNvPicPr>
            <a:picLocks noChangeAspect="1"/>
          </p:cNvPicPr>
          <p:nvPr/>
        </p:nvPicPr>
        <p:blipFill>
          <a:blip r:embed="rId4" cstate="print"/>
          <a:stretch>
            <a:fillRect/>
          </a:stretch>
        </p:blipFill>
        <p:spPr>
          <a:xfrm>
            <a:off x="6174389" y="869982"/>
            <a:ext cx="2934686" cy="4395139"/>
          </a:xfrm>
          <a:prstGeom prst="rect">
            <a:avLst/>
          </a:prstGeom>
        </p:spPr>
      </p:pic>
      <p:pic>
        <p:nvPicPr>
          <p:cNvPr id="8" name="Picture 7" descr="EFL3180_b0.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223" y="4264736"/>
            <a:ext cx="3825219" cy="2125729"/>
          </a:xfrm>
          <a:prstGeom prst="rect">
            <a:avLst/>
          </a:prstGeom>
        </p:spPr>
      </p:pic>
      <p:pic>
        <p:nvPicPr>
          <p:cNvPr id="9" name="Picture 8" descr="Unknown.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3990" y="4724400"/>
            <a:ext cx="3810000" cy="2133600"/>
          </a:xfrm>
          <a:prstGeom prst="rect">
            <a:avLst/>
          </a:prstGeom>
        </p:spPr>
      </p:pic>
      <p:pic>
        <p:nvPicPr>
          <p:cNvPr id="10" name="Picture 9" descr="long.JPG"/>
          <p:cNvPicPr>
            <a:picLocks noChangeAspect="1"/>
          </p:cNvPicPr>
          <p:nvPr/>
        </p:nvPicPr>
        <p:blipFill>
          <a:blip r:embed="rId7" cstate="print"/>
          <a:stretch>
            <a:fillRect/>
          </a:stretch>
        </p:blipFill>
        <p:spPr>
          <a:xfrm>
            <a:off x="76417" y="1537493"/>
            <a:ext cx="2791677" cy="1893191"/>
          </a:xfrm>
          <a:prstGeom prst="rect">
            <a:avLst/>
          </a:prstGeom>
        </p:spPr>
      </p:pic>
    </p:spTree>
    <p:extLst>
      <p:ext uri="{BB962C8B-B14F-4D97-AF65-F5344CB8AC3E}">
        <p14:creationId xmlns:p14="http://schemas.microsoft.com/office/powerpoint/2010/main" val="1954811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0559" y="153141"/>
            <a:ext cx="3104521" cy="747566"/>
          </a:xfrm>
        </p:spPr>
        <p:txBody>
          <a:bodyPr/>
          <a:lstStyle/>
          <a:p>
            <a:r>
              <a:rPr lang="en-US" dirty="0">
                <a:solidFill>
                  <a:srgbClr val="002060"/>
                </a:solidFill>
              </a:rPr>
              <a:t>Roll Stability</a:t>
            </a:r>
          </a:p>
        </p:txBody>
      </p:sp>
      <p:sp>
        <p:nvSpPr>
          <p:cNvPr id="3" name="Text Placeholder 2"/>
          <p:cNvSpPr>
            <a:spLocks noGrp="1"/>
          </p:cNvSpPr>
          <p:nvPr>
            <p:ph type="body" idx="1"/>
          </p:nvPr>
        </p:nvSpPr>
        <p:spPr>
          <a:xfrm>
            <a:off x="660518" y="1236913"/>
            <a:ext cx="7956537" cy="697135"/>
          </a:xfrm>
        </p:spPr>
        <p:txBody>
          <a:bodyPr>
            <a:noAutofit/>
          </a:bodyPr>
          <a:lstStyle/>
          <a:p>
            <a:pPr marL="457200" indent="-457200" algn="l">
              <a:buFont typeface="Arial" panose="020B0604020202020204" pitchFamily="34" charset="0"/>
              <a:buChar char="•"/>
            </a:pPr>
            <a:r>
              <a:rPr lang="en-US" sz="2800" dirty="0">
                <a:solidFill>
                  <a:srgbClr val="002060"/>
                </a:solidFill>
              </a:rPr>
              <a:t>Dihedral effect helps to </a:t>
            </a:r>
            <a:r>
              <a:rPr lang="en-US" sz="2800" dirty="0" smtClean="0">
                <a:solidFill>
                  <a:srgbClr val="002060"/>
                </a:solidFill>
              </a:rPr>
              <a:t>level the </a:t>
            </a:r>
            <a:r>
              <a:rPr lang="en-US" sz="2800" dirty="0">
                <a:solidFill>
                  <a:srgbClr val="002060"/>
                </a:solidFill>
              </a:rPr>
              <a:t>airplane in roll, making it easier to fly</a:t>
            </a:r>
          </a:p>
        </p:txBody>
      </p:sp>
      <p:sp>
        <p:nvSpPr>
          <p:cNvPr id="5" name="TextBox 4"/>
          <p:cNvSpPr txBox="1"/>
          <p:nvPr/>
        </p:nvSpPr>
        <p:spPr>
          <a:xfrm>
            <a:off x="6130869" y="2792290"/>
            <a:ext cx="72109" cy="4568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endParaRPr lang="en-US" dirty="0">
              <a:solidFill>
                <a:srgbClr val="000000"/>
              </a:solidFill>
            </a:endParaRPr>
          </a:p>
        </p:txBody>
      </p:sp>
      <p:sp>
        <p:nvSpPr>
          <p:cNvPr id="6" name="TextBox 5"/>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30</a:t>
            </a:fld>
            <a:endParaRPr lang="en-US" sz="1500" dirty="0">
              <a:solidFill>
                <a:srgbClr val="000000"/>
              </a:solidFill>
            </a:endParaRPr>
          </a:p>
        </p:txBody>
      </p:sp>
      <p:cxnSp>
        <p:nvCxnSpPr>
          <p:cNvPr id="19" name="Straight Arrow Connector 18"/>
          <p:cNvCxnSpPr>
            <a:cxnSpLocks/>
          </p:cNvCxnSpPr>
          <p:nvPr/>
        </p:nvCxnSpPr>
        <p:spPr>
          <a:xfrm flipV="1">
            <a:off x="3086562" y="3477226"/>
            <a:ext cx="0" cy="335822"/>
          </a:xfrm>
          <a:prstGeom prst="straightConnector1">
            <a:avLst/>
          </a:prstGeom>
          <a:noFill/>
          <a:ln w="25400" cap="flat">
            <a:solidFill>
              <a:srgbClr val="FF00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sp>
        <p:nvSpPr>
          <p:cNvPr id="20" name="TextBox 19"/>
          <p:cNvSpPr txBox="1"/>
          <p:nvPr/>
        </p:nvSpPr>
        <p:spPr>
          <a:xfrm>
            <a:off x="1682838" y="2967180"/>
            <a:ext cx="935872" cy="62610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b="1" dirty="0">
                <a:solidFill>
                  <a:srgbClr val="002060"/>
                </a:solidFill>
              </a:rPr>
              <a:t>Dihedral </a:t>
            </a:r>
          </a:p>
          <a:p>
            <a:pPr rtl="0" latinLnBrk="1" hangingPunct="0"/>
            <a:r>
              <a:rPr lang="en-US" b="1" dirty="0">
                <a:solidFill>
                  <a:srgbClr val="002060"/>
                </a:solidFill>
              </a:rPr>
              <a:t>angle</a:t>
            </a:r>
          </a:p>
        </p:txBody>
      </p:sp>
      <p:pic>
        <p:nvPicPr>
          <p:cNvPr id="13" name="Picture 12" descr="image1.jpeg">
            <a:extLst>
              <a:ext uri="{FF2B5EF4-FFF2-40B4-BE49-F238E27FC236}">
                <a16:creationId xmlns:a16="http://schemas.microsoft.com/office/drawing/2014/main" xmlns="" id="{C29A24F9-D4D6-41DA-A9AA-9DACF9315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39" y="103031"/>
            <a:ext cx="1262653" cy="811343"/>
          </a:xfrm>
          <a:prstGeom prst="rect">
            <a:avLst/>
          </a:prstGeom>
        </p:spPr>
      </p:pic>
      <p:pic>
        <p:nvPicPr>
          <p:cNvPr id="16" name="Picture 15">
            <a:extLst>
              <a:ext uri="{FF2B5EF4-FFF2-40B4-BE49-F238E27FC236}">
                <a16:creationId xmlns:a16="http://schemas.microsoft.com/office/drawing/2014/main" xmlns="" id="{93D75FEF-4839-47BF-8D36-45B7F05EF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5587" y="2478718"/>
            <a:ext cx="4950848" cy="2138993"/>
          </a:xfrm>
          <a:prstGeom prst="rect">
            <a:avLst/>
          </a:prstGeom>
        </p:spPr>
      </p:pic>
      <p:cxnSp>
        <p:nvCxnSpPr>
          <p:cNvPr id="9" name="Straight Connector 8"/>
          <p:cNvCxnSpPr>
            <a:cxnSpLocks/>
          </p:cNvCxnSpPr>
          <p:nvPr/>
        </p:nvCxnSpPr>
        <p:spPr>
          <a:xfrm flipH="1">
            <a:off x="2832735" y="3429000"/>
            <a:ext cx="3599484" cy="17108"/>
          </a:xfrm>
          <a:prstGeom prst="line">
            <a:avLst/>
          </a:prstGeom>
          <a:noFill/>
          <a:ln w="25400" cap="flat">
            <a:solidFill>
              <a:srgbClr val="FF000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11" name="Straight Connector 10"/>
          <p:cNvCxnSpPr>
            <a:cxnSpLocks/>
          </p:cNvCxnSpPr>
          <p:nvPr/>
        </p:nvCxnSpPr>
        <p:spPr>
          <a:xfrm flipH="1" flipV="1">
            <a:off x="2832735" y="3181393"/>
            <a:ext cx="3612101" cy="264715"/>
          </a:xfrm>
          <a:prstGeom prst="line">
            <a:avLst/>
          </a:prstGeom>
          <a:noFill/>
          <a:ln w="25400" cap="flat">
            <a:solidFill>
              <a:srgbClr val="FF000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cxnSp>
        <p:nvCxnSpPr>
          <p:cNvPr id="15" name="Straight Arrow Connector 14"/>
          <p:cNvCxnSpPr>
            <a:cxnSpLocks/>
          </p:cNvCxnSpPr>
          <p:nvPr/>
        </p:nvCxnSpPr>
        <p:spPr>
          <a:xfrm flipH="1">
            <a:off x="3120447" y="2859307"/>
            <a:ext cx="31666" cy="317164"/>
          </a:xfrm>
          <a:prstGeom prst="straightConnector1">
            <a:avLst/>
          </a:prstGeom>
          <a:noFill/>
          <a:ln w="25400" cap="flat">
            <a:solidFill>
              <a:srgbClr val="FF0000"/>
            </a:solidFill>
            <a:prstDash val="solid"/>
            <a:bevel/>
            <a:tailEnd type="arrow"/>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cxnSp>
      <p:sp>
        <p:nvSpPr>
          <p:cNvPr id="21" name="TextBox 20"/>
          <p:cNvSpPr txBox="1"/>
          <p:nvPr/>
        </p:nvSpPr>
        <p:spPr>
          <a:xfrm>
            <a:off x="317898" y="4133388"/>
            <a:ext cx="3980095" cy="20572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06" tIns="35706" rIns="35706" bIns="35706" numCol="1" spcCol="26780" rtlCol="0" anchor="ctr">
            <a:spAutoFit/>
          </a:bodyPr>
          <a:lstStyle/>
          <a:p>
            <a:pPr marL="241017" indent="-241017" algn="l" rtl="0" latinLnBrk="1" hangingPunct="0">
              <a:lnSpc>
                <a:spcPct val="120000"/>
              </a:lnSpc>
              <a:buFont typeface="Arial"/>
              <a:buChar char="•"/>
            </a:pPr>
            <a:r>
              <a:rPr lang="en-US" b="1" dirty="0">
                <a:solidFill>
                  <a:srgbClr val="002060"/>
                </a:solidFill>
              </a:rPr>
              <a:t>A zero </a:t>
            </a:r>
            <a:r>
              <a:rPr lang="en-US" b="1" dirty="0" smtClean="0">
                <a:solidFill>
                  <a:srgbClr val="002060"/>
                </a:solidFill>
              </a:rPr>
              <a:t>dihedral, </a:t>
            </a:r>
            <a:r>
              <a:rPr lang="en-US" b="1" dirty="0">
                <a:solidFill>
                  <a:srgbClr val="002060"/>
                </a:solidFill>
              </a:rPr>
              <a:t>high wing airplane</a:t>
            </a:r>
            <a:br>
              <a:rPr lang="en-US" b="1" dirty="0">
                <a:solidFill>
                  <a:srgbClr val="002060"/>
                </a:solidFill>
              </a:rPr>
            </a:br>
            <a:r>
              <a:rPr lang="en-US" b="1" dirty="0">
                <a:solidFill>
                  <a:srgbClr val="002060"/>
                </a:solidFill>
              </a:rPr>
              <a:t> will still have some dihedral effect </a:t>
            </a:r>
          </a:p>
          <a:p>
            <a:pPr marL="241017" indent="-241017" algn="l" rtl="0" latinLnBrk="1" hangingPunct="0">
              <a:lnSpc>
                <a:spcPct val="120000"/>
              </a:lnSpc>
              <a:buFont typeface="Arial"/>
              <a:buChar char="•"/>
            </a:pPr>
            <a:r>
              <a:rPr lang="en-US" b="1" dirty="0">
                <a:solidFill>
                  <a:srgbClr val="002060"/>
                </a:solidFill>
              </a:rPr>
              <a:t>Swept wings have dihedral effect</a:t>
            </a:r>
          </a:p>
          <a:p>
            <a:pPr marL="241017" indent="-241017" algn="l" rtl="0" latinLnBrk="1" hangingPunct="0">
              <a:lnSpc>
                <a:spcPct val="120000"/>
              </a:lnSpc>
              <a:buFont typeface="Arial"/>
              <a:buChar char="•"/>
            </a:pPr>
            <a:r>
              <a:rPr lang="en-US" b="1" dirty="0">
                <a:solidFill>
                  <a:srgbClr val="002060"/>
                </a:solidFill>
              </a:rPr>
              <a:t>Aerobatic airplanes usually have zero</a:t>
            </a:r>
            <a:br>
              <a:rPr lang="en-US" b="1" dirty="0">
                <a:solidFill>
                  <a:srgbClr val="002060"/>
                </a:solidFill>
              </a:rPr>
            </a:br>
            <a:r>
              <a:rPr lang="en-US" b="1" dirty="0">
                <a:solidFill>
                  <a:srgbClr val="002060"/>
                </a:solidFill>
              </a:rPr>
              <a:t> dihedral so they also fly well upside</a:t>
            </a:r>
            <a:br>
              <a:rPr lang="en-US" b="1" dirty="0">
                <a:solidFill>
                  <a:srgbClr val="002060"/>
                </a:solidFill>
              </a:rPr>
            </a:br>
            <a:r>
              <a:rPr lang="en-US" b="1" dirty="0">
                <a:solidFill>
                  <a:srgbClr val="002060"/>
                </a:solidFill>
              </a:rPr>
              <a:t> down  </a:t>
            </a:r>
          </a:p>
        </p:txBody>
      </p:sp>
    </p:spTree>
    <p:extLst>
      <p:ext uri="{BB962C8B-B14F-4D97-AF65-F5344CB8AC3E}">
        <p14:creationId xmlns:p14="http://schemas.microsoft.com/office/powerpoint/2010/main" val="3994431989"/>
      </p:ext>
    </p:extLst>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a:xfrm>
            <a:off x="6613398" y="6412574"/>
            <a:ext cx="2057400" cy="365125"/>
          </a:xfrm>
        </p:spPr>
        <p:txBody>
          <a:bodyPr/>
          <a:lstStyle/>
          <a:p>
            <a:fld id="{66C5B191-391C-4636-9F3B-FAA9F66BDCA7}" type="slidenum">
              <a:rPr lang="en-US" smtClean="0"/>
              <a:t>31</a:t>
            </a:fld>
            <a:endParaRPr lang="en-US" dirty="0"/>
          </a:p>
        </p:txBody>
      </p:sp>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2056316" y="230455"/>
            <a:ext cx="6925405" cy="5599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2060"/>
                </a:solidFill>
              </a:rPr>
              <a:t>STEM Example – </a:t>
            </a:r>
            <a:r>
              <a:rPr lang="en-US" sz="4000" b="1" dirty="0">
                <a:solidFill>
                  <a:srgbClr val="002060"/>
                </a:solidFill>
              </a:rPr>
              <a:t>Wing Loading</a:t>
            </a:r>
          </a:p>
        </p:txBody>
      </p:sp>
      <p:sp>
        <p:nvSpPr>
          <p:cNvPr id="13" name="Rectangle 12">
            <a:extLst>
              <a:ext uri="{FF2B5EF4-FFF2-40B4-BE49-F238E27FC236}">
                <a16:creationId xmlns:a16="http://schemas.microsoft.com/office/drawing/2014/main" xmlns="" id="{238C291D-5964-4505-B0BD-AB5F3A77748F}"/>
              </a:ext>
            </a:extLst>
          </p:cNvPr>
          <p:cNvSpPr/>
          <p:nvPr/>
        </p:nvSpPr>
        <p:spPr>
          <a:xfrm>
            <a:off x="3894821" y="834154"/>
            <a:ext cx="76575"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1</a:t>
            </a:r>
            <a:endParaRPr lang="en-US" sz="1000">
              <a:solidFill>
                <a:srgbClr val="000000"/>
              </a:solidFill>
              <a:effectLst/>
              <a:latin typeface="Franklin Gothic"/>
              <a:ea typeface="Franklin Gothic"/>
              <a:cs typeface="Franklin Gothic"/>
            </a:endParaRPr>
          </a:p>
        </p:txBody>
      </p:sp>
      <p:sp>
        <p:nvSpPr>
          <p:cNvPr id="15" name="Rectangle 14">
            <a:extLst>
              <a:ext uri="{FF2B5EF4-FFF2-40B4-BE49-F238E27FC236}">
                <a16:creationId xmlns:a16="http://schemas.microsoft.com/office/drawing/2014/main" xmlns="" id="{BED409AD-6C6C-4ABE-B693-B6CF8C8BFFF6}"/>
              </a:ext>
            </a:extLst>
          </p:cNvPr>
          <p:cNvSpPr/>
          <p:nvPr/>
        </p:nvSpPr>
        <p:spPr>
          <a:xfrm>
            <a:off x="4585548" y="834154"/>
            <a:ext cx="32668"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40" name="Rectangle 39">
            <a:extLst>
              <a:ext uri="{FF2B5EF4-FFF2-40B4-BE49-F238E27FC236}">
                <a16:creationId xmlns:a16="http://schemas.microsoft.com/office/drawing/2014/main" xmlns="" id="{8ACD1537-71C8-4B94-8AEE-A47CDE3904B8}"/>
              </a:ext>
            </a:extLst>
          </p:cNvPr>
          <p:cNvSpPr/>
          <p:nvPr/>
        </p:nvSpPr>
        <p:spPr>
          <a:xfrm rot="16200001">
            <a:off x="2672824" y="1440076"/>
            <a:ext cx="1123036" cy="11989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1</a:t>
            </a:r>
            <a:endParaRPr lang="en-US" sz="1000">
              <a:solidFill>
                <a:srgbClr val="000000"/>
              </a:solidFill>
              <a:effectLst/>
              <a:latin typeface="Franklin Gothic"/>
              <a:ea typeface="Franklin Gothic"/>
              <a:cs typeface="Franklin Gothic"/>
            </a:endParaRPr>
          </a:p>
        </p:txBody>
      </p:sp>
      <p:sp>
        <p:nvSpPr>
          <p:cNvPr id="41" name="Rectangle 40">
            <a:extLst>
              <a:ext uri="{FF2B5EF4-FFF2-40B4-BE49-F238E27FC236}">
                <a16:creationId xmlns:a16="http://schemas.microsoft.com/office/drawing/2014/main" xmlns="" id="{4AB1DA3C-4B09-4E7F-AF5B-A68E392A8434}"/>
              </a:ext>
            </a:extLst>
          </p:cNvPr>
          <p:cNvSpPr/>
          <p:nvPr/>
        </p:nvSpPr>
        <p:spPr>
          <a:xfrm rot="16200001">
            <a:off x="2824614" y="743303"/>
            <a:ext cx="32669" cy="11989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46" name="Rectangle 45">
            <a:extLst>
              <a:ext uri="{FF2B5EF4-FFF2-40B4-BE49-F238E27FC236}">
                <a16:creationId xmlns:a16="http://schemas.microsoft.com/office/drawing/2014/main" xmlns="" id="{9D4047E7-EA8A-4AC9-85A5-0A55AEBCF4DF}"/>
              </a:ext>
            </a:extLst>
          </p:cNvPr>
          <p:cNvSpPr/>
          <p:nvPr/>
        </p:nvSpPr>
        <p:spPr>
          <a:xfrm>
            <a:off x="2811094" y="220815"/>
            <a:ext cx="311654"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endParaRPr lang="en-US" sz="1000" dirty="0">
              <a:solidFill>
                <a:srgbClr val="000000"/>
              </a:solidFill>
              <a:effectLst/>
              <a:latin typeface="Franklin Gothic"/>
              <a:ea typeface="Franklin Gothic"/>
              <a:cs typeface="Franklin Gothic"/>
            </a:endParaRPr>
          </a:p>
        </p:txBody>
      </p:sp>
      <p:sp>
        <p:nvSpPr>
          <p:cNvPr id="47" name="Rectangle 46">
            <a:extLst>
              <a:ext uri="{FF2B5EF4-FFF2-40B4-BE49-F238E27FC236}">
                <a16:creationId xmlns:a16="http://schemas.microsoft.com/office/drawing/2014/main" xmlns="" id="{38C7DECB-0528-4EDA-8B9C-1F99D32A2331}"/>
              </a:ext>
            </a:extLst>
          </p:cNvPr>
          <p:cNvSpPr/>
          <p:nvPr/>
        </p:nvSpPr>
        <p:spPr>
          <a:xfrm>
            <a:off x="3049276" y="220815"/>
            <a:ext cx="32668"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pic>
        <p:nvPicPr>
          <p:cNvPr id="96" name="Picture 95" descr="image1.jpeg">
            <a:extLst>
              <a:ext uri="{FF2B5EF4-FFF2-40B4-BE49-F238E27FC236}">
                <a16:creationId xmlns:a16="http://schemas.microsoft.com/office/drawing/2014/main" xmlns="" id="{0FAD8BFF-E2EE-4FC1-9150-011F8A4E3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04" y="165667"/>
            <a:ext cx="1514737" cy="973325"/>
          </a:xfrm>
          <a:prstGeom prst="rect">
            <a:avLst/>
          </a:prstGeom>
        </p:spPr>
      </p:pic>
      <p:sp>
        <p:nvSpPr>
          <p:cNvPr id="12" name="Title 1">
            <a:extLst>
              <a:ext uri="{FF2B5EF4-FFF2-40B4-BE49-F238E27FC236}">
                <a16:creationId xmlns:a16="http://schemas.microsoft.com/office/drawing/2014/main" xmlns="" id="{FAC19575-2F7E-4B8D-9CA7-9E8BA47E7957}"/>
              </a:ext>
            </a:extLst>
          </p:cNvPr>
          <p:cNvSpPr txBox="1">
            <a:spLocks/>
          </p:cNvSpPr>
          <p:nvPr/>
        </p:nvSpPr>
        <p:spPr>
          <a:xfrm>
            <a:off x="430136" y="1134844"/>
            <a:ext cx="7967963" cy="14300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002060"/>
                </a:solidFill>
                <a:latin typeface="+mn-lt"/>
              </a:rPr>
              <a:t>Weight divided by Wing Area</a:t>
            </a:r>
          </a:p>
          <a:p>
            <a:pPr marL="403225" indent="-342900">
              <a:buFont typeface="Arial" panose="020B0604020202020204" pitchFamily="34" charset="0"/>
              <a:buChar char="•"/>
            </a:pPr>
            <a:r>
              <a:rPr lang="en-US" sz="2400" b="1" dirty="0" smtClean="0">
                <a:solidFill>
                  <a:srgbClr val="002060"/>
                </a:solidFill>
              </a:rPr>
              <a:t>For full </a:t>
            </a:r>
            <a:r>
              <a:rPr lang="en-US" sz="2400" b="1" dirty="0">
                <a:solidFill>
                  <a:srgbClr val="002060"/>
                </a:solidFill>
              </a:rPr>
              <a:t>scale </a:t>
            </a:r>
            <a:r>
              <a:rPr lang="en-US" sz="2400" b="1" dirty="0" smtClean="0">
                <a:solidFill>
                  <a:srgbClr val="002060"/>
                </a:solidFill>
              </a:rPr>
              <a:t>airplanes engineers use Pounds </a:t>
            </a:r>
            <a:r>
              <a:rPr lang="en-US" sz="2400" b="1" dirty="0">
                <a:solidFill>
                  <a:srgbClr val="002060"/>
                </a:solidFill>
              </a:rPr>
              <a:t>/ sq. Ft</a:t>
            </a:r>
          </a:p>
          <a:p>
            <a:pPr marL="403225" indent="-342900">
              <a:buFont typeface="Arial" panose="020B0604020202020204" pitchFamily="34" charset="0"/>
              <a:buChar char="•"/>
            </a:pPr>
            <a:r>
              <a:rPr lang="en-US" sz="2400" b="1" dirty="0" smtClean="0">
                <a:solidFill>
                  <a:srgbClr val="002060"/>
                </a:solidFill>
              </a:rPr>
              <a:t>For RC we use  ounces / square feet</a:t>
            </a:r>
          </a:p>
        </p:txBody>
      </p:sp>
      <p:graphicFrame>
        <p:nvGraphicFramePr>
          <p:cNvPr id="17" name="Table 16">
            <a:extLst>
              <a:ext uri="{FF2B5EF4-FFF2-40B4-BE49-F238E27FC236}">
                <a16:creationId xmlns:a16="http://schemas.microsoft.com/office/drawing/2014/main" xmlns="" id="{0EF1CC5E-5BDE-4555-9700-CCBBF167308E}"/>
              </a:ext>
            </a:extLst>
          </p:cNvPr>
          <p:cNvGraphicFramePr>
            <a:graphicFrameLocks noGrp="1"/>
          </p:cNvGraphicFramePr>
          <p:nvPr>
            <p:extLst>
              <p:ext uri="{D42A27DB-BD31-4B8C-83A1-F6EECF244321}">
                <p14:modId xmlns:p14="http://schemas.microsoft.com/office/powerpoint/2010/main" val="255688533"/>
              </p:ext>
            </p:extLst>
          </p:nvPr>
        </p:nvGraphicFramePr>
        <p:xfrm>
          <a:off x="1531701" y="2318463"/>
          <a:ext cx="6096000" cy="28651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xmlns="" val="1046402847"/>
                    </a:ext>
                  </a:extLst>
                </a:gridCol>
                <a:gridCol w="3048000">
                  <a:extLst>
                    <a:ext uri="{9D8B030D-6E8A-4147-A177-3AD203B41FA5}">
                      <a16:colId xmlns:a16="http://schemas.microsoft.com/office/drawing/2014/main" xmlns="" val="3886543154"/>
                    </a:ext>
                  </a:extLst>
                </a:gridCol>
              </a:tblGrid>
              <a:tr h="370840">
                <a:tc>
                  <a:txBody>
                    <a:bodyPr/>
                    <a:lstStyle/>
                    <a:p>
                      <a:pPr algn="ctr"/>
                      <a:r>
                        <a:rPr lang="en-US" dirty="0" smtClean="0"/>
                        <a:t>RC Model </a:t>
                      </a:r>
                      <a:r>
                        <a:rPr lang="en-US" dirty="0"/>
                        <a:t>Type</a:t>
                      </a:r>
                    </a:p>
                  </a:txBody>
                  <a:tcPr/>
                </a:tc>
                <a:tc>
                  <a:txBody>
                    <a:bodyPr/>
                    <a:lstStyle/>
                    <a:p>
                      <a:pPr algn="ctr"/>
                      <a:r>
                        <a:rPr lang="en-US" dirty="0"/>
                        <a:t>Wing </a:t>
                      </a:r>
                      <a:r>
                        <a:rPr lang="en-US" dirty="0" smtClean="0"/>
                        <a:t>Loading</a:t>
                      </a:r>
                    </a:p>
                    <a:p>
                      <a:pPr algn="ctr"/>
                      <a:r>
                        <a:rPr lang="en-US" dirty="0" smtClean="0"/>
                        <a:t>oz./sq</a:t>
                      </a:r>
                      <a:r>
                        <a:rPr lang="en-US" baseline="0" dirty="0" smtClean="0"/>
                        <a:t>. ft.</a:t>
                      </a:r>
                      <a:endParaRPr lang="en-US" dirty="0"/>
                    </a:p>
                  </a:txBody>
                  <a:tcPr/>
                </a:tc>
                <a:extLst>
                  <a:ext uri="{0D108BD9-81ED-4DB2-BD59-A6C34878D82A}">
                    <a16:rowId xmlns:a16="http://schemas.microsoft.com/office/drawing/2014/main" xmlns="" val="434985558"/>
                  </a:ext>
                </a:extLst>
              </a:tr>
              <a:tr h="370840">
                <a:tc>
                  <a:txBody>
                    <a:bodyPr/>
                    <a:lstStyle/>
                    <a:p>
                      <a:r>
                        <a:rPr lang="en-US" dirty="0"/>
                        <a:t>Gliders &amp; Park Flyers</a:t>
                      </a:r>
                    </a:p>
                  </a:txBody>
                  <a:tcPr/>
                </a:tc>
                <a:tc>
                  <a:txBody>
                    <a:bodyPr/>
                    <a:lstStyle/>
                    <a:p>
                      <a:r>
                        <a:rPr lang="en-US" dirty="0"/>
                        <a:t>4 to </a:t>
                      </a:r>
                      <a:r>
                        <a:rPr lang="en-US" dirty="0" smtClean="0"/>
                        <a:t>9</a:t>
                      </a:r>
                      <a:endParaRPr lang="en-US" dirty="0"/>
                    </a:p>
                  </a:txBody>
                  <a:tcPr/>
                </a:tc>
                <a:extLst>
                  <a:ext uri="{0D108BD9-81ED-4DB2-BD59-A6C34878D82A}">
                    <a16:rowId xmlns:a16="http://schemas.microsoft.com/office/drawing/2014/main" xmlns="" val="1770290135"/>
                  </a:ext>
                </a:extLst>
              </a:tr>
              <a:tr h="370840">
                <a:tc>
                  <a:txBody>
                    <a:bodyPr/>
                    <a:lstStyle/>
                    <a:p>
                      <a:r>
                        <a:rPr lang="en-US" dirty="0"/>
                        <a:t>Trainers</a:t>
                      </a:r>
                    </a:p>
                  </a:txBody>
                  <a:tcPr/>
                </a:tc>
                <a:tc>
                  <a:txBody>
                    <a:bodyPr/>
                    <a:lstStyle/>
                    <a:p>
                      <a:r>
                        <a:rPr lang="en-US" dirty="0"/>
                        <a:t>9</a:t>
                      </a:r>
                      <a:r>
                        <a:rPr lang="en-US" dirty="0" smtClean="0"/>
                        <a:t> </a:t>
                      </a:r>
                      <a:r>
                        <a:rPr lang="en-US" dirty="0"/>
                        <a:t>to </a:t>
                      </a:r>
                      <a:r>
                        <a:rPr lang="en-US" dirty="0" smtClean="0"/>
                        <a:t>15</a:t>
                      </a:r>
                      <a:endParaRPr lang="en-US" dirty="0"/>
                    </a:p>
                  </a:txBody>
                  <a:tcPr/>
                </a:tc>
                <a:extLst>
                  <a:ext uri="{0D108BD9-81ED-4DB2-BD59-A6C34878D82A}">
                    <a16:rowId xmlns:a16="http://schemas.microsoft.com/office/drawing/2014/main" xmlns="" val="825582921"/>
                  </a:ext>
                </a:extLst>
              </a:tr>
              <a:tr h="370840">
                <a:tc>
                  <a:txBody>
                    <a:bodyPr/>
                    <a:lstStyle/>
                    <a:p>
                      <a:r>
                        <a:rPr lang="en-US" dirty="0"/>
                        <a:t>Sport Planes</a:t>
                      </a:r>
                    </a:p>
                  </a:txBody>
                  <a:tcPr/>
                </a:tc>
                <a:tc>
                  <a:txBody>
                    <a:bodyPr/>
                    <a:lstStyle/>
                    <a:p>
                      <a:r>
                        <a:rPr lang="en-US" dirty="0" smtClean="0"/>
                        <a:t>10 </a:t>
                      </a:r>
                      <a:r>
                        <a:rPr lang="en-US" dirty="0"/>
                        <a:t>to </a:t>
                      </a:r>
                      <a:r>
                        <a:rPr lang="en-US" dirty="0" smtClean="0"/>
                        <a:t>20</a:t>
                      </a:r>
                      <a:endParaRPr lang="en-US" dirty="0"/>
                    </a:p>
                  </a:txBody>
                  <a:tcPr/>
                </a:tc>
                <a:extLst>
                  <a:ext uri="{0D108BD9-81ED-4DB2-BD59-A6C34878D82A}">
                    <a16:rowId xmlns:a16="http://schemas.microsoft.com/office/drawing/2014/main" xmlns="" val="2648645299"/>
                  </a:ext>
                </a:extLst>
              </a:tr>
              <a:tr h="370840">
                <a:tc>
                  <a:txBody>
                    <a:bodyPr/>
                    <a:lstStyle/>
                    <a:p>
                      <a:r>
                        <a:rPr lang="en-US" dirty="0"/>
                        <a:t>Aerobatics</a:t>
                      </a:r>
                    </a:p>
                  </a:txBody>
                  <a:tcPr/>
                </a:tc>
                <a:tc>
                  <a:txBody>
                    <a:bodyPr/>
                    <a:lstStyle/>
                    <a:p>
                      <a:r>
                        <a:rPr lang="en-US" dirty="0"/>
                        <a:t>10 to </a:t>
                      </a:r>
                      <a:r>
                        <a:rPr lang="en-US" dirty="0" smtClean="0"/>
                        <a:t>15</a:t>
                      </a:r>
                      <a:endParaRPr lang="en-US" dirty="0"/>
                    </a:p>
                  </a:txBody>
                  <a:tcPr/>
                </a:tc>
                <a:extLst>
                  <a:ext uri="{0D108BD9-81ED-4DB2-BD59-A6C34878D82A}">
                    <a16:rowId xmlns:a16="http://schemas.microsoft.com/office/drawing/2014/main" xmlns="" val="216111287"/>
                  </a:ext>
                </a:extLst>
              </a:tr>
              <a:tr h="370840">
                <a:tc>
                  <a:txBody>
                    <a:bodyPr/>
                    <a:lstStyle/>
                    <a:p>
                      <a:r>
                        <a:rPr lang="en-US" dirty="0" smtClean="0"/>
                        <a:t>Scale</a:t>
                      </a:r>
                      <a:endParaRPr lang="en-US" dirty="0"/>
                    </a:p>
                  </a:txBody>
                  <a:tcPr/>
                </a:tc>
                <a:tc>
                  <a:txBody>
                    <a:bodyPr/>
                    <a:lstStyle/>
                    <a:p>
                      <a:r>
                        <a:rPr lang="en-US" dirty="0"/>
                        <a:t>Up to </a:t>
                      </a:r>
                      <a:r>
                        <a:rPr lang="en-US" dirty="0" smtClean="0"/>
                        <a:t>50 for large models</a:t>
                      </a:r>
                      <a:endParaRPr lang="en-US" dirty="0"/>
                    </a:p>
                  </a:txBody>
                  <a:tcPr/>
                </a:tc>
                <a:extLst>
                  <a:ext uri="{0D108BD9-81ED-4DB2-BD59-A6C34878D82A}">
                    <a16:rowId xmlns:a16="http://schemas.microsoft.com/office/drawing/2014/main" xmlns="" val="2611953376"/>
                  </a:ext>
                </a:extLst>
              </a:tr>
              <a:tr h="370840">
                <a:tc>
                  <a:txBody>
                    <a:bodyPr/>
                    <a:lstStyle/>
                    <a:p>
                      <a:r>
                        <a:rPr lang="en-US" dirty="0"/>
                        <a:t>Electric Ducted Fans</a:t>
                      </a:r>
                    </a:p>
                  </a:txBody>
                  <a:tcPr/>
                </a:tc>
                <a:tc>
                  <a:txBody>
                    <a:bodyPr/>
                    <a:lstStyle/>
                    <a:p>
                      <a:r>
                        <a:rPr lang="en-US" dirty="0"/>
                        <a:t>Up to 25</a:t>
                      </a:r>
                    </a:p>
                  </a:txBody>
                  <a:tcPr/>
                </a:tc>
                <a:extLst>
                  <a:ext uri="{0D108BD9-81ED-4DB2-BD59-A6C34878D82A}">
                    <a16:rowId xmlns:a16="http://schemas.microsoft.com/office/drawing/2014/main" xmlns="" val="3931317294"/>
                  </a:ext>
                </a:extLst>
              </a:tr>
            </a:tbl>
          </a:graphicData>
        </a:graphic>
      </p:graphicFrame>
      <p:sp>
        <p:nvSpPr>
          <p:cNvPr id="14" name="Title 1">
            <a:extLst>
              <a:ext uri="{FF2B5EF4-FFF2-40B4-BE49-F238E27FC236}">
                <a16:creationId xmlns:a16="http://schemas.microsoft.com/office/drawing/2014/main" xmlns="" id="{1EF4A332-7B59-4167-AD87-AEC8DDE3B9EA}"/>
              </a:ext>
            </a:extLst>
          </p:cNvPr>
          <p:cNvSpPr txBox="1">
            <a:spLocks/>
          </p:cNvSpPr>
          <p:nvPr/>
        </p:nvSpPr>
        <p:spPr>
          <a:xfrm>
            <a:off x="473202" y="5356052"/>
            <a:ext cx="7967963" cy="9624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sz="2400" b="1" dirty="0">
                <a:solidFill>
                  <a:srgbClr val="002060"/>
                </a:solidFill>
              </a:rPr>
              <a:t>Models with low wing loading tend </a:t>
            </a:r>
            <a:r>
              <a:rPr lang="en-US" sz="2400" b="1" dirty="0" smtClean="0">
                <a:solidFill>
                  <a:srgbClr val="002060"/>
                </a:solidFill>
              </a:rPr>
              <a:t>to feel ‘</a:t>
            </a:r>
            <a:r>
              <a:rPr lang="en-US" sz="2400" b="1" dirty="0" err="1" smtClean="0">
                <a:solidFill>
                  <a:srgbClr val="002060"/>
                </a:solidFill>
              </a:rPr>
              <a:t>floaty</a:t>
            </a:r>
            <a:r>
              <a:rPr lang="en-US" sz="2400" b="1" dirty="0" smtClean="0">
                <a:solidFill>
                  <a:srgbClr val="002060"/>
                </a:solidFill>
              </a:rPr>
              <a:t>’ and can fly slowly without stalling. </a:t>
            </a:r>
          </a:p>
          <a:p>
            <a:pPr marL="342900" indent="-342900">
              <a:buFont typeface="Arial" panose="020B0604020202020204" pitchFamily="34" charset="0"/>
              <a:buChar char="•"/>
            </a:pPr>
            <a:r>
              <a:rPr lang="en-US" sz="2400" b="1" dirty="0" smtClean="0">
                <a:solidFill>
                  <a:srgbClr val="002060"/>
                </a:solidFill>
              </a:rPr>
              <a:t>Those </a:t>
            </a:r>
            <a:r>
              <a:rPr lang="en-US" sz="2400" b="1" dirty="0">
                <a:solidFill>
                  <a:srgbClr val="002060"/>
                </a:solidFill>
              </a:rPr>
              <a:t>with high wing loading </a:t>
            </a:r>
            <a:r>
              <a:rPr lang="en-US" sz="2400" b="1" dirty="0" smtClean="0">
                <a:solidFill>
                  <a:srgbClr val="002060"/>
                </a:solidFill>
              </a:rPr>
              <a:t>must fly faster to avoid stalling</a:t>
            </a:r>
            <a:endParaRPr lang="en-US" sz="2400" b="1" dirty="0">
              <a:solidFill>
                <a:srgbClr val="002060"/>
              </a:solidFill>
            </a:endParaRPr>
          </a:p>
        </p:txBody>
      </p:sp>
    </p:spTree>
    <p:extLst>
      <p:ext uri="{BB962C8B-B14F-4D97-AF65-F5344CB8AC3E}">
        <p14:creationId xmlns:p14="http://schemas.microsoft.com/office/powerpoint/2010/main" val="2467446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5-02 at 11.49.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054" y="3365359"/>
            <a:ext cx="6832509" cy="3849301"/>
          </a:xfrm>
          <a:prstGeom prst="rect">
            <a:avLst/>
          </a:prstGeom>
        </p:spPr>
      </p:pic>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a:xfrm>
            <a:off x="6613398" y="6412574"/>
            <a:ext cx="2057400" cy="365125"/>
          </a:xfrm>
        </p:spPr>
        <p:txBody>
          <a:bodyPr/>
          <a:lstStyle/>
          <a:p>
            <a:fld id="{66C5B191-391C-4636-9F3B-FAA9F66BDCA7}" type="slidenum">
              <a:rPr lang="en-US" smtClean="0"/>
              <a:t>32</a:t>
            </a:fld>
            <a:endParaRPr lang="en-US" dirty="0"/>
          </a:p>
        </p:txBody>
      </p:sp>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2056316" y="230455"/>
            <a:ext cx="6937639" cy="5599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2060"/>
                </a:solidFill>
              </a:rPr>
              <a:t>Wing Area, Apprentice Trainer</a:t>
            </a:r>
            <a:endParaRPr lang="en-US" sz="4000" b="1" dirty="0">
              <a:solidFill>
                <a:srgbClr val="002060"/>
              </a:solidFill>
            </a:endParaRPr>
          </a:p>
        </p:txBody>
      </p:sp>
      <p:sp>
        <p:nvSpPr>
          <p:cNvPr id="13" name="Rectangle 12">
            <a:extLst>
              <a:ext uri="{FF2B5EF4-FFF2-40B4-BE49-F238E27FC236}">
                <a16:creationId xmlns:a16="http://schemas.microsoft.com/office/drawing/2014/main" xmlns="" id="{238C291D-5964-4505-B0BD-AB5F3A77748F}"/>
              </a:ext>
            </a:extLst>
          </p:cNvPr>
          <p:cNvSpPr/>
          <p:nvPr/>
        </p:nvSpPr>
        <p:spPr>
          <a:xfrm>
            <a:off x="3894821" y="834154"/>
            <a:ext cx="76575"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1</a:t>
            </a:r>
            <a:endParaRPr lang="en-US" sz="1000">
              <a:solidFill>
                <a:srgbClr val="000000"/>
              </a:solidFill>
              <a:effectLst/>
              <a:latin typeface="Franklin Gothic"/>
              <a:ea typeface="Franklin Gothic"/>
              <a:cs typeface="Franklin Gothic"/>
            </a:endParaRPr>
          </a:p>
        </p:txBody>
      </p:sp>
      <p:sp>
        <p:nvSpPr>
          <p:cNvPr id="15" name="Rectangle 14">
            <a:extLst>
              <a:ext uri="{FF2B5EF4-FFF2-40B4-BE49-F238E27FC236}">
                <a16:creationId xmlns:a16="http://schemas.microsoft.com/office/drawing/2014/main" xmlns="" id="{BED409AD-6C6C-4ABE-B693-B6CF8C8BFFF6}"/>
              </a:ext>
            </a:extLst>
          </p:cNvPr>
          <p:cNvSpPr/>
          <p:nvPr/>
        </p:nvSpPr>
        <p:spPr>
          <a:xfrm>
            <a:off x="4585548" y="834154"/>
            <a:ext cx="32668"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40" name="Rectangle 39">
            <a:extLst>
              <a:ext uri="{FF2B5EF4-FFF2-40B4-BE49-F238E27FC236}">
                <a16:creationId xmlns:a16="http://schemas.microsoft.com/office/drawing/2014/main" xmlns="" id="{8ACD1537-71C8-4B94-8AEE-A47CDE3904B8}"/>
              </a:ext>
            </a:extLst>
          </p:cNvPr>
          <p:cNvSpPr/>
          <p:nvPr/>
        </p:nvSpPr>
        <p:spPr>
          <a:xfrm rot="16200001">
            <a:off x="2672824" y="1440076"/>
            <a:ext cx="1123036" cy="11989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1</a:t>
            </a:r>
            <a:endParaRPr lang="en-US" sz="1000">
              <a:solidFill>
                <a:srgbClr val="000000"/>
              </a:solidFill>
              <a:effectLst/>
              <a:latin typeface="Franklin Gothic"/>
              <a:ea typeface="Franklin Gothic"/>
              <a:cs typeface="Franklin Gothic"/>
            </a:endParaRPr>
          </a:p>
        </p:txBody>
      </p:sp>
      <p:sp>
        <p:nvSpPr>
          <p:cNvPr id="41" name="Rectangle 40">
            <a:extLst>
              <a:ext uri="{FF2B5EF4-FFF2-40B4-BE49-F238E27FC236}">
                <a16:creationId xmlns:a16="http://schemas.microsoft.com/office/drawing/2014/main" xmlns="" id="{4AB1DA3C-4B09-4E7F-AF5B-A68E392A8434}"/>
              </a:ext>
            </a:extLst>
          </p:cNvPr>
          <p:cNvSpPr/>
          <p:nvPr/>
        </p:nvSpPr>
        <p:spPr>
          <a:xfrm rot="16200001">
            <a:off x="2824614" y="743303"/>
            <a:ext cx="32669" cy="11989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46" name="Rectangle 45">
            <a:extLst>
              <a:ext uri="{FF2B5EF4-FFF2-40B4-BE49-F238E27FC236}">
                <a16:creationId xmlns:a16="http://schemas.microsoft.com/office/drawing/2014/main" xmlns="" id="{9D4047E7-EA8A-4AC9-85A5-0A55AEBCF4DF}"/>
              </a:ext>
            </a:extLst>
          </p:cNvPr>
          <p:cNvSpPr/>
          <p:nvPr/>
        </p:nvSpPr>
        <p:spPr>
          <a:xfrm>
            <a:off x="2811094" y="220815"/>
            <a:ext cx="311654"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endParaRPr lang="en-US" sz="1000" dirty="0">
              <a:solidFill>
                <a:srgbClr val="000000"/>
              </a:solidFill>
              <a:effectLst/>
              <a:latin typeface="Franklin Gothic"/>
              <a:ea typeface="Franklin Gothic"/>
              <a:cs typeface="Franklin Gothic"/>
            </a:endParaRPr>
          </a:p>
        </p:txBody>
      </p:sp>
      <p:sp>
        <p:nvSpPr>
          <p:cNvPr id="47" name="Rectangle 46">
            <a:extLst>
              <a:ext uri="{FF2B5EF4-FFF2-40B4-BE49-F238E27FC236}">
                <a16:creationId xmlns:a16="http://schemas.microsoft.com/office/drawing/2014/main" xmlns="" id="{38C7DECB-0528-4EDA-8B9C-1F99D32A2331}"/>
              </a:ext>
            </a:extLst>
          </p:cNvPr>
          <p:cNvSpPr/>
          <p:nvPr/>
        </p:nvSpPr>
        <p:spPr>
          <a:xfrm>
            <a:off x="3049276" y="220815"/>
            <a:ext cx="32668"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pic>
        <p:nvPicPr>
          <p:cNvPr id="96" name="Picture 95" descr="image1.jpeg">
            <a:extLst>
              <a:ext uri="{FF2B5EF4-FFF2-40B4-BE49-F238E27FC236}">
                <a16:creationId xmlns:a16="http://schemas.microsoft.com/office/drawing/2014/main" xmlns="" id="{0FAD8BFF-E2EE-4FC1-9150-011F8A4E3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04" y="165667"/>
            <a:ext cx="1514737" cy="973325"/>
          </a:xfrm>
          <a:prstGeom prst="rect">
            <a:avLst/>
          </a:prstGeom>
        </p:spPr>
      </p:pic>
      <p:sp>
        <p:nvSpPr>
          <p:cNvPr id="12" name="Title 1">
            <a:extLst>
              <a:ext uri="{FF2B5EF4-FFF2-40B4-BE49-F238E27FC236}">
                <a16:creationId xmlns:a16="http://schemas.microsoft.com/office/drawing/2014/main" xmlns="" id="{FAC19575-2F7E-4B8D-9CA7-9E8BA47E7957}"/>
              </a:ext>
            </a:extLst>
          </p:cNvPr>
          <p:cNvSpPr txBox="1">
            <a:spLocks/>
          </p:cNvSpPr>
          <p:nvPr/>
        </p:nvSpPr>
        <p:spPr>
          <a:xfrm>
            <a:off x="2818221" y="1023030"/>
            <a:ext cx="6654136" cy="21433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2060"/>
                </a:solidFill>
              </a:rPr>
              <a:t>W</a:t>
            </a:r>
            <a:r>
              <a:rPr lang="en-US" sz="2800" b="1" dirty="0" smtClean="0">
                <a:solidFill>
                  <a:srgbClr val="002060"/>
                </a:solidFill>
              </a:rPr>
              <a:t>ing </a:t>
            </a:r>
            <a:r>
              <a:rPr lang="en-US" sz="2800" b="1" dirty="0">
                <a:solidFill>
                  <a:srgbClr val="002060"/>
                </a:solidFill>
              </a:rPr>
              <a:t>A</a:t>
            </a:r>
            <a:r>
              <a:rPr lang="en-US" sz="2800" b="1" dirty="0" smtClean="0">
                <a:solidFill>
                  <a:srgbClr val="002060"/>
                </a:solidFill>
              </a:rPr>
              <a:t>rea  =  Chord  X </a:t>
            </a:r>
            <a:r>
              <a:rPr lang="en-US" sz="2800" b="1" dirty="0">
                <a:solidFill>
                  <a:srgbClr val="002060"/>
                </a:solidFill>
              </a:rPr>
              <a:t> </a:t>
            </a:r>
            <a:r>
              <a:rPr lang="en-US" sz="2800" b="1" dirty="0" smtClean="0">
                <a:solidFill>
                  <a:srgbClr val="002060"/>
                </a:solidFill>
              </a:rPr>
              <a:t>Span</a:t>
            </a:r>
          </a:p>
          <a:p>
            <a:r>
              <a:rPr lang="en-US" sz="2800" b="1" dirty="0">
                <a:solidFill>
                  <a:srgbClr val="002060"/>
                </a:solidFill>
              </a:rPr>
              <a:t> </a:t>
            </a:r>
            <a:r>
              <a:rPr lang="en-US" sz="2800" b="1" dirty="0" smtClean="0">
                <a:solidFill>
                  <a:srgbClr val="002060"/>
                </a:solidFill>
              </a:rPr>
              <a:t>                   =  </a:t>
            </a:r>
            <a:r>
              <a:rPr lang="en-US" sz="2800" b="1" dirty="0" smtClean="0">
                <a:solidFill>
                  <a:srgbClr val="002060"/>
                </a:solidFill>
              </a:rPr>
              <a:t>11 in. </a:t>
            </a:r>
            <a:r>
              <a:rPr lang="en-US" sz="2800" b="1" dirty="0" smtClean="0">
                <a:solidFill>
                  <a:srgbClr val="002060"/>
                </a:solidFill>
              </a:rPr>
              <a:t>x </a:t>
            </a:r>
            <a:r>
              <a:rPr lang="en-US" sz="2800" b="1" dirty="0" smtClean="0">
                <a:solidFill>
                  <a:srgbClr val="002060"/>
                </a:solidFill>
              </a:rPr>
              <a:t>59 in.</a:t>
            </a:r>
            <a:endParaRPr lang="en-US" sz="2800" b="1" dirty="0" smtClean="0">
              <a:solidFill>
                <a:srgbClr val="002060"/>
              </a:solidFill>
            </a:endParaRPr>
          </a:p>
          <a:p>
            <a:r>
              <a:rPr lang="en-US" sz="2800" b="1" dirty="0">
                <a:solidFill>
                  <a:srgbClr val="002060"/>
                </a:solidFill>
              </a:rPr>
              <a:t> </a:t>
            </a:r>
            <a:r>
              <a:rPr lang="en-US" sz="2800" b="1" dirty="0" smtClean="0">
                <a:solidFill>
                  <a:srgbClr val="002060"/>
                </a:solidFill>
              </a:rPr>
              <a:t>                   =  649 square inches</a:t>
            </a:r>
          </a:p>
          <a:p>
            <a:endParaRPr lang="en-US" sz="2800" b="1" dirty="0" smtClean="0">
              <a:solidFill>
                <a:srgbClr val="002060"/>
              </a:solidFill>
            </a:endParaRPr>
          </a:p>
          <a:p>
            <a:r>
              <a:rPr lang="en-US" sz="2800" b="1" dirty="0">
                <a:solidFill>
                  <a:srgbClr val="002060"/>
                </a:solidFill>
              </a:rPr>
              <a:t>649 </a:t>
            </a:r>
            <a:r>
              <a:rPr lang="en-US" sz="2800" b="1" dirty="0" err="1">
                <a:solidFill>
                  <a:srgbClr val="002060"/>
                </a:solidFill>
              </a:rPr>
              <a:t>sq</a:t>
            </a:r>
            <a:r>
              <a:rPr lang="en-US" sz="2800" b="1" dirty="0">
                <a:solidFill>
                  <a:srgbClr val="002060"/>
                </a:solidFill>
              </a:rPr>
              <a:t> in  </a:t>
            </a:r>
            <a:r>
              <a:rPr lang="en-US" sz="2800" b="1" dirty="0" smtClean="0">
                <a:solidFill>
                  <a:srgbClr val="002060"/>
                </a:solidFill>
              </a:rPr>
              <a:t>/ </a:t>
            </a:r>
            <a:r>
              <a:rPr lang="en-US" sz="2800" b="1" dirty="0">
                <a:solidFill>
                  <a:srgbClr val="002060"/>
                </a:solidFill>
              </a:rPr>
              <a:t>144 </a:t>
            </a:r>
            <a:r>
              <a:rPr lang="en-US" sz="2800" b="1" dirty="0" err="1">
                <a:solidFill>
                  <a:srgbClr val="002060"/>
                </a:solidFill>
              </a:rPr>
              <a:t>sq</a:t>
            </a:r>
            <a:r>
              <a:rPr lang="en-US" sz="2800" b="1" dirty="0">
                <a:solidFill>
                  <a:srgbClr val="002060"/>
                </a:solidFill>
              </a:rPr>
              <a:t> </a:t>
            </a:r>
            <a:r>
              <a:rPr lang="en-US" sz="2800" b="1" dirty="0" smtClean="0">
                <a:solidFill>
                  <a:srgbClr val="002060"/>
                </a:solidFill>
              </a:rPr>
              <a:t>in per </a:t>
            </a:r>
            <a:r>
              <a:rPr lang="en-US" sz="2800" b="1" dirty="0" err="1" smtClean="0">
                <a:solidFill>
                  <a:srgbClr val="002060"/>
                </a:solidFill>
              </a:rPr>
              <a:t>sq</a:t>
            </a:r>
            <a:r>
              <a:rPr lang="en-US" sz="2800" b="1" dirty="0" smtClean="0">
                <a:solidFill>
                  <a:srgbClr val="002060"/>
                </a:solidFill>
              </a:rPr>
              <a:t> </a:t>
            </a:r>
            <a:r>
              <a:rPr lang="en-US" sz="2800" b="1" dirty="0" err="1" smtClean="0">
                <a:solidFill>
                  <a:srgbClr val="002060"/>
                </a:solidFill>
              </a:rPr>
              <a:t>ft</a:t>
            </a:r>
            <a:r>
              <a:rPr lang="en-US" sz="2800" b="1" dirty="0" smtClean="0">
                <a:solidFill>
                  <a:srgbClr val="002060"/>
                </a:solidFill>
              </a:rPr>
              <a:t>  </a:t>
            </a:r>
            <a:r>
              <a:rPr lang="en-US" sz="2800" b="1" dirty="0">
                <a:solidFill>
                  <a:srgbClr val="002060"/>
                </a:solidFill>
              </a:rPr>
              <a:t>=  4.5 </a:t>
            </a:r>
            <a:r>
              <a:rPr lang="en-US" sz="2800" b="1" dirty="0" err="1">
                <a:solidFill>
                  <a:srgbClr val="002060"/>
                </a:solidFill>
              </a:rPr>
              <a:t>sq</a:t>
            </a:r>
            <a:r>
              <a:rPr lang="en-US" sz="2800" b="1" dirty="0">
                <a:solidFill>
                  <a:srgbClr val="002060"/>
                </a:solidFill>
              </a:rPr>
              <a:t> </a:t>
            </a:r>
            <a:r>
              <a:rPr lang="en-US" sz="2800" b="1" dirty="0" err="1">
                <a:solidFill>
                  <a:srgbClr val="002060"/>
                </a:solidFill>
              </a:rPr>
              <a:t>ft</a:t>
            </a:r>
            <a:endParaRPr lang="en-US" sz="2800" b="1" dirty="0">
              <a:solidFill>
                <a:srgbClr val="002060"/>
              </a:solidFill>
            </a:endParaRPr>
          </a:p>
          <a:p>
            <a:endParaRPr lang="en-US" sz="2800" b="1" dirty="0" smtClean="0">
              <a:solidFill>
                <a:srgbClr val="002060"/>
              </a:solidFill>
            </a:endParaRPr>
          </a:p>
        </p:txBody>
      </p:sp>
      <p:sp>
        <p:nvSpPr>
          <p:cNvPr id="14" name="Title 1">
            <a:extLst>
              <a:ext uri="{FF2B5EF4-FFF2-40B4-BE49-F238E27FC236}">
                <a16:creationId xmlns:a16="http://schemas.microsoft.com/office/drawing/2014/main" xmlns="" id="{AE480F1D-D4C0-490E-91A9-CD449D6C74C9}"/>
              </a:ext>
            </a:extLst>
          </p:cNvPr>
          <p:cNvSpPr txBox="1">
            <a:spLocks/>
          </p:cNvSpPr>
          <p:nvPr/>
        </p:nvSpPr>
        <p:spPr>
          <a:xfrm>
            <a:off x="4128666" y="4573294"/>
            <a:ext cx="1803517" cy="6721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smtClean="0">
                <a:solidFill>
                  <a:srgbClr val="002060"/>
                </a:solidFill>
              </a:rPr>
              <a:t>Average chord</a:t>
            </a:r>
          </a:p>
          <a:p>
            <a:pPr algn="ctr"/>
            <a:r>
              <a:rPr lang="en-US" sz="2000" b="1" dirty="0" smtClean="0">
                <a:solidFill>
                  <a:srgbClr val="002060"/>
                </a:solidFill>
              </a:rPr>
              <a:t>11 inches</a:t>
            </a:r>
            <a:endParaRPr lang="en-US" sz="2000" b="1" dirty="0">
              <a:solidFill>
                <a:srgbClr val="002060"/>
              </a:solidFill>
            </a:endParaRPr>
          </a:p>
        </p:txBody>
      </p:sp>
      <p:cxnSp>
        <p:nvCxnSpPr>
          <p:cNvPr id="6" name="Straight Arrow Connector 5">
            <a:extLst>
              <a:ext uri="{FF2B5EF4-FFF2-40B4-BE49-F238E27FC236}">
                <a16:creationId xmlns:a16="http://schemas.microsoft.com/office/drawing/2014/main" xmlns="" id="{3C21D54E-392A-4784-B013-A847FC20BED8}"/>
              </a:ext>
            </a:extLst>
          </p:cNvPr>
          <p:cNvCxnSpPr>
            <a:cxnSpLocks/>
          </p:cNvCxnSpPr>
          <p:nvPr/>
        </p:nvCxnSpPr>
        <p:spPr>
          <a:xfrm>
            <a:off x="4133956" y="4626893"/>
            <a:ext cx="6395" cy="653349"/>
          </a:xfrm>
          <a:prstGeom prst="straightConnector1">
            <a:avLst/>
          </a:prstGeom>
          <a:ln w="38100" cmpd="sng">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xmlns="" id="{FAC19575-2F7E-4B8D-9CA7-9E8BA47E7957}"/>
              </a:ext>
            </a:extLst>
          </p:cNvPr>
          <p:cNvSpPr txBox="1">
            <a:spLocks/>
          </p:cNvSpPr>
          <p:nvPr/>
        </p:nvSpPr>
        <p:spPr>
          <a:xfrm>
            <a:off x="1309705" y="3276053"/>
            <a:ext cx="1586802" cy="5987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002060"/>
                </a:solidFill>
              </a:rPr>
              <a:t>Wing span</a:t>
            </a:r>
          </a:p>
        </p:txBody>
      </p:sp>
      <p:sp>
        <p:nvSpPr>
          <p:cNvPr id="5" name="Rectangle 4"/>
          <p:cNvSpPr/>
          <p:nvPr/>
        </p:nvSpPr>
        <p:spPr>
          <a:xfrm>
            <a:off x="3070471" y="6063142"/>
            <a:ext cx="2835618" cy="107866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443904" y="3175105"/>
            <a:ext cx="1287336" cy="40971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038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a:xfrm>
            <a:off x="6613398" y="6412574"/>
            <a:ext cx="2057400" cy="365125"/>
          </a:xfrm>
        </p:spPr>
        <p:txBody>
          <a:bodyPr/>
          <a:lstStyle/>
          <a:p>
            <a:fld id="{66C5B191-391C-4636-9F3B-FAA9F66BDCA7}" type="slidenum">
              <a:rPr lang="en-US" smtClean="0"/>
              <a:t>33</a:t>
            </a:fld>
            <a:endParaRPr lang="en-US" dirty="0"/>
          </a:p>
        </p:txBody>
      </p:sp>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1983165" y="302370"/>
            <a:ext cx="6048512" cy="5599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2060"/>
                </a:solidFill>
              </a:rPr>
              <a:t>Wing Loading </a:t>
            </a:r>
          </a:p>
          <a:p>
            <a:r>
              <a:rPr lang="en-US" sz="4000" b="1" dirty="0" smtClean="0">
                <a:solidFill>
                  <a:srgbClr val="002060"/>
                </a:solidFill>
              </a:rPr>
              <a:t>Apprentice Trainer</a:t>
            </a:r>
            <a:endParaRPr lang="en-US" sz="4000" b="1" dirty="0">
              <a:solidFill>
                <a:srgbClr val="002060"/>
              </a:solidFill>
            </a:endParaRPr>
          </a:p>
        </p:txBody>
      </p:sp>
      <p:sp>
        <p:nvSpPr>
          <p:cNvPr id="13" name="Rectangle 12">
            <a:extLst>
              <a:ext uri="{FF2B5EF4-FFF2-40B4-BE49-F238E27FC236}">
                <a16:creationId xmlns:a16="http://schemas.microsoft.com/office/drawing/2014/main" xmlns="" id="{238C291D-5964-4505-B0BD-AB5F3A77748F}"/>
              </a:ext>
            </a:extLst>
          </p:cNvPr>
          <p:cNvSpPr/>
          <p:nvPr/>
        </p:nvSpPr>
        <p:spPr>
          <a:xfrm>
            <a:off x="3894821" y="834154"/>
            <a:ext cx="76575"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1</a:t>
            </a:r>
            <a:endParaRPr lang="en-US" sz="1000">
              <a:solidFill>
                <a:srgbClr val="000000"/>
              </a:solidFill>
              <a:effectLst/>
              <a:latin typeface="Franklin Gothic"/>
              <a:ea typeface="Franklin Gothic"/>
              <a:cs typeface="Franklin Gothic"/>
            </a:endParaRPr>
          </a:p>
        </p:txBody>
      </p:sp>
      <p:sp>
        <p:nvSpPr>
          <p:cNvPr id="15" name="Rectangle 14">
            <a:extLst>
              <a:ext uri="{FF2B5EF4-FFF2-40B4-BE49-F238E27FC236}">
                <a16:creationId xmlns:a16="http://schemas.microsoft.com/office/drawing/2014/main" xmlns="" id="{BED409AD-6C6C-4ABE-B693-B6CF8C8BFFF6}"/>
              </a:ext>
            </a:extLst>
          </p:cNvPr>
          <p:cNvSpPr/>
          <p:nvPr/>
        </p:nvSpPr>
        <p:spPr>
          <a:xfrm>
            <a:off x="4585548" y="834154"/>
            <a:ext cx="32668"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40" name="Rectangle 39">
            <a:extLst>
              <a:ext uri="{FF2B5EF4-FFF2-40B4-BE49-F238E27FC236}">
                <a16:creationId xmlns:a16="http://schemas.microsoft.com/office/drawing/2014/main" xmlns="" id="{8ACD1537-71C8-4B94-8AEE-A47CDE3904B8}"/>
              </a:ext>
            </a:extLst>
          </p:cNvPr>
          <p:cNvSpPr/>
          <p:nvPr/>
        </p:nvSpPr>
        <p:spPr>
          <a:xfrm rot="16200001">
            <a:off x="2672824" y="1440076"/>
            <a:ext cx="1123036" cy="11989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1</a:t>
            </a:r>
            <a:endParaRPr lang="en-US" sz="1000">
              <a:solidFill>
                <a:srgbClr val="000000"/>
              </a:solidFill>
              <a:effectLst/>
              <a:latin typeface="Franklin Gothic"/>
              <a:ea typeface="Franklin Gothic"/>
              <a:cs typeface="Franklin Gothic"/>
            </a:endParaRPr>
          </a:p>
        </p:txBody>
      </p:sp>
      <p:sp>
        <p:nvSpPr>
          <p:cNvPr id="41" name="Rectangle 40">
            <a:extLst>
              <a:ext uri="{FF2B5EF4-FFF2-40B4-BE49-F238E27FC236}">
                <a16:creationId xmlns:a16="http://schemas.microsoft.com/office/drawing/2014/main" xmlns="" id="{4AB1DA3C-4B09-4E7F-AF5B-A68E392A8434}"/>
              </a:ext>
            </a:extLst>
          </p:cNvPr>
          <p:cNvSpPr/>
          <p:nvPr/>
        </p:nvSpPr>
        <p:spPr>
          <a:xfrm rot="16200001">
            <a:off x="2824614" y="743303"/>
            <a:ext cx="32669" cy="11989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46" name="Rectangle 45">
            <a:extLst>
              <a:ext uri="{FF2B5EF4-FFF2-40B4-BE49-F238E27FC236}">
                <a16:creationId xmlns:a16="http://schemas.microsoft.com/office/drawing/2014/main" xmlns="" id="{9D4047E7-EA8A-4AC9-85A5-0A55AEBCF4DF}"/>
              </a:ext>
            </a:extLst>
          </p:cNvPr>
          <p:cNvSpPr/>
          <p:nvPr/>
        </p:nvSpPr>
        <p:spPr>
          <a:xfrm>
            <a:off x="2811094" y="220815"/>
            <a:ext cx="311654"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endParaRPr lang="en-US" sz="1000" dirty="0">
              <a:solidFill>
                <a:srgbClr val="000000"/>
              </a:solidFill>
              <a:effectLst/>
              <a:latin typeface="Franklin Gothic"/>
              <a:ea typeface="Franklin Gothic"/>
              <a:cs typeface="Franklin Gothic"/>
            </a:endParaRPr>
          </a:p>
        </p:txBody>
      </p:sp>
      <p:sp>
        <p:nvSpPr>
          <p:cNvPr id="47" name="Rectangle 46">
            <a:extLst>
              <a:ext uri="{FF2B5EF4-FFF2-40B4-BE49-F238E27FC236}">
                <a16:creationId xmlns:a16="http://schemas.microsoft.com/office/drawing/2014/main" xmlns="" id="{38C7DECB-0528-4EDA-8B9C-1F99D32A2331}"/>
              </a:ext>
            </a:extLst>
          </p:cNvPr>
          <p:cNvSpPr/>
          <p:nvPr/>
        </p:nvSpPr>
        <p:spPr>
          <a:xfrm>
            <a:off x="3049276" y="220815"/>
            <a:ext cx="32668"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pic>
        <p:nvPicPr>
          <p:cNvPr id="96" name="Picture 95" descr="image1.jpeg">
            <a:extLst>
              <a:ext uri="{FF2B5EF4-FFF2-40B4-BE49-F238E27FC236}">
                <a16:creationId xmlns:a16="http://schemas.microsoft.com/office/drawing/2014/main" xmlns="" id="{0FAD8BFF-E2EE-4FC1-9150-011F8A4E3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13" y="158806"/>
            <a:ext cx="1514737" cy="973325"/>
          </a:xfrm>
          <a:prstGeom prst="rect">
            <a:avLst/>
          </a:prstGeom>
        </p:spPr>
      </p:pic>
      <p:sp>
        <p:nvSpPr>
          <p:cNvPr id="12" name="Title 1">
            <a:extLst>
              <a:ext uri="{FF2B5EF4-FFF2-40B4-BE49-F238E27FC236}">
                <a16:creationId xmlns:a16="http://schemas.microsoft.com/office/drawing/2014/main" xmlns="" id="{FAC19575-2F7E-4B8D-9CA7-9E8BA47E7957}"/>
              </a:ext>
            </a:extLst>
          </p:cNvPr>
          <p:cNvSpPr txBox="1">
            <a:spLocks/>
          </p:cNvSpPr>
          <p:nvPr/>
        </p:nvSpPr>
        <p:spPr>
          <a:xfrm>
            <a:off x="586667" y="1787514"/>
            <a:ext cx="7967963" cy="32838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400" b="1" dirty="0">
                <a:solidFill>
                  <a:srgbClr val="002060"/>
                </a:solidFill>
                <a:latin typeface="+mn-lt"/>
              </a:rPr>
              <a:t>Wing Loading = Weight </a:t>
            </a:r>
            <a:r>
              <a:rPr lang="en-US" sz="2400" dirty="0" smtClean="0">
                <a:solidFill>
                  <a:srgbClr val="002060"/>
                </a:solidFill>
                <a:latin typeface="+mn-lt"/>
              </a:rPr>
              <a:t>in Ounces </a:t>
            </a:r>
            <a:r>
              <a:rPr lang="en-US" sz="2400" b="1" dirty="0" smtClean="0">
                <a:solidFill>
                  <a:srgbClr val="002060"/>
                </a:solidFill>
                <a:latin typeface="+mn-lt"/>
              </a:rPr>
              <a:t>/ </a:t>
            </a:r>
            <a:r>
              <a:rPr lang="en-US" sz="2400" b="1" dirty="0">
                <a:solidFill>
                  <a:srgbClr val="002060"/>
                </a:solidFill>
                <a:latin typeface="+mn-lt"/>
              </a:rPr>
              <a:t>Wing </a:t>
            </a:r>
            <a:r>
              <a:rPr lang="en-US" sz="2400" b="1" dirty="0" smtClean="0">
                <a:solidFill>
                  <a:srgbClr val="002060"/>
                </a:solidFill>
                <a:latin typeface="+mn-lt"/>
              </a:rPr>
              <a:t>Area </a:t>
            </a:r>
            <a:r>
              <a:rPr lang="en-US" sz="2400" dirty="0" smtClean="0">
                <a:solidFill>
                  <a:srgbClr val="002060"/>
                </a:solidFill>
                <a:latin typeface="+mn-lt"/>
              </a:rPr>
              <a:t>in</a:t>
            </a:r>
            <a:r>
              <a:rPr lang="en-US" sz="2400" b="1" dirty="0" smtClean="0">
                <a:solidFill>
                  <a:srgbClr val="002060"/>
                </a:solidFill>
                <a:latin typeface="+mn-lt"/>
              </a:rPr>
              <a:t> </a:t>
            </a:r>
            <a:r>
              <a:rPr lang="en-US" sz="2400" dirty="0" smtClean="0">
                <a:solidFill>
                  <a:srgbClr val="002060"/>
                </a:solidFill>
                <a:latin typeface="+mn-lt"/>
              </a:rPr>
              <a:t>Square Feet</a:t>
            </a:r>
            <a:endParaRPr lang="en-US" sz="2400" dirty="0">
              <a:solidFill>
                <a:srgbClr val="002060"/>
              </a:solidFill>
              <a:latin typeface="+mn-lt"/>
            </a:endParaRPr>
          </a:p>
          <a:p>
            <a:pPr marL="460375">
              <a:lnSpc>
                <a:spcPct val="150000"/>
              </a:lnSpc>
            </a:pPr>
            <a:r>
              <a:rPr lang="en-US" sz="2400" b="1" dirty="0" smtClean="0">
                <a:solidFill>
                  <a:srgbClr val="002060"/>
                </a:solidFill>
              </a:rPr>
              <a:t>Weight  </a:t>
            </a:r>
            <a:r>
              <a:rPr lang="en-US" sz="2400" b="1" dirty="0">
                <a:solidFill>
                  <a:srgbClr val="002060"/>
                </a:solidFill>
              </a:rPr>
              <a:t>= </a:t>
            </a:r>
            <a:r>
              <a:rPr lang="en-US" sz="2400" b="1" dirty="0" smtClean="0">
                <a:solidFill>
                  <a:srgbClr val="002060"/>
                </a:solidFill>
              </a:rPr>
              <a:t> 49 </a:t>
            </a:r>
            <a:r>
              <a:rPr lang="en-US" sz="2400" b="1" dirty="0" err="1" smtClean="0">
                <a:solidFill>
                  <a:srgbClr val="002060"/>
                </a:solidFill>
              </a:rPr>
              <a:t>oz</a:t>
            </a:r>
            <a:endParaRPr lang="en-US" sz="2400" b="1" dirty="0">
              <a:solidFill>
                <a:srgbClr val="002060"/>
              </a:solidFill>
            </a:endParaRPr>
          </a:p>
          <a:p>
            <a:pPr marL="460375">
              <a:lnSpc>
                <a:spcPct val="150000"/>
              </a:lnSpc>
            </a:pPr>
            <a:r>
              <a:rPr lang="en-US" sz="2400" b="1" dirty="0" smtClean="0">
                <a:solidFill>
                  <a:srgbClr val="002060"/>
                </a:solidFill>
              </a:rPr>
              <a:t>Wing Area =  4.5 </a:t>
            </a:r>
            <a:r>
              <a:rPr lang="en-US" sz="2400" b="1" dirty="0" err="1" smtClean="0">
                <a:solidFill>
                  <a:srgbClr val="002060"/>
                </a:solidFill>
              </a:rPr>
              <a:t>sq</a:t>
            </a:r>
            <a:r>
              <a:rPr lang="en-US" sz="2400" b="1" dirty="0" smtClean="0">
                <a:solidFill>
                  <a:srgbClr val="002060"/>
                </a:solidFill>
              </a:rPr>
              <a:t> </a:t>
            </a:r>
            <a:r>
              <a:rPr lang="en-US" sz="2400" b="1" dirty="0" err="1">
                <a:solidFill>
                  <a:srgbClr val="002060"/>
                </a:solidFill>
              </a:rPr>
              <a:t>f</a:t>
            </a:r>
            <a:r>
              <a:rPr lang="en-US" sz="2400" b="1" dirty="0" err="1" smtClean="0">
                <a:solidFill>
                  <a:srgbClr val="002060"/>
                </a:solidFill>
              </a:rPr>
              <a:t>t</a:t>
            </a:r>
            <a:endParaRPr lang="en-US" sz="2400" b="1" dirty="0">
              <a:solidFill>
                <a:srgbClr val="002060"/>
              </a:solidFill>
            </a:endParaRPr>
          </a:p>
          <a:p>
            <a:pPr>
              <a:lnSpc>
                <a:spcPct val="150000"/>
              </a:lnSpc>
            </a:pPr>
            <a:r>
              <a:rPr lang="en-US" sz="2400" b="1" dirty="0">
                <a:solidFill>
                  <a:srgbClr val="002060"/>
                </a:solidFill>
                <a:latin typeface="+mn-lt"/>
              </a:rPr>
              <a:t>Wing </a:t>
            </a:r>
            <a:r>
              <a:rPr lang="en-US" sz="2400" b="1" dirty="0" smtClean="0">
                <a:solidFill>
                  <a:srgbClr val="002060"/>
                </a:solidFill>
                <a:latin typeface="+mn-lt"/>
              </a:rPr>
              <a:t>Loading  =  49 </a:t>
            </a:r>
            <a:r>
              <a:rPr lang="en-US" sz="2400" b="1" dirty="0" err="1" smtClean="0">
                <a:solidFill>
                  <a:srgbClr val="002060"/>
                </a:solidFill>
                <a:latin typeface="+mn-lt"/>
              </a:rPr>
              <a:t>oz</a:t>
            </a:r>
            <a:r>
              <a:rPr lang="en-US" sz="2400" b="1" dirty="0" smtClean="0">
                <a:solidFill>
                  <a:srgbClr val="002060"/>
                </a:solidFill>
                <a:latin typeface="+mn-lt"/>
              </a:rPr>
              <a:t> </a:t>
            </a:r>
            <a:r>
              <a:rPr lang="en-US" sz="2400" b="1" dirty="0">
                <a:solidFill>
                  <a:srgbClr val="002060"/>
                </a:solidFill>
                <a:latin typeface="+mn-lt"/>
              </a:rPr>
              <a:t>/ </a:t>
            </a:r>
            <a:r>
              <a:rPr lang="en-US" sz="2400" b="1" dirty="0" smtClean="0">
                <a:solidFill>
                  <a:srgbClr val="002060"/>
                </a:solidFill>
                <a:latin typeface="+mn-lt"/>
              </a:rPr>
              <a:t>4.5 </a:t>
            </a:r>
            <a:r>
              <a:rPr lang="en-US" sz="2400" b="1" dirty="0" err="1" smtClean="0">
                <a:solidFill>
                  <a:srgbClr val="002060"/>
                </a:solidFill>
                <a:latin typeface="+mn-lt"/>
              </a:rPr>
              <a:t>sq</a:t>
            </a:r>
            <a:r>
              <a:rPr lang="en-US" sz="2400" b="1" dirty="0" smtClean="0">
                <a:solidFill>
                  <a:srgbClr val="002060"/>
                </a:solidFill>
                <a:latin typeface="+mn-lt"/>
              </a:rPr>
              <a:t> </a:t>
            </a:r>
            <a:r>
              <a:rPr lang="en-US" sz="2400" b="1" dirty="0" err="1" smtClean="0">
                <a:solidFill>
                  <a:srgbClr val="002060"/>
                </a:solidFill>
                <a:latin typeface="+mn-lt"/>
              </a:rPr>
              <a:t>ft</a:t>
            </a:r>
            <a:r>
              <a:rPr lang="en-US" sz="2400" b="1" dirty="0" smtClean="0">
                <a:solidFill>
                  <a:srgbClr val="002060"/>
                </a:solidFill>
                <a:latin typeface="+mn-lt"/>
              </a:rPr>
              <a:t>  =  10.9 </a:t>
            </a:r>
            <a:r>
              <a:rPr lang="en-US" sz="2400" b="1" dirty="0" err="1" smtClean="0">
                <a:solidFill>
                  <a:srgbClr val="002060"/>
                </a:solidFill>
                <a:latin typeface="+mn-lt"/>
              </a:rPr>
              <a:t>oz</a:t>
            </a:r>
            <a:r>
              <a:rPr lang="en-US" sz="2400" b="1" dirty="0" smtClean="0">
                <a:solidFill>
                  <a:srgbClr val="002060"/>
                </a:solidFill>
                <a:latin typeface="+mn-lt"/>
              </a:rPr>
              <a:t> </a:t>
            </a:r>
            <a:r>
              <a:rPr lang="en-US" sz="2400" b="1" dirty="0">
                <a:solidFill>
                  <a:srgbClr val="002060"/>
                </a:solidFill>
                <a:latin typeface="+mn-lt"/>
              </a:rPr>
              <a:t>/ </a:t>
            </a:r>
            <a:r>
              <a:rPr lang="en-US" sz="2400" b="1" dirty="0" err="1">
                <a:solidFill>
                  <a:srgbClr val="002060"/>
                </a:solidFill>
                <a:latin typeface="+mn-lt"/>
              </a:rPr>
              <a:t>s</a:t>
            </a:r>
            <a:r>
              <a:rPr lang="en-US" sz="2400" b="1" dirty="0" err="1" smtClean="0">
                <a:solidFill>
                  <a:srgbClr val="002060"/>
                </a:solidFill>
                <a:latin typeface="+mn-lt"/>
              </a:rPr>
              <a:t>q</a:t>
            </a:r>
            <a:r>
              <a:rPr lang="en-US" sz="2400" b="1" dirty="0" smtClean="0">
                <a:solidFill>
                  <a:srgbClr val="002060"/>
                </a:solidFill>
                <a:latin typeface="+mn-lt"/>
              </a:rPr>
              <a:t> </a:t>
            </a:r>
            <a:r>
              <a:rPr lang="en-US" sz="2400" b="1" dirty="0" err="1" smtClean="0">
                <a:solidFill>
                  <a:srgbClr val="002060"/>
                </a:solidFill>
                <a:latin typeface="+mn-lt"/>
              </a:rPr>
              <a:t>ft</a:t>
            </a:r>
            <a:endParaRPr lang="en-US" sz="2400" b="1" dirty="0" smtClean="0">
              <a:solidFill>
                <a:srgbClr val="002060"/>
              </a:solidFill>
              <a:latin typeface="+mn-lt"/>
            </a:endParaRPr>
          </a:p>
          <a:p>
            <a:pPr>
              <a:lnSpc>
                <a:spcPct val="150000"/>
              </a:lnSpc>
            </a:pPr>
            <a:endParaRPr lang="en-US" sz="2400" b="1" dirty="0" smtClean="0">
              <a:solidFill>
                <a:srgbClr val="002060"/>
              </a:solidFill>
              <a:latin typeface="+mn-lt"/>
            </a:endParaRPr>
          </a:p>
          <a:p>
            <a:pPr marL="342900" indent="-342900">
              <a:lnSpc>
                <a:spcPct val="120000"/>
              </a:lnSpc>
              <a:buFont typeface="Arial" panose="020B0604020202020204" pitchFamily="34" charset="0"/>
              <a:buChar char="•"/>
            </a:pPr>
            <a:endParaRPr lang="en-US" sz="2400" b="1" dirty="0">
              <a:solidFill>
                <a:srgbClr val="002060"/>
              </a:solidFill>
            </a:endParaRPr>
          </a:p>
          <a:p>
            <a:pPr algn="ctr">
              <a:lnSpc>
                <a:spcPct val="120000"/>
              </a:lnSpc>
            </a:pPr>
            <a:r>
              <a:rPr lang="en-US" sz="2400" b="1" dirty="0">
                <a:solidFill>
                  <a:srgbClr val="002060"/>
                </a:solidFill>
                <a:latin typeface="+mn-lt"/>
              </a:rPr>
              <a:t>W</a:t>
            </a:r>
            <a:r>
              <a:rPr lang="en-US" sz="2400" b="1" dirty="0" smtClean="0">
                <a:solidFill>
                  <a:srgbClr val="002060"/>
                </a:solidFill>
                <a:latin typeface="+mn-lt"/>
              </a:rPr>
              <a:t>ould this airplane be </a:t>
            </a:r>
            <a:r>
              <a:rPr lang="en-US" sz="2400" b="1" dirty="0">
                <a:solidFill>
                  <a:srgbClr val="002060"/>
                </a:solidFill>
                <a:latin typeface="+mn-lt"/>
              </a:rPr>
              <a:t>a good </a:t>
            </a:r>
            <a:r>
              <a:rPr lang="en-US" sz="2400" b="1" dirty="0" smtClean="0">
                <a:solidFill>
                  <a:srgbClr val="002060"/>
                </a:solidFill>
                <a:latin typeface="+mn-lt"/>
              </a:rPr>
              <a:t>trainer?</a:t>
            </a:r>
            <a:endParaRPr lang="en-US" sz="2400" b="1" dirty="0">
              <a:solidFill>
                <a:srgbClr val="002060"/>
              </a:solidFill>
              <a:latin typeface="+mn-lt"/>
            </a:endParaRPr>
          </a:p>
          <a:p>
            <a:pPr marL="342900" indent="-342900">
              <a:buFont typeface="Arial" panose="020B0604020202020204" pitchFamily="34" charset="0"/>
              <a:buChar char="•"/>
            </a:pPr>
            <a:endParaRPr lang="en-US" sz="2400" b="1" dirty="0">
              <a:solidFill>
                <a:srgbClr val="002060"/>
              </a:solidFill>
            </a:endParaRPr>
          </a:p>
        </p:txBody>
      </p:sp>
    </p:spTree>
    <p:extLst>
      <p:ext uri="{BB962C8B-B14F-4D97-AF65-F5344CB8AC3E}">
        <p14:creationId xmlns:p14="http://schemas.microsoft.com/office/powerpoint/2010/main" val="72808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147" y="3403126"/>
            <a:ext cx="4912094" cy="3274729"/>
          </a:xfrm>
          <a:prstGeom prst="rect">
            <a:avLst/>
          </a:prstGeom>
        </p:spPr>
      </p:pic>
      <p:pic>
        <p:nvPicPr>
          <p:cNvPr id="4" name="Content Placeholder 3"/>
          <p:cNvPicPr>
            <a:picLocks noGrp="1" noChangeAspect="1"/>
          </p:cNvPicPr>
          <p:nvPr>
            <p:ph idx="1"/>
          </p:nvPr>
        </p:nvPicPr>
        <p:blipFill>
          <a:blip r:embed="rId3"/>
          <a:srcRect l="16280" r="16280"/>
          <a:stretch>
            <a:fillRect/>
          </a:stretch>
        </p:blipFill>
        <p:spPr>
          <a:xfrm>
            <a:off x="3557319" y="3840795"/>
            <a:ext cx="5586681" cy="3017205"/>
          </a:xfrm>
        </p:spPr>
      </p:pic>
      <p:pic>
        <p:nvPicPr>
          <p:cNvPr id="5" name="Picture 4"/>
          <p:cNvPicPr>
            <a:picLocks noChangeAspect="1"/>
          </p:cNvPicPr>
          <p:nvPr/>
        </p:nvPicPr>
        <p:blipFill>
          <a:blip r:embed="rId4"/>
          <a:stretch>
            <a:fillRect/>
          </a:stretch>
        </p:blipFill>
        <p:spPr>
          <a:xfrm>
            <a:off x="63147" y="224630"/>
            <a:ext cx="4039181" cy="3029386"/>
          </a:xfrm>
          <a:prstGeom prst="rect">
            <a:avLst/>
          </a:prstGeom>
        </p:spPr>
      </p:pic>
      <p:sp>
        <p:nvSpPr>
          <p:cNvPr id="8" name="TextBox 7"/>
          <p:cNvSpPr txBox="1"/>
          <p:nvPr/>
        </p:nvSpPr>
        <p:spPr>
          <a:xfrm>
            <a:off x="4541296" y="122652"/>
            <a:ext cx="3996807" cy="707886"/>
          </a:xfrm>
          <a:prstGeom prst="rect">
            <a:avLst/>
          </a:prstGeom>
          <a:noFill/>
        </p:spPr>
        <p:txBody>
          <a:bodyPr wrap="none" rtlCol="0">
            <a:spAutoFit/>
          </a:bodyPr>
          <a:lstStyle/>
          <a:p>
            <a:r>
              <a:rPr lang="en-US" sz="4000" dirty="0" smtClean="0"/>
              <a:t>Wing Aspect Ratio</a:t>
            </a:r>
          </a:p>
        </p:txBody>
      </p:sp>
      <p:sp>
        <p:nvSpPr>
          <p:cNvPr id="2" name="TextBox 1"/>
          <p:cNvSpPr txBox="1"/>
          <p:nvPr/>
        </p:nvSpPr>
        <p:spPr>
          <a:xfrm>
            <a:off x="4228472" y="1316439"/>
            <a:ext cx="4915528" cy="830997"/>
          </a:xfrm>
          <a:prstGeom prst="rect">
            <a:avLst/>
          </a:prstGeom>
          <a:noFill/>
        </p:spPr>
        <p:txBody>
          <a:bodyPr wrap="none" rtlCol="0">
            <a:spAutoFit/>
          </a:bodyPr>
          <a:lstStyle/>
          <a:p>
            <a:r>
              <a:rPr lang="en-US" sz="2400" b="1" dirty="0">
                <a:solidFill>
                  <a:srgbClr val="002060"/>
                </a:solidFill>
              </a:rPr>
              <a:t>Short </a:t>
            </a:r>
            <a:r>
              <a:rPr lang="en-US" sz="2400" b="1" dirty="0" smtClean="0">
                <a:solidFill>
                  <a:srgbClr val="002060"/>
                </a:solidFill>
              </a:rPr>
              <a:t>wings or </a:t>
            </a:r>
            <a:r>
              <a:rPr lang="en-US" sz="2400" b="1" dirty="0">
                <a:solidFill>
                  <a:srgbClr val="002060"/>
                </a:solidFill>
              </a:rPr>
              <a:t>long and </a:t>
            </a:r>
            <a:r>
              <a:rPr lang="en-US" sz="2400" b="1" dirty="0" smtClean="0">
                <a:solidFill>
                  <a:srgbClr val="002060"/>
                </a:solidFill>
              </a:rPr>
              <a:t>skinny ones?</a:t>
            </a:r>
            <a:endParaRPr lang="en-US" sz="2400" b="1" dirty="0">
              <a:solidFill>
                <a:srgbClr val="002060"/>
              </a:solidFill>
            </a:endParaRPr>
          </a:p>
          <a:p>
            <a:endParaRPr lang="en-US" sz="2400" dirty="0"/>
          </a:p>
        </p:txBody>
      </p:sp>
      <p:pic>
        <p:nvPicPr>
          <p:cNvPr id="3" name="Picture 2"/>
          <p:cNvPicPr>
            <a:picLocks noChangeAspect="1"/>
          </p:cNvPicPr>
          <p:nvPr/>
        </p:nvPicPr>
        <p:blipFill>
          <a:blip r:embed="rId5"/>
          <a:stretch>
            <a:fillRect/>
          </a:stretch>
        </p:blipFill>
        <p:spPr>
          <a:xfrm>
            <a:off x="4052724" y="1879105"/>
            <a:ext cx="4010603" cy="2376145"/>
          </a:xfrm>
          <a:prstGeom prst="rect">
            <a:avLst/>
          </a:prstGeom>
        </p:spPr>
      </p:pic>
    </p:spTree>
    <p:extLst>
      <p:ext uri="{BB962C8B-B14F-4D97-AF65-F5344CB8AC3E}">
        <p14:creationId xmlns:p14="http://schemas.microsoft.com/office/powerpoint/2010/main" val="4286866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a:xfrm>
            <a:off x="6613398" y="6412574"/>
            <a:ext cx="2057400" cy="365125"/>
          </a:xfrm>
        </p:spPr>
        <p:txBody>
          <a:bodyPr/>
          <a:lstStyle/>
          <a:p>
            <a:fld id="{66C5B191-391C-4636-9F3B-FAA9F66BDCA7}" type="slidenum">
              <a:rPr lang="en-US" smtClean="0"/>
              <a:t>35</a:t>
            </a:fld>
            <a:endParaRPr lang="en-US" dirty="0"/>
          </a:p>
        </p:txBody>
      </p:sp>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2366326" y="273050"/>
            <a:ext cx="6048512" cy="5599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2060"/>
                </a:solidFill>
              </a:rPr>
              <a:t>Aspect Ratio</a:t>
            </a:r>
          </a:p>
        </p:txBody>
      </p:sp>
      <p:sp>
        <p:nvSpPr>
          <p:cNvPr id="13" name="Rectangle 12">
            <a:extLst>
              <a:ext uri="{FF2B5EF4-FFF2-40B4-BE49-F238E27FC236}">
                <a16:creationId xmlns:a16="http://schemas.microsoft.com/office/drawing/2014/main" xmlns="" id="{238C291D-5964-4505-B0BD-AB5F3A77748F}"/>
              </a:ext>
            </a:extLst>
          </p:cNvPr>
          <p:cNvSpPr/>
          <p:nvPr/>
        </p:nvSpPr>
        <p:spPr>
          <a:xfrm>
            <a:off x="3894821" y="834154"/>
            <a:ext cx="76575"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1</a:t>
            </a:r>
            <a:endParaRPr lang="en-US" sz="1000">
              <a:solidFill>
                <a:srgbClr val="000000"/>
              </a:solidFill>
              <a:effectLst/>
              <a:latin typeface="Franklin Gothic"/>
              <a:ea typeface="Franklin Gothic"/>
              <a:cs typeface="Franklin Gothic"/>
            </a:endParaRPr>
          </a:p>
        </p:txBody>
      </p:sp>
      <p:sp>
        <p:nvSpPr>
          <p:cNvPr id="15" name="Rectangle 14">
            <a:extLst>
              <a:ext uri="{FF2B5EF4-FFF2-40B4-BE49-F238E27FC236}">
                <a16:creationId xmlns:a16="http://schemas.microsoft.com/office/drawing/2014/main" xmlns="" id="{BED409AD-6C6C-4ABE-B693-B6CF8C8BFFF6}"/>
              </a:ext>
            </a:extLst>
          </p:cNvPr>
          <p:cNvSpPr/>
          <p:nvPr/>
        </p:nvSpPr>
        <p:spPr>
          <a:xfrm>
            <a:off x="4585548" y="834154"/>
            <a:ext cx="32668"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40" name="Rectangle 39">
            <a:extLst>
              <a:ext uri="{FF2B5EF4-FFF2-40B4-BE49-F238E27FC236}">
                <a16:creationId xmlns:a16="http://schemas.microsoft.com/office/drawing/2014/main" xmlns="" id="{8ACD1537-71C8-4B94-8AEE-A47CDE3904B8}"/>
              </a:ext>
            </a:extLst>
          </p:cNvPr>
          <p:cNvSpPr/>
          <p:nvPr/>
        </p:nvSpPr>
        <p:spPr>
          <a:xfrm rot="16200001">
            <a:off x="2672824" y="1440076"/>
            <a:ext cx="1123036" cy="11989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1</a:t>
            </a:r>
            <a:endParaRPr lang="en-US" sz="1000">
              <a:solidFill>
                <a:srgbClr val="000000"/>
              </a:solidFill>
              <a:effectLst/>
              <a:latin typeface="Franklin Gothic"/>
              <a:ea typeface="Franklin Gothic"/>
              <a:cs typeface="Franklin Gothic"/>
            </a:endParaRPr>
          </a:p>
        </p:txBody>
      </p:sp>
      <p:sp>
        <p:nvSpPr>
          <p:cNvPr id="41" name="Rectangle 40">
            <a:extLst>
              <a:ext uri="{FF2B5EF4-FFF2-40B4-BE49-F238E27FC236}">
                <a16:creationId xmlns:a16="http://schemas.microsoft.com/office/drawing/2014/main" xmlns="" id="{4AB1DA3C-4B09-4E7F-AF5B-A68E392A8434}"/>
              </a:ext>
            </a:extLst>
          </p:cNvPr>
          <p:cNvSpPr/>
          <p:nvPr/>
        </p:nvSpPr>
        <p:spPr>
          <a:xfrm rot="16200001">
            <a:off x="2824614" y="743303"/>
            <a:ext cx="32669" cy="11989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46" name="Rectangle 45">
            <a:extLst>
              <a:ext uri="{FF2B5EF4-FFF2-40B4-BE49-F238E27FC236}">
                <a16:creationId xmlns:a16="http://schemas.microsoft.com/office/drawing/2014/main" xmlns="" id="{9D4047E7-EA8A-4AC9-85A5-0A55AEBCF4DF}"/>
              </a:ext>
            </a:extLst>
          </p:cNvPr>
          <p:cNvSpPr/>
          <p:nvPr/>
        </p:nvSpPr>
        <p:spPr>
          <a:xfrm>
            <a:off x="2811094" y="220815"/>
            <a:ext cx="311654"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endParaRPr lang="en-US" sz="1000" dirty="0">
              <a:solidFill>
                <a:srgbClr val="000000"/>
              </a:solidFill>
              <a:effectLst/>
              <a:latin typeface="Franklin Gothic"/>
              <a:ea typeface="Franklin Gothic"/>
              <a:cs typeface="Franklin Gothic"/>
            </a:endParaRPr>
          </a:p>
        </p:txBody>
      </p:sp>
      <p:sp>
        <p:nvSpPr>
          <p:cNvPr id="47" name="Rectangle 46">
            <a:extLst>
              <a:ext uri="{FF2B5EF4-FFF2-40B4-BE49-F238E27FC236}">
                <a16:creationId xmlns:a16="http://schemas.microsoft.com/office/drawing/2014/main" xmlns="" id="{38C7DECB-0528-4EDA-8B9C-1F99D32A2331}"/>
              </a:ext>
            </a:extLst>
          </p:cNvPr>
          <p:cNvSpPr/>
          <p:nvPr/>
        </p:nvSpPr>
        <p:spPr>
          <a:xfrm>
            <a:off x="3049276" y="220815"/>
            <a:ext cx="32668"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pic>
        <p:nvPicPr>
          <p:cNvPr id="96" name="Picture 95" descr="image1.jpeg">
            <a:extLst>
              <a:ext uri="{FF2B5EF4-FFF2-40B4-BE49-F238E27FC236}">
                <a16:creationId xmlns:a16="http://schemas.microsoft.com/office/drawing/2014/main" xmlns="" id="{0FAD8BFF-E2EE-4FC1-9150-011F8A4E3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04" y="165667"/>
            <a:ext cx="1514737" cy="973325"/>
          </a:xfrm>
          <a:prstGeom prst="rect">
            <a:avLst/>
          </a:prstGeom>
        </p:spPr>
      </p:pic>
      <p:grpSp>
        <p:nvGrpSpPr>
          <p:cNvPr id="3" name="Group 2"/>
          <p:cNvGrpSpPr/>
          <p:nvPr/>
        </p:nvGrpSpPr>
        <p:grpSpPr>
          <a:xfrm>
            <a:off x="2026689" y="1531011"/>
            <a:ext cx="7376087" cy="4097185"/>
            <a:chOff x="-1443904" y="3175105"/>
            <a:chExt cx="7376087" cy="4097185"/>
          </a:xfrm>
        </p:grpSpPr>
        <p:pic>
          <p:nvPicPr>
            <p:cNvPr id="21" name="Picture 20" descr="Screen Shot 2019-05-02 at 11.49.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054" y="3365359"/>
              <a:ext cx="6832509" cy="3849301"/>
            </a:xfrm>
            <a:prstGeom prst="rect">
              <a:avLst/>
            </a:prstGeom>
          </p:spPr>
        </p:pic>
        <p:sp>
          <p:nvSpPr>
            <p:cNvPr id="23" name="Title 1">
              <a:extLst>
                <a:ext uri="{FF2B5EF4-FFF2-40B4-BE49-F238E27FC236}">
                  <a16:creationId xmlns:a16="http://schemas.microsoft.com/office/drawing/2014/main" xmlns="" id="{AE480F1D-D4C0-490E-91A9-CD449D6C74C9}"/>
                </a:ext>
              </a:extLst>
            </p:cNvPr>
            <p:cNvSpPr txBox="1">
              <a:spLocks/>
            </p:cNvSpPr>
            <p:nvPr/>
          </p:nvSpPr>
          <p:spPr>
            <a:xfrm>
              <a:off x="4128666" y="4573294"/>
              <a:ext cx="1803517" cy="6721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smtClean="0">
                  <a:solidFill>
                    <a:srgbClr val="002060"/>
                  </a:solidFill>
                </a:rPr>
                <a:t>Average </a:t>
              </a:r>
            </a:p>
            <a:p>
              <a:pPr algn="ctr"/>
              <a:r>
                <a:rPr lang="en-US" sz="2000" b="1" dirty="0" smtClean="0">
                  <a:solidFill>
                    <a:srgbClr val="002060"/>
                  </a:solidFill>
                </a:rPr>
                <a:t>chord</a:t>
              </a:r>
            </a:p>
            <a:p>
              <a:pPr algn="ctr"/>
              <a:r>
                <a:rPr lang="en-US" sz="2000" b="1" dirty="0" smtClean="0">
                  <a:solidFill>
                    <a:srgbClr val="002060"/>
                  </a:solidFill>
                </a:rPr>
                <a:t>11 inches</a:t>
              </a:r>
              <a:endParaRPr lang="en-US" sz="2000" b="1" dirty="0">
                <a:solidFill>
                  <a:srgbClr val="002060"/>
                </a:solidFill>
              </a:endParaRPr>
            </a:p>
          </p:txBody>
        </p:sp>
        <p:cxnSp>
          <p:nvCxnSpPr>
            <p:cNvPr id="24" name="Straight Arrow Connector 23">
              <a:extLst>
                <a:ext uri="{FF2B5EF4-FFF2-40B4-BE49-F238E27FC236}">
                  <a16:creationId xmlns:a16="http://schemas.microsoft.com/office/drawing/2014/main" xmlns="" id="{3C21D54E-392A-4784-B013-A847FC20BED8}"/>
                </a:ext>
              </a:extLst>
            </p:cNvPr>
            <p:cNvCxnSpPr>
              <a:cxnSpLocks/>
            </p:cNvCxnSpPr>
            <p:nvPr/>
          </p:nvCxnSpPr>
          <p:spPr>
            <a:xfrm>
              <a:off x="4133956" y="4626893"/>
              <a:ext cx="6395" cy="653349"/>
            </a:xfrm>
            <a:prstGeom prst="straightConnector1">
              <a:avLst/>
            </a:prstGeom>
            <a:ln w="38100" cmpd="sng">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xmlns="" id="{FAC19575-2F7E-4B8D-9CA7-9E8BA47E7957}"/>
                </a:ext>
              </a:extLst>
            </p:cNvPr>
            <p:cNvSpPr txBox="1">
              <a:spLocks/>
            </p:cNvSpPr>
            <p:nvPr/>
          </p:nvSpPr>
          <p:spPr>
            <a:xfrm>
              <a:off x="1309705" y="3276053"/>
              <a:ext cx="1586802" cy="5987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002060"/>
                  </a:solidFill>
                </a:rPr>
                <a:t>Wing span</a:t>
              </a:r>
            </a:p>
          </p:txBody>
        </p:sp>
        <p:sp>
          <p:nvSpPr>
            <p:cNvPr id="27" name="Rectangle 26"/>
            <p:cNvSpPr/>
            <p:nvPr/>
          </p:nvSpPr>
          <p:spPr>
            <a:xfrm>
              <a:off x="3070471" y="6063142"/>
              <a:ext cx="2835618" cy="107866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443904" y="3175105"/>
              <a:ext cx="1287336" cy="40971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1">
            <a:extLst>
              <a:ext uri="{FF2B5EF4-FFF2-40B4-BE49-F238E27FC236}">
                <a16:creationId xmlns:a16="http://schemas.microsoft.com/office/drawing/2014/main" xmlns="" id="{FAC19575-2F7E-4B8D-9CA7-9E8BA47E7957}"/>
              </a:ext>
            </a:extLst>
          </p:cNvPr>
          <p:cNvSpPr txBox="1">
            <a:spLocks/>
          </p:cNvSpPr>
          <p:nvPr/>
        </p:nvSpPr>
        <p:spPr>
          <a:xfrm>
            <a:off x="162522" y="1561567"/>
            <a:ext cx="3290088" cy="18488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002060"/>
                </a:solidFill>
              </a:rPr>
              <a:t>AR =  span / chord</a:t>
            </a:r>
          </a:p>
          <a:p>
            <a:r>
              <a:rPr lang="en-US" sz="2400" b="1" dirty="0" smtClean="0">
                <a:solidFill>
                  <a:srgbClr val="002060"/>
                </a:solidFill>
              </a:rPr>
              <a:t>AR = 59 / 11</a:t>
            </a:r>
          </a:p>
          <a:p>
            <a:r>
              <a:rPr lang="en-US" sz="2400" b="1" dirty="0" smtClean="0">
                <a:solidFill>
                  <a:srgbClr val="002060"/>
                </a:solidFill>
              </a:rPr>
              <a:t>AR = 5.36</a:t>
            </a:r>
          </a:p>
          <a:p>
            <a:endParaRPr lang="en-US" sz="2400" b="1" dirty="0" smtClean="0">
              <a:solidFill>
                <a:srgbClr val="002060"/>
              </a:solidFill>
            </a:endParaRPr>
          </a:p>
          <a:p>
            <a:r>
              <a:rPr lang="en-US" sz="2400" b="1" dirty="0" smtClean="0">
                <a:solidFill>
                  <a:srgbClr val="002060"/>
                </a:solidFill>
              </a:rPr>
              <a:t>Airplanes typically have AR around 5 to 12</a:t>
            </a:r>
          </a:p>
          <a:p>
            <a:endParaRPr lang="en-US" sz="2400" b="1" dirty="0">
              <a:solidFill>
                <a:srgbClr val="002060"/>
              </a:solidFill>
            </a:endParaRPr>
          </a:p>
          <a:p>
            <a:r>
              <a:rPr lang="en-US" sz="2400" b="1" dirty="0" smtClean="0">
                <a:solidFill>
                  <a:srgbClr val="002060"/>
                </a:solidFill>
              </a:rPr>
              <a:t>Sailplanes have AR 15 or more</a:t>
            </a:r>
          </a:p>
          <a:p>
            <a:endParaRPr lang="en-US" sz="2400" b="1" dirty="0">
              <a:solidFill>
                <a:srgbClr val="002060"/>
              </a:solidFill>
            </a:endParaRPr>
          </a:p>
          <a:p>
            <a:r>
              <a:rPr lang="en-US" sz="2400" b="1" dirty="0" smtClean="0">
                <a:solidFill>
                  <a:srgbClr val="002060"/>
                </a:solidFill>
              </a:rPr>
              <a:t>High AR gives less </a:t>
            </a:r>
            <a:r>
              <a:rPr lang="en-US" sz="2400" b="1" i="1" dirty="0" smtClean="0">
                <a:solidFill>
                  <a:srgbClr val="002060"/>
                </a:solidFill>
                <a:latin typeface="+mn-lt"/>
              </a:rPr>
              <a:t>Induced Drag or “drag due to lift”</a:t>
            </a:r>
          </a:p>
          <a:p>
            <a:endParaRPr lang="en-US" sz="2400" b="1" dirty="0" smtClean="0">
              <a:solidFill>
                <a:srgbClr val="002060"/>
              </a:solidFill>
            </a:endParaRPr>
          </a:p>
        </p:txBody>
      </p:sp>
    </p:spTree>
    <p:extLst>
      <p:ext uri="{BB962C8B-B14F-4D97-AF65-F5344CB8AC3E}">
        <p14:creationId xmlns:p14="http://schemas.microsoft.com/office/powerpoint/2010/main" val="4212834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a:xfrm>
            <a:off x="6613398" y="6412574"/>
            <a:ext cx="2057400" cy="365125"/>
          </a:xfrm>
        </p:spPr>
        <p:txBody>
          <a:bodyPr/>
          <a:lstStyle/>
          <a:p>
            <a:fld id="{66C5B191-391C-4636-9F3B-FAA9F66BDCA7}" type="slidenum">
              <a:rPr lang="en-US" smtClean="0"/>
              <a:t>36</a:t>
            </a:fld>
            <a:endParaRPr lang="en-US" dirty="0"/>
          </a:p>
        </p:txBody>
      </p:sp>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2534553" y="201533"/>
            <a:ext cx="6048512" cy="77670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2060"/>
                </a:solidFill>
              </a:rPr>
              <a:t>Why is Aspect Ratio so Important?</a:t>
            </a:r>
            <a:endParaRPr lang="en-US" sz="4000" b="1" dirty="0">
              <a:solidFill>
                <a:srgbClr val="002060"/>
              </a:solidFill>
            </a:endParaRPr>
          </a:p>
          <a:p>
            <a:endParaRPr lang="en-US" sz="4000" b="1" dirty="0">
              <a:solidFill>
                <a:srgbClr val="002060"/>
              </a:solidFill>
            </a:endParaRPr>
          </a:p>
        </p:txBody>
      </p:sp>
      <p:sp>
        <p:nvSpPr>
          <p:cNvPr id="13" name="Rectangle 12">
            <a:extLst>
              <a:ext uri="{FF2B5EF4-FFF2-40B4-BE49-F238E27FC236}">
                <a16:creationId xmlns:a16="http://schemas.microsoft.com/office/drawing/2014/main" xmlns="" id="{238C291D-5964-4505-B0BD-AB5F3A77748F}"/>
              </a:ext>
            </a:extLst>
          </p:cNvPr>
          <p:cNvSpPr/>
          <p:nvPr/>
        </p:nvSpPr>
        <p:spPr>
          <a:xfrm>
            <a:off x="3894821" y="834154"/>
            <a:ext cx="76575"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1</a:t>
            </a:r>
            <a:endParaRPr lang="en-US" sz="1000">
              <a:solidFill>
                <a:srgbClr val="000000"/>
              </a:solidFill>
              <a:effectLst/>
              <a:latin typeface="Franklin Gothic"/>
              <a:ea typeface="Franklin Gothic"/>
              <a:cs typeface="Franklin Gothic"/>
            </a:endParaRPr>
          </a:p>
        </p:txBody>
      </p:sp>
      <p:sp>
        <p:nvSpPr>
          <p:cNvPr id="15" name="Rectangle 14">
            <a:extLst>
              <a:ext uri="{FF2B5EF4-FFF2-40B4-BE49-F238E27FC236}">
                <a16:creationId xmlns:a16="http://schemas.microsoft.com/office/drawing/2014/main" xmlns="" id="{BED409AD-6C6C-4ABE-B693-B6CF8C8BFFF6}"/>
              </a:ext>
            </a:extLst>
          </p:cNvPr>
          <p:cNvSpPr/>
          <p:nvPr/>
        </p:nvSpPr>
        <p:spPr>
          <a:xfrm>
            <a:off x="4585548" y="834154"/>
            <a:ext cx="32668"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40" name="Rectangle 39">
            <a:extLst>
              <a:ext uri="{FF2B5EF4-FFF2-40B4-BE49-F238E27FC236}">
                <a16:creationId xmlns:a16="http://schemas.microsoft.com/office/drawing/2014/main" xmlns="" id="{8ACD1537-71C8-4B94-8AEE-A47CDE3904B8}"/>
              </a:ext>
            </a:extLst>
          </p:cNvPr>
          <p:cNvSpPr/>
          <p:nvPr/>
        </p:nvSpPr>
        <p:spPr>
          <a:xfrm rot="16200001">
            <a:off x="2672824" y="1440076"/>
            <a:ext cx="1123036" cy="11989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1</a:t>
            </a:r>
            <a:endParaRPr lang="en-US" sz="1000">
              <a:solidFill>
                <a:srgbClr val="000000"/>
              </a:solidFill>
              <a:effectLst/>
              <a:latin typeface="Franklin Gothic"/>
              <a:ea typeface="Franklin Gothic"/>
              <a:cs typeface="Franklin Gothic"/>
            </a:endParaRPr>
          </a:p>
        </p:txBody>
      </p:sp>
      <p:sp>
        <p:nvSpPr>
          <p:cNvPr id="41" name="Rectangle 40">
            <a:extLst>
              <a:ext uri="{FF2B5EF4-FFF2-40B4-BE49-F238E27FC236}">
                <a16:creationId xmlns:a16="http://schemas.microsoft.com/office/drawing/2014/main" xmlns="" id="{4AB1DA3C-4B09-4E7F-AF5B-A68E392A8434}"/>
              </a:ext>
            </a:extLst>
          </p:cNvPr>
          <p:cNvSpPr/>
          <p:nvPr/>
        </p:nvSpPr>
        <p:spPr>
          <a:xfrm rot="16200001">
            <a:off x="2824614" y="743303"/>
            <a:ext cx="32669" cy="11989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46" name="Rectangle 45">
            <a:extLst>
              <a:ext uri="{FF2B5EF4-FFF2-40B4-BE49-F238E27FC236}">
                <a16:creationId xmlns:a16="http://schemas.microsoft.com/office/drawing/2014/main" xmlns="" id="{9D4047E7-EA8A-4AC9-85A5-0A55AEBCF4DF}"/>
              </a:ext>
            </a:extLst>
          </p:cNvPr>
          <p:cNvSpPr/>
          <p:nvPr/>
        </p:nvSpPr>
        <p:spPr>
          <a:xfrm>
            <a:off x="2811094" y="220815"/>
            <a:ext cx="311654"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endParaRPr lang="en-US" sz="1000" dirty="0">
              <a:solidFill>
                <a:srgbClr val="000000"/>
              </a:solidFill>
              <a:effectLst/>
              <a:latin typeface="Franklin Gothic"/>
              <a:ea typeface="Franklin Gothic"/>
              <a:cs typeface="Franklin Gothic"/>
            </a:endParaRPr>
          </a:p>
        </p:txBody>
      </p:sp>
      <p:sp>
        <p:nvSpPr>
          <p:cNvPr id="47" name="Rectangle 46">
            <a:extLst>
              <a:ext uri="{FF2B5EF4-FFF2-40B4-BE49-F238E27FC236}">
                <a16:creationId xmlns:a16="http://schemas.microsoft.com/office/drawing/2014/main" xmlns="" id="{38C7DECB-0528-4EDA-8B9C-1F99D32A2331}"/>
              </a:ext>
            </a:extLst>
          </p:cNvPr>
          <p:cNvSpPr/>
          <p:nvPr/>
        </p:nvSpPr>
        <p:spPr>
          <a:xfrm>
            <a:off x="3049276" y="220815"/>
            <a:ext cx="32668"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pic>
        <p:nvPicPr>
          <p:cNvPr id="96" name="Picture 95" descr="image1.jpeg">
            <a:extLst>
              <a:ext uri="{FF2B5EF4-FFF2-40B4-BE49-F238E27FC236}">
                <a16:creationId xmlns:a16="http://schemas.microsoft.com/office/drawing/2014/main" xmlns="" id="{0FAD8BFF-E2EE-4FC1-9150-011F8A4E3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29" y="368963"/>
            <a:ext cx="1514737" cy="973325"/>
          </a:xfrm>
          <a:prstGeom prst="rect">
            <a:avLst/>
          </a:prstGeom>
        </p:spPr>
      </p:pic>
      <p:sp>
        <p:nvSpPr>
          <p:cNvPr id="3" name="TextBox 2"/>
          <p:cNvSpPr txBox="1"/>
          <p:nvPr/>
        </p:nvSpPr>
        <p:spPr>
          <a:xfrm>
            <a:off x="852210" y="1848066"/>
            <a:ext cx="6880504" cy="3416320"/>
          </a:xfrm>
          <a:prstGeom prst="rect">
            <a:avLst/>
          </a:prstGeom>
          <a:noFill/>
        </p:spPr>
        <p:txBody>
          <a:bodyPr wrap="square" rtlCol="0">
            <a:spAutoFit/>
          </a:bodyPr>
          <a:lstStyle/>
          <a:p>
            <a:endParaRPr lang="en-US" sz="2400" dirty="0"/>
          </a:p>
          <a:p>
            <a:r>
              <a:rPr lang="en-US" sz="2400" dirty="0" smtClean="0"/>
              <a:t>Drag = Parasite Drag + Induced Drag</a:t>
            </a:r>
            <a:endParaRPr lang="en-US" sz="2400" dirty="0"/>
          </a:p>
          <a:p>
            <a:pPr marL="1257300" lvl="2" indent="-342900">
              <a:buFont typeface="Arial"/>
              <a:buChar char="•"/>
            </a:pPr>
            <a:r>
              <a:rPr lang="en-US" sz="2400" dirty="0" smtClean="0"/>
              <a:t>Parasite Drag is friction and “form drag”</a:t>
            </a:r>
          </a:p>
          <a:p>
            <a:pPr marL="1257300" lvl="2" indent="-342900">
              <a:buFont typeface="Arial"/>
              <a:buChar char="•"/>
            </a:pPr>
            <a:r>
              <a:rPr lang="en-US" sz="2400" dirty="0" smtClean="0"/>
              <a:t>Induced Drag is “drag due to lift”</a:t>
            </a:r>
          </a:p>
          <a:p>
            <a:endParaRPr lang="en-US" sz="2400" dirty="0" smtClean="0"/>
          </a:p>
          <a:p>
            <a:r>
              <a:rPr lang="en-US" sz="2400" dirty="0" smtClean="0"/>
              <a:t>Induced Drag is proportional to  Lift</a:t>
            </a:r>
            <a:r>
              <a:rPr lang="en-US" sz="2400" baseline="30000" dirty="0" smtClean="0"/>
              <a:t>2</a:t>
            </a:r>
            <a:r>
              <a:rPr lang="en-US" sz="2400" dirty="0" smtClean="0"/>
              <a:t> / AR</a:t>
            </a:r>
          </a:p>
          <a:p>
            <a:endParaRPr lang="en-US" sz="2400" dirty="0"/>
          </a:p>
          <a:p>
            <a:r>
              <a:rPr lang="en-US" sz="2400" dirty="0" smtClean="0"/>
              <a:t>So a large AR results in low induced drag</a:t>
            </a:r>
            <a:endParaRPr lang="en-US" sz="2400" dirty="0"/>
          </a:p>
          <a:p>
            <a:endParaRPr lang="en-US" sz="2400" dirty="0"/>
          </a:p>
        </p:txBody>
      </p:sp>
    </p:spTree>
    <p:extLst>
      <p:ext uri="{BB962C8B-B14F-4D97-AF65-F5344CB8AC3E}">
        <p14:creationId xmlns:p14="http://schemas.microsoft.com/office/powerpoint/2010/main" val="471510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6280" r="16280"/>
          <a:stretch>
            <a:fillRect/>
          </a:stretch>
        </p:blipFill>
        <p:spPr>
          <a:xfrm>
            <a:off x="594514" y="3552946"/>
            <a:ext cx="5586681" cy="3017205"/>
          </a:xfrm>
        </p:spPr>
      </p:pic>
      <p:pic>
        <p:nvPicPr>
          <p:cNvPr id="5" name="Picture 4"/>
          <p:cNvPicPr>
            <a:picLocks noChangeAspect="1"/>
          </p:cNvPicPr>
          <p:nvPr/>
        </p:nvPicPr>
        <p:blipFill>
          <a:blip r:embed="rId3"/>
          <a:stretch>
            <a:fillRect/>
          </a:stretch>
        </p:blipFill>
        <p:spPr>
          <a:xfrm>
            <a:off x="63147" y="224630"/>
            <a:ext cx="4312840" cy="3234630"/>
          </a:xfrm>
          <a:prstGeom prst="rect">
            <a:avLst/>
          </a:prstGeom>
        </p:spPr>
      </p:pic>
      <p:sp>
        <p:nvSpPr>
          <p:cNvPr id="8" name="TextBox 7"/>
          <p:cNvSpPr txBox="1"/>
          <p:nvPr/>
        </p:nvSpPr>
        <p:spPr>
          <a:xfrm>
            <a:off x="4476403" y="224630"/>
            <a:ext cx="1942409" cy="461665"/>
          </a:xfrm>
          <a:prstGeom prst="rect">
            <a:avLst/>
          </a:prstGeom>
          <a:noFill/>
        </p:spPr>
        <p:txBody>
          <a:bodyPr wrap="none" rtlCol="0">
            <a:spAutoFit/>
          </a:bodyPr>
          <a:lstStyle/>
          <a:p>
            <a:r>
              <a:rPr lang="en-US" sz="2400" dirty="0" smtClean="0"/>
              <a:t>Aspect Ratio</a:t>
            </a:r>
          </a:p>
        </p:txBody>
      </p:sp>
      <p:sp>
        <p:nvSpPr>
          <p:cNvPr id="9" name="Rectangle 8"/>
          <p:cNvSpPr/>
          <p:nvPr/>
        </p:nvSpPr>
        <p:spPr>
          <a:xfrm>
            <a:off x="5514816" y="919195"/>
            <a:ext cx="2988946" cy="4911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 (area)</a:t>
            </a:r>
            <a:endParaRPr lang="en-US" dirty="0">
              <a:solidFill>
                <a:schemeClr val="tx1"/>
              </a:solidFill>
            </a:endParaRPr>
          </a:p>
        </p:txBody>
      </p:sp>
      <p:sp>
        <p:nvSpPr>
          <p:cNvPr id="10" name="TextBox 9"/>
          <p:cNvSpPr txBox="1"/>
          <p:nvPr/>
        </p:nvSpPr>
        <p:spPr>
          <a:xfrm>
            <a:off x="4799497" y="1805370"/>
            <a:ext cx="3453064" cy="1477328"/>
          </a:xfrm>
          <a:prstGeom prst="rect">
            <a:avLst/>
          </a:prstGeom>
          <a:noFill/>
        </p:spPr>
        <p:txBody>
          <a:bodyPr wrap="none" rtlCol="0">
            <a:spAutoFit/>
          </a:bodyPr>
          <a:lstStyle/>
          <a:p>
            <a:r>
              <a:rPr lang="en-US" dirty="0" smtClean="0"/>
              <a:t>AR = b/c for a rectangular wing</a:t>
            </a:r>
          </a:p>
          <a:p>
            <a:endParaRPr lang="en-US" dirty="0"/>
          </a:p>
          <a:p>
            <a:r>
              <a:rPr lang="en-US" dirty="0" smtClean="0"/>
              <a:t>Or..</a:t>
            </a:r>
          </a:p>
          <a:p>
            <a:endParaRPr lang="en-US" dirty="0"/>
          </a:p>
          <a:p>
            <a:r>
              <a:rPr lang="en-US" dirty="0" smtClean="0"/>
              <a:t>AR = b</a:t>
            </a:r>
            <a:r>
              <a:rPr lang="en-US" baseline="30000" dirty="0" smtClean="0"/>
              <a:t>2</a:t>
            </a:r>
            <a:r>
              <a:rPr lang="en-US" dirty="0" smtClean="0"/>
              <a:t>/S    for any </a:t>
            </a:r>
            <a:r>
              <a:rPr lang="en-US" dirty="0" err="1" smtClean="0"/>
              <a:t>planform</a:t>
            </a:r>
            <a:r>
              <a:rPr lang="en-US" dirty="0" smtClean="0"/>
              <a:t> shape</a:t>
            </a:r>
          </a:p>
        </p:txBody>
      </p:sp>
      <p:sp>
        <p:nvSpPr>
          <p:cNvPr id="11" name="TextBox 10"/>
          <p:cNvSpPr txBox="1"/>
          <p:nvPr/>
        </p:nvSpPr>
        <p:spPr>
          <a:xfrm>
            <a:off x="6516189" y="549863"/>
            <a:ext cx="1031465" cy="369332"/>
          </a:xfrm>
          <a:prstGeom prst="rect">
            <a:avLst/>
          </a:prstGeom>
          <a:noFill/>
        </p:spPr>
        <p:txBody>
          <a:bodyPr wrap="none" rtlCol="0">
            <a:spAutoFit/>
          </a:bodyPr>
          <a:lstStyle/>
          <a:p>
            <a:r>
              <a:rPr lang="en-US" dirty="0"/>
              <a:t>b</a:t>
            </a:r>
            <a:r>
              <a:rPr lang="en-US" dirty="0" smtClean="0"/>
              <a:t> (span)</a:t>
            </a:r>
          </a:p>
        </p:txBody>
      </p:sp>
      <p:sp>
        <p:nvSpPr>
          <p:cNvPr id="12" name="TextBox 11"/>
          <p:cNvSpPr txBox="1"/>
          <p:nvPr/>
        </p:nvSpPr>
        <p:spPr>
          <a:xfrm rot="16200000">
            <a:off x="8219192" y="956982"/>
            <a:ext cx="1095372" cy="369332"/>
          </a:xfrm>
          <a:prstGeom prst="rect">
            <a:avLst/>
          </a:prstGeom>
          <a:noFill/>
        </p:spPr>
        <p:txBody>
          <a:bodyPr wrap="none" rtlCol="0">
            <a:spAutoFit/>
          </a:bodyPr>
          <a:lstStyle/>
          <a:p>
            <a:r>
              <a:rPr lang="en-US" dirty="0" smtClean="0"/>
              <a:t>c (chord)</a:t>
            </a:r>
          </a:p>
        </p:txBody>
      </p:sp>
    </p:spTree>
    <p:extLst>
      <p:ext uri="{BB962C8B-B14F-4D97-AF65-F5344CB8AC3E}">
        <p14:creationId xmlns:p14="http://schemas.microsoft.com/office/powerpoint/2010/main" val="3690657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a:xfrm>
            <a:off x="6613398" y="6412574"/>
            <a:ext cx="2057400" cy="365125"/>
          </a:xfrm>
        </p:spPr>
        <p:txBody>
          <a:bodyPr/>
          <a:lstStyle/>
          <a:p>
            <a:fld id="{66C5B191-391C-4636-9F3B-FAA9F66BDCA7}" type="slidenum">
              <a:rPr lang="en-US" smtClean="0"/>
              <a:t>38</a:t>
            </a:fld>
            <a:endParaRPr lang="en-US" dirty="0"/>
          </a:p>
        </p:txBody>
      </p:sp>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2438873" y="273050"/>
            <a:ext cx="6048512" cy="77670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2060"/>
                </a:solidFill>
              </a:rPr>
              <a:t>Lift to Drag Ratio, L/D</a:t>
            </a:r>
            <a:endParaRPr lang="en-US" sz="4000" b="1" dirty="0">
              <a:solidFill>
                <a:srgbClr val="002060"/>
              </a:solidFill>
            </a:endParaRPr>
          </a:p>
          <a:p>
            <a:endParaRPr lang="en-US" sz="4000" b="1" dirty="0">
              <a:solidFill>
                <a:srgbClr val="002060"/>
              </a:solidFill>
            </a:endParaRPr>
          </a:p>
        </p:txBody>
      </p:sp>
      <p:sp>
        <p:nvSpPr>
          <p:cNvPr id="13" name="Rectangle 12">
            <a:extLst>
              <a:ext uri="{FF2B5EF4-FFF2-40B4-BE49-F238E27FC236}">
                <a16:creationId xmlns:a16="http://schemas.microsoft.com/office/drawing/2014/main" xmlns="" id="{238C291D-5964-4505-B0BD-AB5F3A77748F}"/>
              </a:ext>
            </a:extLst>
          </p:cNvPr>
          <p:cNvSpPr/>
          <p:nvPr/>
        </p:nvSpPr>
        <p:spPr>
          <a:xfrm>
            <a:off x="3894821" y="834154"/>
            <a:ext cx="76575"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1</a:t>
            </a:r>
            <a:endParaRPr lang="en-US" sz="1000">
              <a:solidFill>
                <a:srgbClr val="000000"/>
              </a:solidFill>
              <a:effectLst/>
              <a:latin typeface="Franklin Gothic"/>
              <a:ea typeface="Franklin Gothic"/>
              <a:cs typeface="Franklin Gothic"/>
            </a:endParaRPr>
          </a:p>
        </p:txBody>
      </p:sp>
      <p:sp>
        <p:nvSpPr>
          <p:cNvPr id="15" name="Rectangle 14">
            <a:extLst>
              <a:ext uri="{FF2B5EF4-FFF2-40B4-BE49-F238E27FC236}">
                <a16:creationId xmlns:a16="http://schemas.microsoft.com/office/drawing/2014/main" xmlns="" id="{BED409AD-6C6C-4ABE-B693-B6CF8C8BFFF6}"/>
              </a:ext>
            </a:extLst>
          </p:cNvPr>
          <p:cNvSpPr/>
          <p:nvPr/>
        </p:nvSpPr>
        <p:spPr>
          <a:xfrm>
            <a:off x="4585548" y="834154"/>
            <a:ext cx="32668"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40" name="Rectangle 39">
            <a:extLst>
              <a:ext uri="{FF2B5EF4-FFF2-40B4-BE49-F238E27FC236}">
                <a16:creationId xmlns:a16="http://schemas.microsoft.com/office/drawing/2014/main" xmlns="" id="{8ACD1537-71C8-4B94-8AEE-A47CDE3904B8}"/>
              </a:ext>
            </a:extLst>
          </p:cNvPr>
          <p:cNvSpPr/>
          <p:nvPr/>
        </p:nvSpPr>
        <p:spPr>
          <a:xfrm rot="16200001">
            <a:off x="2672824" y="1440076"/>
            <a:ext cx="1123036" cy="11989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1</a:t>
            </a:r>
            <a:endParaRPr lang="en-US" sz="1000">
              <a:solidFill>
                <a:srgbClr val="000000"/>
              </a:solidFill>
              <a:effectLst/>
              <a:latin typeface="Franklin Gothic"/>
              <a:ea typeface="Franklin Gothic"/>
              <a:cs typeface="Franklin Gothic"/>
            </a:endParaRPr>
          </a:p>
        </p:txBody>
      </p:sp>
      <p:sp>
        <p:nvSpPr>
          <p:cNvPr id="41" name="Rectangle 40">
            <a:extLst>
              <a:ext uri="{FF2B5EF4-FFF2-40B4-BE49-F238E27FC236}">
                <a16:creationId xmlns:a16="http://schemas.microsoft.com/office/drawing/2014/main" xmlns="" id="{4AB1DA3C-4B09-4E7F-AF5B-A68E392A8434}"/>
              </a:ext>
            </a:extLst>
          </p:cNvPr>
          <p:cNvSpPr/>
          <p:nvPr/>
        </p:nvSpPr>
        <p:spPr>
          <a:xfrm rot="16200001">
            <a:off x="2824614" y="743303"/>
            <a:ext cx="32669" cy="11989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46" name="Rectangle 45">
            <a:extLst>
              <a:ext uri="{FF2B5EF4-FFF2-40B4-BE49-F238E27FC236}">
                <a16:creationId xmlns:a16="http://schemas.microsoft.com/office/drawing/2014/main" xmlns="" id="{9D4047E7-EA8A-4AC9-85A5-0A55AEBCF4DF}"/>
              </a:ext>
            </a:extLst>
          </p:cNvPr>
          <p:cNvSpPr/>
          <p:nvPr/>
        </p:nvSpPr>
        <p:spPr>
          <a:xfrm>
            <a:off x="2811094" y="220815"/>
            <a:ext cx="311654"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endParaRPr lang="en-US" sz="1000" dirty="0">
              <a:solidFill>
                <a:srgbClr val="000000"/>
              </a:solidFill>
              <a:effectLst/>
              <a:latin typeface="Franklin Gothic"/>
              <a:ea typeface="Franklin Gothic"/>
              <a:cs typeface="Franklin Gothic"/>
            </a:endParaRPr>
          </a:p>
        </p:txBody>
      </p:sp>
      <p:sp>
        <p:nvSpPr>
          <p:cNvPr id="47" name="Rectangle 46">
            <a:extLst>
              <a:ext uri="{FF2B5EF4-FFF2-40B4-BE49-F238E27FC236}">
                <a16:creationId xmlns:a16="http://schemas.microsoft.com/office/drawing/2014/main" xmlns="" id="{38C7DECB-0528-4EDA-8B9C-1F99D32A2331}"/>
              </a:ext>
            </a:extLst>
          </p:cNvPr>
          <p:cNvSpPr/>
          <p:nvPr/>
        </p:nvSpPr>
        <p:spPr>
          <a:xfrm>
            <a:off x="3049276" y="220815"/>
            <a:ext cx="32668"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pic>
        <p:nvPicPr>
          <p:cNvPr id="96" name="Picture 95" descr="image1.jpeg">
            <a:extLst>
              <a:ext uri="{FF2B5EF4-FFF2-40B4-BE49-F238E27FC236}">
                <a16:creationId xmlns:a16="http://schemas.microsoft.com/office/drawing/2014/main" xmlns="" id="{0FAD8BFF-E2EE-4FC1-9150-011F8A4E3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29" y="368963"/>
            <a:ext cx="1514737" cy="973325"/>
          </a:xfrm>
          <a:prstGeom prst="rect">
            <a:avLst/>
          </a:prstGeom>
        </p:spPr>
      </p:pic>
      <p:sp>
        <p:nvSpPr>
          <p:cNvPr id="3" name="TextBox 2"/>
          <p:cNvSpPr txBox="1"/>
          <p:nvPr/>
        </p:nvSpPr>
        <p:spPr>
          <a:xfrm>
            <a:off x="244937" y="1707364"/>
            <a:ext cx="4097074" cy="1938992"/>
          </a:xfrm>
          <a:prstGeom prst="rect">
            <a:avLst/>
          </a:prstGeom>
          <a:noFill/>
        </p:spPr>
        <p:txBody>
          <a:bodyPr wrap="square" rtlCol="0">
            <a:spAutoFit/>
          </a:bodyPr>
          <a:lstStyle/>
          <a:p>
            <a:r>
              <a:rPr lang="en-US" sz="2400" dirty="0" smtClean="0"/>
              <a:t>Sailplanes and jetliners have high AR, therefore high L/D</a:t>
            </a:r>
          </a:p>
          <a:p>
            <a:endParaRPr lang="en-US" sz="2400" dirty="0"/>
          </a:p>
          <a:p>
            <a:r>
              <a:rPr lang="en-US" sz="2400" dirty="0" smtClean="0"/>
              <a:t>Can glide far with NO thrust!</a:t>
            </a:r>
          </a:p>
          <a:p>
            <a:endParaRPr lang="en-US" sz="2400" dirty="0"/>
          </a:p>
        </p:txBody>
      </p:sp>
      <p:pic>
        <p:nvPicPr>
          <p:cNvPr id="12" name="Content Placeholder 3"/>
          <p:cNvPicPr>
            <a:picLocks noChangeAspect="1"/>
          </p:cNvPicPr>
          <p:nvPr/>
        </p:nvPicPr>
        <p:blipFill>
          <a:blip r:embed="rId3"/>
          <a:srcRect l="16280" r="16280"/>
          <a:stretch>
            <a:fillRect/>
          </a:stretch>
        </p:blipFill>
        <p:spPr>
          <a:xfrm>
            <a:off x="0" y="3566552"/>
            <a:ext cx="4519222" cy="2440701"/>
          </a:xfrm>
          <a:prstGeom prst="rect">
            <a:avLst/>
          </a:prstGeom>
        </p:spPr>
      </p:pic>
      <p:sp>
        <p:nvSpPr>
          <p:cNvPr id="14" name="TextBox 13"/>
          <p:cNvSpPr txBox="1"/>
          <p:nvPr/>
        </p:nvSpPr>
        <p:spPr>
          <a:xfrm>
            <a:off x="4740072" y="571304"/>
            <a:ext cx="4255603" cy="3416320"/>
          </a:xfrm>
          <a:prstGeom prst="rect">
            <a:avLst/>
          </a:prstGeom>
          <a:noFill/>
        </p:spPr>
        <p:txBody>
          <a:bodyPr wrap="square" rtlCol="0">
            <a:spAutoFit/>
          </a:bodyPr>
          <a:lstStyle/>
          <a:p>
            <a:endParaRPr lang="en-US" sz="2400" dirty="0"/>
          </a:p>
          <a:p>
            <a:r>
              <a:rPr lang="en-US" sz="2400" dirty="0" smtClean="0"/>
              <a:t>Fighters have short wing span for maneuverability and supersonic flight.  </a:t>
            </a:r>
          </a:p>
          <a:p>
            <a:endParaRPr lang="en-US" sz="2400" dirty="0"/>
          </a:p>
          <a:p>
            <a:r>
              <a:rPr lang="en-US" sz="2400" dirty="0" smtClean="0"/>
              <a:t>Low AR, low L/D</a:t>
            </a:r>
          </a:p>
          <a:p>
            <a:r>
              <a:rPr lang="en-US" sz="2400" dirty="0" smtClean="0"/>
              <a:t> </a:t>
            </a:r>
          </a:p>
          <a:p>
            <a:r>
              <a:rPr lang="en-US" sz="2400" dirty="0" smtClean="0"/>
              <a:t>High drag, so high thrust needed</a:t>
            </a:r>
            <a:endParaRPr lang="en-US" sz="2400" dirty="0"/>
          </a:p>
          <a:p>
            <a:endParaRPr lang="en-US" sz="2400" dirty="0"/>
          </a:p>
        </p:txBody>
      </p:sp>
      <p:pic>
        <p:nvPicPr>
          <p:cNvPr id="17" name="Picture 16"/>
          <p:cNvPicPr>
            <a:picLocks noChangeAspect="1"/>
          </p:cNvPicPr>
          <p:nvPr/>
        </p:nvPicPr>
        <p:blipFill>
          <a:blip r:embed="rId4"/>
          <a:stretch>
            <a:fillRect/>
          </a:stretch>
        </p:blipFill>
        <p:spPr>
          <a:xfrm>
            <a:off x="4834476" y="3857390"/>
            <a:ext cx="4912094" cy="3274729"/>
          </a:xfrm>
          <a:prstGeom prst="rect">
            <a:avLst/>
          </a:prstGeom>
        </p:spPr>
      </p:pic>
    </p:spTree>
    <p:extLst>
      <p:ext uri="{BB962C8B-B14F-4D97-AF65-F5344CB8AC3E}">
        <p14:creationId xmlns:p14="http://schemas.microsoft.com/office/powerpoint/2010/main" val="3456256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CF410-5681-496B-B48B-BB80B49ECCA5}"/>
              </a:ext>
            </a:extLst>
          </p:cNvPr>
          <p:cNvSpPr>
            <a:spLocks noGrp="1"/>
          </p:cNvSpPr>
          <p:nvPr>
            <p:ph type="ctrTitle"/>
          </p:nvPr>
        </p:nvSpPr>
        <p:spPr>
          <a:xfrm>
            <a:off x="2286249" y="384414"/>
            <a:ext cx="6233164" cy="657368"/>
          </a:xfrm>
        </p:spPr>
        <p:txBody>
          <a:bodyPr>
            <a:noAutofit/>
          </a:bodyPr>
          <a:lstStyle/>
          <a:p>
            <a:r>
              <a:rPr lang="en-US" sz="4000" b="1" dirty="0" smtClean="0">
                <a:solidFill>
                  <a:srgbClr val="002060"/>
                </a:solidFill>
                <a:latin typeface="+mn-lt"/>
              </a:rPr>
              <a:t>STEM Presentation Part 2:  </a:t>
            </a:r>
            <a:endParaRPr lang="en-US" sz="4000" b="1" dirty="0">
              <a:solidFill>
                <a:srgbClr val="002060"/>
              </a:solidFill>
              <a:latin typeface="+mn-lt"/>
            </a:endParaRPr>
          </a:p>
        </p:txBody>
      </p:sp>
      <p:sp>
        <p:nvSpPr>
          <p:cNvPr id="3" name="Subtitle 2">
            <a:extLst>
              <a:ext uri="{FF2B5EF4-FFF2-40B4-BE49-F238E27FC236}">
                <a16:creationId xmlns:a16="http://schemas.microsoft.com/office/drawing/2014/main" xmlns="" id="{1296286C-C5AC-4CAD-A082-8C84BE679C63}"/>
              </a:ext>
            </a:extLst>
          </p:cNvPr>
          <p:cNvSpPr>
            <a:spLocks noGrp="1"/>
          </p:cNvSpPr>
          <p:nvPr>
            <p:ph type="subTitle" idx="1"/>
          </p:nvPr>
        </p:nvSpPr>
        <p:spPr>
          <a:xfrm>
            <a:off x="695696" y="1707068"/>
            <a:ext cx="6678015" cy="4217526"/>
          </a:xfrm>
        </p:spPr>
        <p:txBody>
          <a:bodyPr>
            <a:normAutofit/>
          </a:bodyPr>
          <a:lstStyle/>
          <a:p>
            <a:pPr algn="l"/>
            <a:r>
              <a:rPr lang="en-US" sz="3200" b="1" dirty="0" smtClean="0">
                <a:solidFill>
                  <a:srgbClr val="FF0000"/>
                </a:solidFill>
              </a:rPr>
              <a:t>Radio Control</a:t>
            </a:r>
            <a:br>
              <a:rPr lang="en-US" sz="3200" b="1" dirty="0" smtClean="0">
                <a:solidFill>
                  <a:srgbClr val="FF0000"/>
                </a:solidFill>
              </a:rPr>
            </a:br>
            <a:r>
              <a:rPr lang="en-US" sz="3200" b="1" dirty="0" smtClean="0">
                <a:solidFill>
                  <a:srgbClr val="FF0000"/>
                </a:solidFill>
              </a:rPr>
              <a:t/>
            </a:r>
            <a:br>
              <a:rPr lang="en-US" sz="3200" b="1" dirty="0" smtClean="0">
                <a:solidFill>
                  <a:srgbClr val="FF0000"/>
                </a:solidFill>
              </a:rPr>
            </a:br>
            <a:r>
              <a:rPr lang="en-US" sz="3200" b="1" dirty="0" smtClean="0">
                <a:solidFill>
                  <a:srgbClr val="FF0000"/>
                </a:solidFill>
              </a:rPr>
              <a:t/>
            </a:r>
            <a:br>
              <a:rPr lang="en-US" sz="3200" b="1" dirty="0" smtClean="0">
                <a:solidFill>
                  <a:srgbClr val="FF0000"/>
                </a:solidFill>
              </a:rPr>
            </a:br>
            <a:endParaRPr lang="en-US" sz="3200" b="1" dirty="0" smtClean="0">
              <a:solidFill>
                <a:srgbClr val="FF0000"/>
              </a:solidFill>
            </a:endParaRPr>
          </a:p>
          <a:p>
            <a:pPr algn="l"/>
            <a:r>
              <a:rPr lang="en-US" sz="3200" b="1" dirty="0" smtClean="0">
                <a:solidFill>
                  <a:srgbClr val="FF0000"/>
                </a:solidFill>
              </a:rPr>
              <a:t>Propulsion</a:t>
            </a:r>
            <a:endParaRPr lang="en-US" sz="3200" b="1" dirty="0">
              <a:solidFill>
                <a:srgbClr val="FF0000"/>
              </a:solidFill>
            </a:endParaRPr>
          </a:p>
          <a:p>
            <a:pPr algn="l"/>
            <a:endParaRPr lang="en-US" sz="3600" b="1" dirty="0">
              <a:solidFill>
                <a:srgbClr val="FF0000"/>
              </a:solidFill>
            </a:endParaRPr>
          </a:p>
          <a:p>
            <a:pPr marL="342900" lvl="1" algn="l"/>
            <a:endParaRPr lang="en-US" sz="8800" b="1" dirty="0">
              <a:solidFill>
                <a:srgbClr val="FF0000"/>
              </a:solidFill>
            </a:endParaRPr>
          </a:p>
          <a:p>
            <a:pPr algn="l"/>
            <a:endParaRPr lang="en-US" sz="1600" b="1" dirty="0">
              <a:solidFill>
                <a:srgbClr val="FF0000"/>
              </a:solidFill>
            </a:endParaRPr>
          </a:p>
        </p:txBody>
      </p:sp>
      <p:sp>
        <p:nvSpPr>
          <p:cNvPr id="4" name="Slide Number Placeholder 3">
            <a:extLst>
              <a:ext uri="{FF2B5EF4-FFF2-40B4-BE49-F238E27FC236}">
                <a16:creationId xmlns:a16="http://schemas.microsoft.com/office/drawing/2014/main" xmlns="" id="{2D718057-7475-4A0D-AA31-3FFB0A42814F}"/>
              </a:ext>
            </a:extLst>
          </p:cNvPr>
          <p:cNvSpPr>
            <a:spLocks noGrp="1"/>
          </p:cNvSpPr>
          <p:nvPr>
            <p:ph type="sldNum" sz="quarter" idx="12"/>
          </p:nvPr>
        </p:nvSpPr>
        <p:spPr/>
        <p:txBody>
          <a:bodyPr/>
          <a:lstStyle/>
          <a:p>
            <a:fld id="{66C5B191-391C-4636-9F3B-FAA9F66BDCA7}" type="slidenum">
              <a:rPr lang="en-US" smtClean="0"/>
              <a:t>39</a:t>
            </a:fld>
            <a:endParaRPr lang="en-US"/>
          </a:p>
        </p:txBody>
      </p:sp>
      <p:pic>
        <p:nvPicPr>
          <p:cNvPr id="5" name="Picture 4" descr="image1.jpeg">
            <a:extLst>
              <a:ext uri="{FF2B5EF4-FFF2-40B4-BE49-F238E27FC236}">
                <a16:creationId xmlns:a16="http://schemas.microsoft.com/office/drawing/2014/main" xmlns="" id="{CA9A6068-C4BA-462D-8E71-EBA29D980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184" y="123105"/>
            <a:ext cx="1514737" cy="973325"/>
          </a:xfrm>
          <a:prstGeom prst="rect">
            <a:avLst/>
          </a:prstGeom>
        </p:spPr>
      </p:pic>
      <p:pic>
        <p:nvPicPr>
          <p:cNvPr id="6" name="Picture 5">
            <a:extLst>
              <a:ext uri="{FF2B5EF4-FFF2-40B4-BE49-F238E27FC236}">
                <a16:creationId xmlns:a16="http://schemas.microsoft.com/office/drawing/2014/main" xmlns="" id="{39BEFCD8-B034-44D1-BF1F-5E8374BDF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6988" y="1224582"/>
            <a:ext cx="1931893" cy="2710209"/>
          </a:xfrm>
          <a:prstGeom prst="rect">
            <a:avLst/>
          </a:prstGeom>
        </p:spPr>
      </p:pic>
      <p:pic>
        <p:nvPicPr>
          <p:cNvPr id="7" name="Picture 6">
            <a:extLst>
              <a:ext uri="{FF2B5EF4-FFF2-40B4-BE49-F238E27FC236}">
                <a16:creationId xmlns:a16="http://schemas.microsoft.com/office/drawing/2014/main" xmlns="" id="{3628F1A3-AA83-4ED3-8E62-E414D3E65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439754">
            <a:off x="6076779" y="4320870"/>
            <a:ext cx="2897326" cy="1610398"/>
          </a:xfrm>
          <a:prstGeom prst="rect">
            <a:avLst/>
          </a:prstGeom>
        </p:spPr>
      </p:pic>
      <p:pic>
        <p:nvPicPr>
          <p:cNvPr id="8" name="Picture 7">
            <a:extLst>
              <a:ext uri="{FF2B5EF4-FFF2-40B4-BE49-F238E27FC236}">
                <a16:creationId xmlns:a16="http://schemas.microsoft.com/office/drawing/2014/main" xmlns="" id="{2B4F926E-F86B-433E-AF10-A61DC38CC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377" y="4174381"/>
            <a:ext cx="2343912" cy="2343912"/>
          </a:xfrm>
          <a:prstGeom prst="rect">
            <a:avLst/>
          </a:prstGeom>
        </p:spPr>
      </p:pic>
      <p:pic>
        <p:nvPicPr>
          <p:cNvPr id="9" name="Picture 8">
            <a:extLst>
              <a:ext uri="{FF2B5EF4-FFF2-40B4-BE49-F238E27FC236}">
                <a16:creationId xmlns:a16="http://schemas.microsoft.com/office/drawing/2014/main" xmlns="" id="{D1E5661D-820E-4B76-A110-375F0C62CE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5626" y="4288716"/>
            <a:ext cx="1927278" cy="1672499"/>
          </a:xfrm>
          <a:prstGeom prst="rect">
            <a:avLst/>
          </a:prstGeom>
        </p:spPr>
      </p:pic>
      <p:pic>
        <p:nvPicPr>
          <p:cNvPr id="10" name="Picture 9">
            <a:extLst>
              <a:ext uri="{FF2B5EF4-FFF2-40B4-BE49-F238E27FC236}">
                <a16:creationId xmlns:a16="http://schemas.microsoft.com/office/drawing/2014/main" xmlns="" id="{31575771-63EE-434F-9985-A2F9898E5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228336" y="2555834"/>
            <a:ext cx="1145193" cy="1093007"/>
          </a:xfrm>
          <a:prstGeom prst="rect">
            <a:avLst/>
          </a:prstGeom>
        </p:spPr>
      </p:pic>
      <p:pic>
        <p:nvPicPr>
          <p:cNvPr id="11" name="Picture 10">
            <a:extLst>
              <a:ext uri="{FF2B5EF4-FFF2-40B4-BE49-F238E27FC236}">
                <a16:creationId xmlns:a16="http://schemas.microsoft.com/office/drawing/2014/main" xmlns="" id="{463BA2E5-0364-4821-9508-703AEC77BA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36189" flipH="1">
            <a:off x="5865330" y="1324471"/>
            <a:ext cx="1750026" cy="1572412"/>
          </a:xfrm>
          <a:prstGeom prst="rect">
            <a:avLst/>
          </a:prstGeom>
        </p:spPr>
      </p:pic>
    </p:spTree>
    <p:extLst>
      <p:ext uri="{BB962C8B-B14F-4D97-AF65-F5344CB8AC3E}">
        <p14:creationId xmlns:p14="http://schemas.microsoft.com/office/powerpoint/2010/main" val="1370487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67316"/>
          </a:xfrm>
        </p:spPr>
        <p:txBody>
          <a:bodyPr>
            <a:normAutofit fontScale="90000"/>
          </a:bodyPr>
          <a:lstStyle/>
          <a:p>
            <a:pPr algn="ctr"/>
            <a:r>
              <a:rPr lang="en-US" b="1" dirty="0" smtClean="0"/>
              <a:t>Today’s Volunteer Team</a:t>
            </a:r>
            <a:endParaRPr lang="en-US" b="1" dirty="0"/>
          </a:p>
        </p:txBody>
      </p:sp>
      <p:sp>
        <p:nvSpPr>
          <p:cNvPr id="3" name="Content Placeholder 2"/>
          <p:cNvSpPr>
            <a:spLocks noGrp="1"/>
          </p:cNvSpPr>
          <p:nvPr>
            <p:ph idx="1"/>
          </p:nvPr>
        </p:nvSpPr>
        <p:spPr>
          <a:xfrm>
            <a:off x="1125415" y="1235777"/>
            <a:ext cx="7256956" cy="4351338"/>
          </a:xfrm>
        </p:spPr>
        <p:txBody>
          <a:bodyPr>
            <a:noAutofit/>
          </a:bodyPr>
          <a:lstStyle/>
          <a:p>
            <a:pPr marL="0" indent="0">
              <a:buNone/>
            </a:pPr>
            <a:r>
              <a:rPr lang="en-US" sz="2000" dirty="0" smtClean="0"/>
              <a:t>MC</a:t>
            </a:r>
            <a:r>
              <a:rPr lang="en-US" sz="2000" dirty="0"/>
              <a:t>	</a:t>
            </a:r>
            <a:r>
              <a:rPr lang="en-US" sz="2000" dirty="0" smtClean="0"/>
              <a:t>	Mike Powell</a:t>
            </a:r>
          </a:p>
          <a:p>
            <a:pPr marL="0" indent="0">
              <a:buNone/>
            </a:pPr>
            <a:r>
              <a:rPr lang="en-US" sz="2000" dirty="0" smtClean="0"/>
              <a:t>Ground School 	Brian Kelly		</a:t>
            </a:r>
          </a:p>
          <a:p>
            <a:pPr marL="0" indent="0">
              <a:buNone/>
            </a:pPr>
            <a:r>
              <a:rPr lang="en-US" sz="2000" dirty="0" smtClean="0"/>
              <a:t>RC Simulators	Mike McGee</a:t>
            </a:r>
          </a:p>
          <a:p>
            <a:endParaRPr lang="en-US" sz="2000" dirty="0" smtClean="0"/>
          </a:p>
          <a:p>
            <a:pPr marL="0" indent="0">
              <a:buNone/>
            </a:pPr>
            <a:r>
              <a:rPr lang="en-US" sz="2000" dirty="0" smtClean="0"/>
              <a:t>Flight Instructors	</a:t>
            </a:r>
          </a:p>
          <a:p>
            <a:pPr lvl="1">
              <a:lnSpc>
                <a:spcPct val="120000"/>
              </a:lnSpc>
            </a:pPr>
            <a:r>
              <a:rPr lang="en-US" sz="1600" dirty="0" smtClean="0"/>
              <a:t>Doug Hurley, Brian Connelly, Dennis </a:t>
            </a:r>
            <a:r>
              <a:rPr lang="en-US" sz="1600" dirty="0" err="1" smtClean="0"/>
              <a:t>Sivak</a:t>
            </a:r>
            <a:r>
              <a:rPr lang="en-US" sz="1600" dirty="0" smtClean="0"/>
              <a:t>, Carl </a:t>
            </a:r>
            <a:r>
              <a:rPr lang="en-US" sz="1600" dirty="0" err="1" smtClean="0"/>
              <a:t>Everitt</a:t>
            </a:r>
            <a:r>
              <a:rPr lang="en-US" sz="1600" dirty="0" smtClean="0"/>
              <a:t>, Greg Jackson, </a:t>
            </a:r>
            <a:br>
              <a:rPr lang="en-US" sz="1600" dirty="0" smtClean="0"/>
            </a:br>
            <a:r>
              <a:rPr lang="en-US" sz="1600" dirty="0" smtClean="0"/>
              <a:t>Larry Talbot, John Hurley, Daniel </a:t>
            </a:r>
            <a:r>
              <a:rPr lang="en-US" sz="1600" dirty="0" err="1" smtClean="0"/>
              <a:t>Cherkasov</a:t>
            </a:r>
            <a:endParaRPr lang="en-US" sz="1600" dirty="0" smtClean="0"/>
          </a:p>
          <a:p>
            <a:pPr marL="457200" lvl="1" indent="0">
              <a:lnSpc>
                <a:spcPct val="120000"/>
              </a:lnSpc>
              <a:buNone/>
            </a:pPr>
            <a:r>
              <a:rPr lang="en-US" sz="1600" dirty="0" smtClean="0"/>
              <a:t>	</a:t>
            </a:r>
          </a:p>
          <a:p>
            <a:pPr marL="0" indent="0">
              <a:buNone/>
            </a:pPr>
            <a:r>
              <a:rPr lang="en-US" sz="2000" dirty="0" smtClean="0"/>
              <a:t>High Performance Demonstrations</a:t>
            </a:r>
          </a:p>
          <a:p>
            <a:pPr lvl="1"/>
            <a:r>
              <a:rPr lang="en-US" sz="1600" dirty="0" smtClean="0"/>
              <a:t>“3D Ken”</a:t>
            </a:r>
          </a:p>
          <a:p>
            <a:pPr lvl="1"/>
            <a:r>
              <a:rPr lang="en-US" sz="1600" dirty="0" smtClean="0"/>
              <a:t>Zach </a:t>
            </a:r>
            <a:r>
              <a:rPr lang="en-US" sz="1600" dirty="0" err="1" smtClean="0"/>
              <a:t>Sweetster</a:t>
            </a:r>
            <a:endParaRPr lang="en-US" sz="1600" dirty="0" smtClean="0"/>
          </a:p>
          <a:p>
            <a:pPr lvl="1"/>
            <a:r>
              <a:rPr lang="en-US" sz="1600" dirty="0" smtClean="0"/>
              <a:t>Brian Kelly</a:t>
            </a:r>
          </a:p>
          <a:p>
            <a:pPr lvl="1"/>
            <a:endParaRPr lang="en-US" sz="1600" dirty="0"/>
          </a:p>
          <a:p>
            <a:r>
              <a:rPr lang="en-US" sz="2000" dirty="0" smtClean="0"/>
              <a:t>Cooks!</a:t>
            </a:r>
          </a:p>
          <a:p>
            <a:pPr lvl="1"/>
            <a:r>
              <a:rPr lang="en-US" sz="1600" dirty="0" smtClean="0"/>
              <a:t>Brian Kelly 2, Gene </a:t>
            </a:r>
            <a:r>
              <a:rPr lang="en-US" sz="1600" dirty="0" err="1" smtClean="0"/>
              <a:t>Sartore</a:t>
            </a:r>
            <a:endParaRPr lang="en-US" sz="1600" dirty="0"/>
          </a:p>
          <a:p>
            <a:endParaRPr lang="en-US" sz="2000" dirty="0"/>
          </a:p>
        </p:txBody>
      </p:sp>
      <p:sp>
        <p:nvSpPr>
          <p:cNvPr id="4" name="Slide Number Placeholder 3"/>
          <p:cNvSpPr>
            <a:spLocks noGrp="1"/>
          </p:cNvSpPr>
          <p:nvPr>
            <p:ph type="sldNum" sz="quarter" idx="12"/>
          </p:nvPr>
        </p:nvSpPr>
        <p:spPr/>
        <p:txBody>
          <a:bodyPr/>
          <a:lstStyle/>
          <a:p>
            <a:fld id="{66C5B191-391C-4636-9F3B-FAA9F66BDCA7}" type="slidenum">
              <a:rPr lang="en-US" smtClean="0"/>
              <a:t>4</a:t>
            </a:fld>
            <a:endParaRPr lang="en-US"/>
          </a:p>
        </p:txBody>
      </p:sp>
    </p:spTree>
    <p:extLst>
      <p:ext uri="{BB962C8B-B14F-4D97-AF65-F5344CB8AC3E}">
        <p14:creationId xmlns:p14="http://schemas.microsoft.com/office/powerpoint/2010/main" val="23429913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p:cNvSpPr>
          <p:nvPr>
            <p:ph type="title"/>
          </p:nvPr>
        </p:nvSpPr>
        <p:spPr>
          <a:xfrm>
            <a:off x="1953375" y="608754"/>
            <a:ext cx="6978452" cy="574367"/>
          </a:xfrm>
          <a:prstGeom prst="rect">
            <a:avLst/>
          </a:prstGeom>
        </p:spPr>
        <p:txBody>
          <a:bodyPr>
            <a:normAutofit fontScale="90000"/>
          </a:bodyPr>
          <a:lstStyle/>
          <a:p>
            <a:pPr>
              <a:spcBef>
                <a:spcPts val="2952"/>
              </a:spcBef>
              <a:defRPr sz="1800"/>
            </a:pPr>
            <a:r>
              <a:rPr lang="en-US" sz="3200" b="1" dirty="0" smtClean="0">
                <a:solidFill>
                  <a:srgbClr val="002060"/>
                </a:solidFill>
                <a:latin typeface="Arial"/>
                <a:cs typeface="Arial"/>
              </a:rPr>
              <a:t>Radio Control Technology </a:t>
            </a:r>
            <a:br>
              <a:rPr lang="en-US" sz="3200" b="1" dirty="0" smtClean="0">
                <a:solidFill>
                  <a:srgbClr val="002060"/>
                </a:solidFill>
                <a:latin typeface="Arial"/>
                <a:cs typeface="Arial"/>
              </a:rPr>
            </a:br>
            <a:r>
              <a:rPr lang="en-US" sz="3200" b="1" dirty="0" smtClean="0">
                <a:solidFill>
                  <a:srgbClr val="002060"/>
                </a:solidFill>
                <a:latin typeface="Arial"/>
                <a:cs typeface="Arial"/>
              </a:rPr>
              <a:t>and Propulsion</a:t>
            </a:r>
            <a:endParaRPr sz="3200" b="1" dirty="0">
              <a:solidFill>
                <a:srgbClr val="002060"/>
              </a:solidFill>
              <a:latin typeface="Arial"/>
              <a:cs typeface="Arial"/>
            </a:endParaRPr>
          </a:p>
        </p:txBody>
      </p:sp>
      <p:sp>
        <p:nvSpPr>
          <p:cNvPr id="59" name="Shape 59"/>
          <p:cNvSpPr>
            <a:spLocks noGrp="1"/>
          </p:cNvSpPr>
          <p:nvPr>
            <p:ph type="body" idx="1"/>
          </p:nvPr>
        </p:nvSpPr>
        <p:spPr>
          <a:xfrm>
            <a:off x="661359" y="1341452"/>
            <a:ext cx="7735417" cy="4851360"/>
          </a:xfrm>
          <a:prstGeom prst="rect">
            <a:avLst/>
          </a:prstGeom>
        </p:spPr>
        <p:txBody>
          <a:bodyPr>
            <a:noAutofit/>
          </a:bodyPr>
          <a:lstStyle/>
          <a:p>
            <a:pPr marL="257175" indent="-257175" algn="l">
              <a:spcBef>
                <a:spcPts val="1000"/>
              </a:spcBef>
              <a:buFont typeface="Arial" panose="020B0604020202020204" pitchFamily="34" charset="0"/>
              <a:buChar char="•"/>
              <a:defRPr sz="1800"/>
            </a:pPr>
            <a:r>
              <a:rPr lang="en-US" sz="2600" dirty="0" smtClean="0">
                <a:solidFill>
                  <a:srgbClr val="002060"/>
                </a:solidFill>
              </a:rPr>
              <a:t>Pilot controls</a:t>
            </a:r>
          </a:p>
          <a:p>
            <a:pPr marL="257175" indent="-257175" algn="l">
              <a:spcBef>
                <a:spcPts val="1000"/>
              </a:spcBef>
              <a:buFont typeface="Arial" panose="020B0604020202020204" pitchFamily="34" charset="0"/>
              <a:buChar char="•"/>
              <a:defRPr sz="1800"/>
            </a:pPr>
            <a:r>
              <a:rPr lang="en-US" sz="2600" dirty="0" smtClean="0">
                <a:solidFill>
                  <a:srgbClr val="002060"/>
                </a:solidFill>
              </a:rPr>
              <a:t>How RC components work together</a:t>
            </a:r>
          </a:p>
          <a:p>
            <a:pPr marL="257175" indent="-257175" algn="l">
              <a:spcBef>
                <a:spcPts val="1000"/>
              </a:spcBef>
              <a:buFont typeface="Arial" panose="020B0604020202020204" pitchFamily="34" charset="0"/>
              <a:buChar char="•"/>
              <a:defRPr sz="1800"/>
            </a:pPr>
            <a:r>
              <a:rPr lang="en-US" sz="2600" dirty="0">
                <a:solidFill>
                  <a:srgbClr val="002060"/>
                </a:solidFill>
              </a:rPr>
              <a:t>S</a:t>
            </a:r>
            <a:r>
              <a:rPr lang="en-US" sz="2600" dirty="0" smtClean="0">
                <a:solidFill>
                  <a:srgbClr val="002060"/>
                </a:solidFill>
              </a:rPr>
              <a:t>ignal strength</a:t>
            </a:r>
          </a:p>
          <a:p>
            <a:pPr marL="257175" indent="-257175" algn="l">
              <a:spcBef>
                <a:spcPts val="1000"/>
              </a:spcBef>
              <a:buFont typeface="Arial" panose="020B0604020202020204" pitchFamily="34" charset="0"/>
              <a:buChar char="•"/>
              <a:defRPr sz="1800"/>
            </a:pPr>
            <a:r>
              <a:rPr lang="en-US" sz="2600" dirty="0" smtClean="0">
                <a:solidFill>
                  <a:srgbClr val="002060"/>
                </a:solidFill>
              </a:rPr>
              <a:t>Propulsion</a:t>
            </a:r>
          </a:p>
          <a:p>
            <a:pPr marL="257175" indent="-257175" algn="l">
              <a:spcBef>
                <a:spcPts val="1000"/>
              </a:spcBef>
              <a:buFont typeface="Arial" panose="020B0604020202020204" pitchFamily="34" charset="0"/>
              <a:buChar char="•"/>
              <a:defRPr sz="1800"/>
            </a:pPr>
            <a:r>
              <a:rPr lang="en-US" sz="2600" dirty="0" smtClean="0">
                <a:solidFill>
                  <a:srgbClr val="002060"/>
                </a:solidFill>
              </a:rPr>
              <a:t>Battery technology</a:t>
            </a:r>
          </a:p>
          <a:p>
            <a:pPr marL="257175" indent="-257175" algn="l">
              <a:spcBef>
                <a:spcPts val="1000"/>
              </a:spcBef>
              <a:buFont typeface="Arial" panose="020B0604020202020204" pitchFamily="34" charset="0"/>
              <a:buChar char="•"/>
              <a:defRPr sz="1800"/>
            </a:pPr>
            <a:r>
              <a:rPr lang="en-US" sz="2600" dirty="0" smtClean="0">
                <a:solidFill>
                  <a:srgbClr val="002060"/>
                </a:solidFill>
              </a:rPr>
              <a:t>Power Loading of an airplane</a:t>
            </a:r>
            <a:br>
              <a:rPr lang="en-US" sz="2600" dirty="0" smtClean="0">
                <a:solidFill>
                  <a:srgbClr val="002060"/>
                </a:solidFill>
              </a:rPr>
            </a:br>
            <a:endParaRPr lang="en-US" sz="2600" dirty="0" smtClean="0">
              <a:solidFill>
                <a:srgbClr val="002060"/>
              </a:solidFill>
            </a:endParaRPr>
          </a:p>
          <a:p>
            <a:pPr marL="257175" indent="-257175" algn="l">
              <a:spcBef>
                <a:spcPts val="1000"/>
              </a:spcBef>
              <a:buFont typeface="Arial" panose="020B0604020202020204" pitchFamily="34" charset="0"/>
              <a:buChar char="•"/>
              <a:defRPr sz="1800"/>
            </a:pPr>
            <a:r>
              <a:rPr lang="en-US" sz="2600" dirty="0" smtClean="0">
                <a:solidFill>
                  <a:srgbClr val="002060"/>
                </a:solidFill>
              </a:rPr>
              <a:t>Assessing how our Apprentice trainer fill fly</a:t>
            </a:r>
          </a:p>
          <a:p>
            <a:pPr marL="912813" lvl="5" indent="-257175">
              <a:spcBef>
                <a:spcPts val="1000"/>
              </a:spcBef>
              <a:defRPr sz="1800"/>
            </a:pPr>
            <a:r>
              <a:rPr lang="en-US" dirty="0" smtClean="0">
                <a:solidFill>
                  <a:srgbClr val="002060"/>
                </a:solidFill>
              </a:rPr>
              <a:t>Wing loading</a:t>
            </a:r>
            <a:endParaRPr lang="en-US" dirty="0">
              <a:solidFill>
                <a:srgbClr val="002060"/>
              </a:solidFill>
            </a:endParaRPr>
          </a:p>
          <a:p>
            <a:pPr marL="912813" lvl="5" indent="-257175">
              <a:spcBef>
                <a:spcPts val="1000"/>
              </a:spcBef>
              <a:defRPr sz="1800"/>
            </a:pPr>
            <a:r>
              <a:rPr lang="en-US" dirty="0">
                <a:solidFill>
                  <a:srgbClr val="002060"/>
                </a:solidFill>
              </a:rPr>
              <a:t>A</a:t>
            </a:r>
            <a:r>
              <a:rPr lang="en-US" dirty="0" smtClean="0">
                <a:solidFill>
                  <a:srgbClr val="002060"/>
                </a:solidFill>
              </a:rPr>
              <a:t>spect ratio</a:t>
            </a:r>
            <a:endParaRPr lang="en-US" dirty="0">
              <a:solidFill>
                <a:srgbClr val="002060"/>
              </a:solidFill>
            </a:endParaRPr>
          </a:p>
          <a:p>
            <a:pPr marL="912813" lvl="5" indent="-257175">
              <a:spcBef>
                <a:spcPts val="1000"/>
              </a:spcBef>
              <a:defRPr sz="1800"/>
            </a:pPr>
            <a:r>
              <a:rPr lang="en-US" dirty="0">
                <a:solidFill>
                  <a:srgbClr val="002060"/>
                </a:solidFill>
              </a:rPr>
              <a:t>P</a:t>
            </a:r>
            <a:r>
              <a:rPr lang="en-US" dirty="0" smtClean="0">
                <a:solidFill>
                  <a:srgbClr val="002060"/>
                </a:solidFill>
              </a:rPr>
              <a:t>ower loading</a:t>
            </a:r>
          </a:p>
          <a:p>
            <a:pPr marL="912813" lvl="5" indent="-257175">
              <a:spcBef>
                <a:spcPts val="1000"/>
              </a:spcBef>
              <a:defRPr sz="1800"/>
            </a:pPr>
            <a:r>
              <a:rPr lang="en-US" dirty="0" smtClean="0">
                <a:solidFill>
                  <a:srgbClr val="002060"/>
                </a:solidFill>
              </a:rPr>
              <a:t>Controls</a:t>
            </a:r>
            <a:endParaRPr lang="en-US" sz="2600" dirty="0" smtClean="0">
              <a:solidFill>
                <a:srgbClr val="002060"/>
              </a:solidFill>
            </a:endParaRPr>
          </a:p>
          <a:p>
            <a:pPr marL="257175" indent="-257175" algn="l">
              <a:spcBef>
                <a:spcPts val="1000"/>
              </a:spcBef>
              <a:buFont typeface="Arial" panose="020B0604020202020204" pitchFamily="34" charset="0"/>
              <a:buChar char="•"/>
              <a:defRPr sz="1800"/>
            </a:pPr>
            <a:endParaRPr lang="en-US" sz="2600" dirty="0" smtClean="0">
              <a:solidFill>
                <a:srgbClr val="002060"/>
              </a:solidFill>
            </a:endParaRPr>
          </a:p>
          <a:p>
            <a:pPr marL="257175" indent="-257175" algn="l">
              <a:spcBef>
                <a:spcPts val="1000"/>
              </a:spcBef>
              <a:buFont typeface="Arial" panose="020B0604020202020204" pitchFamily="34" charset="0"/>
              <a:buChar char="•"/>
              <a:defRPr sz="1800"/>
            </a:pPr>
            <a:endParaRPr lang="en-US" sz="2600" dirty="0">
              <a:solidFill>
                <a:srgbClr val="002060"/>
              </a:solidFill>
            </a:endParaRPr>
          </a:p>
          <a:p>
            <a:pPr marL="257175" indent="-257175" algn="l">
              <a:spcBef>
                <a:spcPts val="1000"/>
              </a:spcBef>
              <a:buFont typeface="Arial" panose="020B0604020202020204" pitchFamily="34" charset="0"/>
              <a:buChar char="•"/>
              <a:defRPr sz="1800"/>
            </a:pPr>
            <a:endParaRPr lang="en-US" sz="2600" dirty="0" smtClean="0">
              <a:solidFill>
                <a:srgbClr val="002060"/>
              </a:solidFill>
            </a:endParaRPr>
          </a:p>
          <a:p>
            <a:pPr marL="257175" indent="-257175" algn="l">
              <a:spcBef>
                <a:spcPts val="1000"/>
              </a:spcBef>
              <a:buFont typeface="Arial" panose="020B0604020202020204" pitchFamily="34" charset="0"/>
              <a:buChar char="•"/>
              <a:defRPr sz="1800"/>
            </a:pPr>
            <a:endParaRPr lang="en-US" sz="2600" dirty="0" smtClean="0">
              <a:solidFill>
                <a:srgbClr val="002060"/>
              </a:solidFill>
            </a:endParaRPr>
          </a:p>
          <a:p>
            <a:pPr marL="257175" indent="-257175" algn="l">
              <a:spcBef>
                <a:spcPts val="1000"/>
              </a:spcBef>
              <a:buFont typeface="Arial" panose="020B0604020202020204" pitchFamily="34" charset="0"/>
              <a:buChar char="•"/>
              <a:defRPr sz="1800"/>
            </a:pPr>
            <a:endParaRPr lang="en-US" sz="2600" dirty="0" smtClean="0">
              <a:solidFill>
                <a:srgbClr val="002060"/>
              </a:solidFill>
            </a:endParaRPr>
          </a:p>
        </p:txBody>
      </p:sp>
      <p:sp>
        <p:nvSpPr>
          <p:cNvPr id="4" name="TextBox 3"/>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rtl="0" latinLnBrk="1" hangingPunct="0"/>
            <a:r>
              <a:rPr lang="en-US" sz="1500" dirty="0">
                <a:solidFill>
                  <a:srgbClr val="000000"/>
                </a:solidFill>
              </a:rPr>
              <a:t>Page </a:t>
            </a:r>
            <a:fld id="{34D7E29F-388F-CD44-B240-15CF82CCE145}" type="slidenum">
              <a:rPr lang="en-US" sz="1500">
                <a:solidFill>
                  <a:srgbClr val="000000"/>
                </a:solidFill>
              </a:rPr>
              <a:pPr rtl="0" latinLnBrk="1" hangingPunct="0"/>
              <a:t>40</a:t>
            </a:fld>
            <a:endParaRPr lang="en-US" sz="1500" dirty="0">
              <a:solidFill>
                <a:srgbClr val="000000"/>
              </a:solidFill>
            </a:endParaRPr>
          </a:p>
        </p:txBody>
      </p:sp>
      <p:pic>
        <p:nvPicPr>
          <p:cNvPr id="5" name="Picture 4" descr="image1.jpeg">
            <a:extLst>
              <a:ext uri="{FF2B5EF4-FFF2-40B4-BE49-F238E27FC236}">
                <a16:creationId xmlns:a16="http://schemas.microsoft.com/office/drawing/2014/main" xmlns="" id="{80F18B9C-A6FE-41C5-87CB-34DCFEDA0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72" y="311278"/>
            <a:ext cx="1262653" cy="811343"/>
          </a:xfrm>
          <a:prstGeom prst="rect">
            <a:avLst/>
          </a:prstGeom>
        </p:spPr>
      </p:pic>
    </p:spTree>
    <p:extLst>
      <p:ext uri="{BB962C8B-B14F-4D97-AF65-F5344CB8AC3E}">
        <p14:creationId xmlns:p14="http://schemas.microsoft.com/office/powerpoint/2010/main" val="765220610"/>
      </p:ext>
    </p:extLst>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p:txBody>
          <a:bodyPr/>
          <a:lstStyle/>
          <a:p>
            <a:fld id="{66C5B191-391C-4636-9F3B-FAA9F66BDCA7}" type="slidenum">
              <a:rPr lang="en-US" smtClean="0"/>
              <a:t>41</a:t>
            </a:fld>
            <a:endParaRPr lang="en-US" dirty="0"/>
          </a:p>
        </p:txBody>
      </p:sp>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2207071" y="329801"/>
            <a:ext cx="6823075" cy="5599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2060"/>
                </a:solidFill>
              </a:rPr>
              <a:t>Airplane Pilot Controls</a:t>
            </a:r>
            <a:endParaRPr lang="en-US" sz="4000" b="1" dirty="0">
              <a:solidFill>
                <a:srgbClr val="002060"/>
              </a:solidFill>
            </a:endParaRPr>
          </a:p>
          <a:p>
            <a:endParaRPr lang="en-US" sz="4000" b="1" dirty="0">
              <a:solidFill>
                <a:srgbClr val="002060"/>
              </a:solidFill>
            </a:endParaRPr>
          </a:p>
        </p:txBody>
      </p:sp>
      <p:pic>
        <p:nvPicPr>
          <p:cNvPr id="7" name="Picture 6"/>
          <p:cNvPicPr>
            <a:picLocks noChangeAspect="1"/>
          </p:cNvPicPr>
          <p:nvPr/>
        </p:nvPicPr>
        <p:blipFill>
          <a:blip r:embed="rId2"/>
          <a:stretch>
            <a:fillRect/>
          </a:stretch>
        </p:blipFill>
        <p:spPr>
          <a:xfrm>
            <a:off x="5641874" y="906210"/>
            <a:ext cx="3187700" cy="2552700"/>
          </a:xfrm>
          <a:prstGeom prst="rect">
            <a:avLst/>
          </a:prstGeom>
        </p:spPr>
      </p:pic>
      <p:pic>
        <p:nvPicPr>
          <p:cNvPr id="10" name="Picture 9"/>
          <p:cNvPicPr>
            <a:picLocks noChangeAspect="1"/>
          </p:cNvPicPr>
          <p:nvPr/>
        </p:nvPicPr>
        <p:blipFill>
          <a:blip r:embed="rId3"/>
          <a:stretch>
            <a:fillRect/>
          </a:stretch>
        </p:blipFill>
        <p:spPr>
          <a:xfrm>
            <a:off x="4946681" y="3660265"/>
            <a:ext cx="2473521" cy="3307663"/>
          </a:xfrm>
          <a:prstGeom prst="rect">
            <a:avLst/>
          </a:prstGeom>
        </p:spPr>
      </p:pic>
      <p:pic>
        <p:nvPicPr>
          <p:cNvPr id="11" name="Picture 10"/>
          <p:cNvPicPr>
            <a:picLocks noChangeAspect="1"/>
          </p:cNvPicPr>
          <p:nvPr/>
        </p:nvPicPr>
        <p:blipFill>
          <a:blip r:embed="rId4"/>
          <a:stretch>
            <a:fillRect/>
          </a:stretch>
        </p:blipFill>
        <p:spPr>
          <a:xfrm>
            <a:off x="0" y="1160085"/>
            <a:ext cx="3700101" cy="2775076"/>
          </a:xfrm>
          <a:prstGeom prst="rect">
            <a:avLst/>
          </a:prstGeom>
        </p:spPr>
      </p:pic>
      <p:pic>
        <p:nvPicPr>
          <p:cNvPr id="12" name="Picture 11"/>
          <p:cNvPicPr>
            <a:picLocks noChangeAspect="1"/>
          </p:cNvPicPr>
          <p:nvPr/>
        </p:nvPicPr>
        <p:blipFill>
          <a:blip r:embed="rId5"/>
          <a:stretch>
            <a:fillRect/>
          </a:stretch>
        </p:blipFill>
        <p:spPr>
          <a:xfrm>
            <a:off x="540399" y="3940286"/>
            <a:ext cx="2900579" cy="2817705"/>
          </a:xfrm>
          <a:prstGeom prst="rect">
            <a:avLst/>
          </a:prstGeom>
        </p:spPr>
      </p:pic>
    </p:spTree>
    <p:extLst>
      <p:ext uri="{BB962C8B-B14F-4D97-AF65-F5344CB8AC3E}">
        <p14:creationId xmlns:p14="http://schemas.microsoft.com/office/powerpoint/2010/main" val="3328029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p:txBody>
          <a:bodyPr/>
          <a:lstStyle/>
          <a:p>
            <a:fld id="{66C5B191-391C-4636-9F3B-FAA9F66BDCA7}" type="slidenum">
              <a:rPr lang="en-US" smtClean="0"/>
              <a:t>42</a:t>
            </a:fld>
            <a:endParaRPr lang="en-US" dirty="0"/>
          </a:p>
        </p:txBody>
      </p:sp>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2286000" y="329801"/>
            <a:ext cx="5632705" cy="5599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2060"/>
                </a:solidFill>
              </a:rPr>
              <a:t>RC Pilot Controls</a:t>
            </a:r>
            <a:endParaRPr lang="en-US" sz="4000" b="1" dirty="0">
              <a:solidFill>
                <a:srgbClr val="002060"/>
              </a:solidFill>
            </a:endParaRPr>
          </a:p>
          <a:p>
            <a:endParaRPr lang="en-US" sz="4000" b="1" dirty="0">
              <a:solidFill>
                <a:srgbClr val="002060"/>
              </a:solidFill>
            </a:endParaRPr>
          </a:p>
        </p:txBody>
      </p:sp>
      <p:pic>
        <p:nvPicPr>
          <p:cNvPr id="24" name="Picture 23" descr="image1.jpeg">
            <a:extLst>
              <a:ext uri="{FF2B5EF4-FFF2-40B4-BE49-F238E27FC236}">
                <a16:creationId xmlns:a16="http://schemas.microsoft.com/office/drawing/2014/main" xmlns="" id="{E78B3C49-DD4E-4A1B-A859-1726B4DEE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184" y="123105"/>
            <a:ext cx="1514737" cy="973325"/>
          </a:xfrm>
          <a:prstGeom prst="rect">
            <a:avLst/>
          </a:prstGeom>
        </p:spPr>
      </p:pic>
      <p:pic>
        <p:nvPicPr>
          <p:cNvPr id="10" name="Picture 9">
            <a:extLst>
              <a:ext uri="{FF2B5EF4-FFF2-40B4-BE49-F238E27FC236}">
                <a16:creationId xmlns:a16="http://schemas.microsoft.com/office/drawing/2014/main" xmlns="" id="{39BEFCD8-B034-44D1-BF1F-5E8374BDF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014" y="1420769"/>
            <a:ext cx="3465201" cy="4861253"/>
          </a:xfrm>
          <a:prstGeom prst="rect">
            <a:avLst/>
          </a:prstGeom>
        </p:spPr>
      </p:pic>
      <p:grpSp>
        <p:nvGrpSpPr>
          <p:cNvPr id="6" name="Group 5">
            <a:extLst>
              <a:ext uri="{FF2B5EF4-FFF2-40B4-BE49-F238E27FC236}">
                <a16:creationId xmlns:a16="http://schemas.microsoft.com/office/drawing/2014/main" xmlns="" id="{0B056070-0599-4E26-A523-0C426578E067}"/>
              </a:ext>
            </a:extLst>
          </p:cNvPr>
          <p:cNvGrpSpPr/>
          <p:nvPr/>
        </p:nvGrpSpPr>
        <p:grpSpPr>
          <a:xfrm>
            <a:off x="7216347" y="3755026"/>
            <a:ext cx="896112" cy="734569"/>
            <a:chOff x="6665976" y="3253738"/>
            <a:chExt cx="896112" cy="734569"/>
          </a:xfrm>
        </p:grpSpPr>
        <p:cxnSp>
          <p:nvCxnSpPr>
            <p:cNvPr id="4" name="Straight Arrow Connector 3">
              <a:extLst>
                <a:ext uri="{FF2B5EF4-FFF2-40B4-BE49-F238E27FC236}">
                  <a16:creationId xmlns:a16="http://schemas.microsoft.com/office/drawing/2014/main" xmlns="" id="{9BFBA755-1118-4D99-916E-5EDDE3E718C6}"/>
                </a:ext>
              </a:extLst>
            </p:cNvPr>
            <p:cNvCxnSpPr/>
            <p:nvPr/>
          </p:nvCxnSpPr>
          <p:spPr>
            <a:xfrm>
              <a:off x="6665976" y="3621023"/>
              <a:ext cx="896112"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4647E018-0F73-437F-BC03-32ABCD92241A}"/>
                </a:ext>
              </a:extLst>
            </p:cNvPr>
            <p:cNvCxnSpPr>
              <a:cxnSpLocks/>
            </p:cNvCxnSpPr>
            <p:nvPr/>
          </p:nvCxnSpPr>
          <p:spPr>
            <a:xfrm>
              <a:off x="7114032" y="3253738"/>
              <a:ext cx="0" cy="73456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xmlns="" id="{76ED1F52-0C03-4203-B337-3CE41C4DF8AB}"/>
              </a:ext>
            </a:extLst>
          </p:cNvPr>
          <p:cNvGrpSpPr/>
          <p:nvPr/>
        </p:nvGrpSpPr>
        <p:grpSpPr>
          <a:xfrm>
            <a:off x="1574629" y="3767226"/>
            <a:ext cx="896112" cy="734569"/>
            <a:chOff x="6665976" y="3253738"/>
            <a:chExt cx="896112" cy="734569"/>
          </a:xfrm>
        </p:grpSpPr>
        <p:cxnSp>
          <p:nvCxnSpPr>
            <p:cNvPr id="17" name="Straight Arrow Connector 16">
              <a:extLst>
                <a:ext uri="{FF2B5EF4-FFF2-40B4-BE49-F238E27FC236}">
                  <a16:creationId xmlns:a16="http://schemas.microsoft.com/office/drawing/2014/main" xmlns="" id="{D52D3B86-580D-4792-A8FA-BDB032391233}"/>
                </a:ext>
              </a:extLst>
            </p:cNvPr>
            <p:cNvCxnSpPr/>
            <p:nvPr/>
          </p:nvCxnSpPr>
          <p:spPr>
            <a:xfrm>
              <a:off x="6665976" y="3621023"/>
              <a:ext cx="896112"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A70E6432-A7C1-4C6C-A642-BFA0FD265A09}"/>
                </a:ext>
              </a:extLst>
            </p:cNvPr>
            <p:cNvCxnSpPr>
              <a:cxnSpLocks/>
            </p:cNvCxnSpPr>
            <p:nvPr/>
          </p:nvCxnSpPr>
          <p:spPr>
            <a:xfrm>
              <a:off x="7114032" y="3253738"/>
              <a:ext cx="0" cy="73456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xmlns="" id="{0D12A5BD-F0FC-4477-9794-697DB4F4C1B2}"/>
              </a:ext>
            </a:extLst>
          </p:cNvPr>
          <p:cNvSpPr txBox="1"/>
          <p:nvPr/>
        </p:nvSpPr>
        <p:spPr>
          <a:xfrm>
            <a:off x="8093222" y="3925469"/>
            <a:ext cx="919793" cy="400110"/>
          </a:xfrm>
          <a:prstGeom prst="rect">
            <a:avLst/>
          </a:prstGeom>
          <a:noFill/>
        </p:spPr>
        <p:txBody>
          <a:bodyPr wrap="none" rtlCol="0">
            <a:spAutoFit/>
          </a:bodyPr>
          <a:lstStyle/>
          <a:p>
            <a:pPr algn="ctr"/>
            <a:r>
              <a:rPr lang="en-US" sz="2000" b="1" dirty="0" smtClean="0">
                <a:solidFill>
                  <a:srgbClr val="002060"/>
                </a:solidFill>
                <a:latin typeface="+mj-lt"/>
                <a:ea typeface="+mj-ea"/>
                <a:cs typeface="+mj-cs"/>
              </a:rPr>
              <a:t>Aileron</a:t>
            </a:r>
            <a:endParaRPr lang="en-US" sz="2000" b="1" dirty="0">
              <a:solidFill>
                <a:srgbClr val="002060"/>
              </a:solidFill>
              <a:latin typeface="+mj-lt"/>
              <a:ea typeface="+mj-ea"/>
              <a:cs typeface="+mj-cs"/>
            </a:endParaRPr>
          </a:p>
        </p:txBody>
      </p:sp>
      <p:sp>
        <p:nvSpPr>
          <p:cNvPr id="22" name="TextBox 21">
            <a:extLst>
              <a:ext uri="{FF2B5EF4-FFF2-40B4-BE49-F238E27FC236}">
                <a16:creationId xmlns:a16="http://schemas.microsoft.com/office/drawing/2014/main" xmlns="" id="{199DBE12-7CAD-4E4E-BBFB-4F97A80B8FFF}"/>
              </a:ext>
            </a:extLst>
          </p:cNvPr>
          <p:cNvSpPr txBox="1"/>
          <p:nvPr/>
        </p:nvSpPr>
        <p:spPr>
          <a:xfrm>
            <a:off x="7213660" y="4485215"/>
            <a:ext cx="1043876" cy="400110"/>
          </a:xfrm>
          <a:prstGeom prst="rect">
            <a:avLst/>
          </a:prstGeom>
          <a:noFill/>
        </p:spPr>
        <p:txBody>
          <a:bodyPr wrap="none" rtlCol="0">
            <a:spAutoFit/>
          </a:bodyPr>
          <a:lstStyle/>
          <a:p>
            <a:pPr algn="ctr"/>
            <a:r>
              <a:rPr lang="en-US" sz="2000" b="1" dirty="0" smtClean="0">
                <a:solidFill>
                  <a:srgbClr val="002060"/>
                </a:solidFill>
                <a:latin typeface="+mj-lt"/>
                <a:ea typeface="+mj-ea"/>
                <a:cs typeface="+mj-cs"/>
              </a:rPr>
              <a:t>Elevator</a:t>
            </a:r>
            <a:endParaRPr lang="en-US" sz="2000" b="1" dirty="0">
              <a:solidFill>
                <a:srgbClr val="002060"/>
              </a:solidFill>
              <a:latin typeface="+mj-lt"/>
              <a:ea typeface="+mj-ea"/>
              <a:cs typeface="+mj-cs"/>
            </a:endParaRPr>
          </a:p>
        </p:txBody>
      </p:sp>
      <p:cxnSp>
        <p:nvCxnSpPr>
          <p:cNvPr id="19" name="Straight Connector 18">
            <a:extLst>
              <a:ext uri="{FF2B5EF4-FFF2-40B4-BE49-F238E27FC236}">
                <a16:creationId xmlns:a16="http://schemas.microsoft.com/office/drawing/2014/main" xmlns="" id="{D2DDFEA4-0620-405E-81D6-4F45ED4C95F9}"/>
              </a:ext>
            </a:extLst>
          </p:cNvPr>
          <p:cNvCxnSpPr>
            <a:cxnSpLocks/>
          </p:cNvCxnSpPr>
          <p:nvPr/>
        </p:nvCxnSpPr>
        <p:spPr>
          <a:xfrm>
            <a:off x="5541304" y="4122311"/>
            <a:ext cx="162763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E13918DB-1616-43A1-801F-0708C5C082E1}"/>
              </a:ext>
            </a:extLst>
          </p:cNvPr>
          <p:cNvSpPr txBox="1"/>
          <p:nvPr/>
        </p:nvSpPr>
        <p:spPr>
          <a:xfrm>
            <a:off x="681465" y="3938191"/>
            <a:ext cx="954107" cy="400110"/>
          </a:xfrm>
          <a:prstGeom prst="rect">
            <a:avLst/>
          </a:prstGeom>
          <a:noFill/>
        </p:spPr>
        <p:txBody>
          <a:bodyPr wrap="none" rtlCol="0">
            <a:spAutoFit/>
          </a:bodyPr>
          <a:lstStyle/>
          <a:p>
            <a:pPr algn="ctr"/>
            <a:r>
              <a:rPr lang="en-US" sz="2000" b="1" dirty="0" smtClean="0">
                <a:solidFill>
                  <a:srgbClr val="002060"/>
                </a:solidFill>
                <a:latin typeface="+mj-lt"/>
                <a:ea typeface="+mj-ea"/>
                <a:cs typeface="+mj-cs"/>
              </a:rPr>
              <a:t>Rudder</a:t>
            </a:r>
            <a:endParaRPr lang="en-US" sz="2000" b="1" dirty="0">
              <a:solidFill>
                <a:srgbClr val="002060"/>
              </a:solidFill>
              <a:latin typeface="+mj-lt"/>
              <a:ea typeface="+mj-ea"/>
              <a:cs typeface="+mj-cs"/>
            </a:endParaRPr>
          </a:p>
        </p:txBody>
      </p:sp>
      <p:sp>
        <p:nvSpPr>
          <p:cNvPr id="34" name="TextBox 33">
            <a:extLst>
              <a:ext uri="{FF2B5EF4-FFF2-40B4-BE49-F238E27FC236}">
                <a16:creationId xmlns:a16="http://schemas.microsoft.com/office/drawing/2014/main" xmlns="" id="{EA1BA214-3243-469A-B6D2-7FCD4C1BFA48}"/>
              </a:ext>
            </a:extLst>
          </p:cNvPr>
          <p:cNvSpPr txBox="1"/>
          <p:nvPr/>
        </p:nvSpPr>
        <p:spPr>
          <a:xfrm>
            <a:off x="1491232" y="4485926"/>
            <a:ext cx="1007332" cy="400110"/>
          </a:xfrm>
          <a:prstGeom prst="rect">
            <a:avLst/>
          </a:prstGeom>
          <a:noFill/>
        </p:spPr>
        <p:txBody>
          <a:bodyPr wrap="none" rtlCol="0">
            <a:spAutoFit/>
          </a:bodyPr>
          <a:lstStyle/>
          <a:p>
            <a:pPr algn="ctr"/>
            <a:r>
              <a:rPr lang="en-US" sz="2000" b="1" dirty="0" smtClean="0">
                <a:solidFill>
                  <a:srgbClr val="002060"/>
                </a:solidFill>
                <a:latin typeface="+mj-lt"/>
                <a:ea typeface="+mj-ea"/>
                <a:cs typeface="+mj-cs"/>
              </a:rPr>
              <a:t>Throttle</a:t>
            </a:r>
            <a:endParaRPr lang="en-US" sz="2000" b="1" dirty="0">
              <a:solidFill>
                <a:srgbClr val="002060"/>
              </a:solidFill>
              <a:latin typeface="+mj-lt"/>
              <a:ea typeface="+mj-ea"/>
              <a:cs typeface="+mj-cs"/>
            </a:endParaRPr>
          </a:p>
        </p:txBody>
      </p:sp>
      <p:sp>
        <p:nvSpPr>
          <p:cNvPr id="35" name="TextBox 34">
            <a:extLst>
              <a:ext uri="{FF2B5EF4-FFF2-40B4-BE49-F238E27FC236}">
                <a16:creationId xmlns:a16="http://schemas.microsoft.com/office/drawing/2014/main" xmlns="" id="{00FE22C2-F39E-4985-9F9F-D3C9876E1015}"/>
              </a:ext>
            </a:extLst>
          </p:cNvPr>
          <p:cNvSpPr txBox="1"/>
          <p:nvPr/>
        </p:nvSpPr>
        <p:spPr>
          <a:xfrm>
            <a:off x="7570460" y="5317864"/>
            <a:ext cx="630429" cy="400110"/>
          </a:xfrm>
          <a:prstGeom prst="rect">
            <a:avLst/>
          </a:prstGeom>
          <a:noFill/>
        </p:spPr>
        <p:txBody>
          <a:bodyPr wrap="none" rtlCol="0">
            <a:spAutoFit/>
          </a:bodyPr>
          <a:lstStyle/>
          <a:p>
            <a:pPr algn="ctr"/>
            <a:r>
              <a:rPr lang="en-US" sz="2000" b="1" dirty="0">
                <a:solidFill>
                  <a:srgbClr val="002060"/>
                </a:solidFill>
                <a:latin typeface="+mj-lt"/>
                <a:ea typeface="+mj-ea"/>
                <a:cs typeface="+mj-cs"/>
              </a:rPr>
              <a:t>Trim</a:t>
            </a:r>
          </a:p>
        </p:txBody>
      </p:sp>
      <p:cxnSp>
        <p:nvCxnSpPr>
          <p:cNvPr id="36" name="Straight Connector 35">
            <a:extLst>
              <a:ext uri="{FF2B5EF4-FFF2-40B4-BE49-F238E27FC236}">
                <a16:creationId xmlns:a16="http://schemas.microsoft.com/office/drawing/2014/main" xmlns="" id="{CF39551E-A304-4B12-9F1E-52AB4604842D}"/>
              </a:ext>
            </a:extLst>
          </p:cNvPr>
          <p:cNvCxnSpPr>
            <a:cxnSpLocks/>
          </p:cNvCxnSpPr>
          <p:nvPr/>
        </p:nvCxnSpPr>
        <p:spPr>
          <a:xfrm>
            <a:off x="5598897" y="4786710"/>
            <a:ext cx="54952" cy="207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D1F93144-EA2D-4310-9CBB-8C42E0B3AF56}"/>
              </a:ext>
            </a:extLst>
          </p:cNvPr>
          <p:cNvCxnSpPr>
            <a:cxnSpLocks/>
          </p:cNvCxnSpPr>
          <p:nvPr/>
        </p:nvCxnSpPr>
        <p:spPr>
          <a:xfrm>
            <a:off x="3721251" y="4742673"/>
            <a:ext cx="1938703" cy="2577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87279B5F-0CEA-47FE-80C3-876AC63ED655}"/>
              </a:ext>
            </a:extLst>
          </p:cNvPr>
          <p:cNvCxnSpPr>
            <a:cxnSpLocks/>
          </p:cNvCxnSpPr>
          <p:nvPr/>
        </p:nvCxnSpPr>
        <p:spPr>
          <a:xfrm>
            <a:off x="4976119" y="4414275"/>
            <a:ext cx="665518" cy="5861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9AC8843D-22D1-4322-A834-88274482AF4B}"/>
              </a:ext>
            </a:extLst>
          </p:cNvPr>
          <p:cNvCxnSpPr>
            <a:cxnSpLocks/>
          </p:cNvCxnSpPr>
          <p:nvPr/>
        </p:nvCxnSpPr>
        <p:spPr>
          <a:xfrm>
            <a:off x="4335024" y="4444802"/>
            <a:ext cx="1324930" cy="5494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61B24D75-566B-40E8-9BD2-A34CFC0DD406}"/>
              </a:ext>
            </a:extLst>
          </p:cNvPr>
          <p:cNvCxnSpPr>
            <a:cxnSpLocks/>
          </p:cNvCxnSpPr>
          <p:nvPr/>
        </p:nvCxnSpPr>
        <p:spPr>
          <a:xfrm>
            <a:off x="5605003" y="4994297"/>
            <a:ext cx="1957012" cy="52673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483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p:txBody>
          <a:bodyPr/>
          <a:lstStyle/>
          <a:p>
            <a:fld id="{66C5B191-391C-4636-9F3B-FAA9F66BDCA7}" type="slidenum">
              <a:rPr lang="en-US" smtClean="0"/>
              <a:t>43</a:t>
            </a:fld>
            <a:endParaRPr lang="en-US" dirty="0"/>
          </a:p>
        </p:txBody>
      </p:sp>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2286000" y="329801"/>
            <a:ext cx="5632705" cy="5599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2060"/>
                </a:solidFill>
              </a:rPr>
              <a:t>Spektrum DX6 Transmitter</a:t>
            </a:r>
          </a:p>
          <a:p>
            <a:endParaRPr lang="en-US" sz="4000" b="1" dirty="0">
              <a:solidFill>
                <a:srgbClr val="002060"/>
              </a:solidFill>
            </a:endParaRPr>
          </a:p>
        </p:txBody>
      </p:sp>
      <p:pic>
        <p:nvPicPr>
          <p:cNvPr id="24" name="Picture 23" descr="image1.jpeg">
            <a:extLst>
              <a:ext uri="{FF2B5EF4-FFF2-40B4-BE49-F238E27FC236}">
                <a16:creationId xmlns:a16="http://schemas.microsoft.com/office/drawing/2014/main" xmlns="" id="{E78B3C49-DD4E-4A1B-A859-1726B4DEE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184" y="123105"/>
            <a:ext cx="1514737" cy="973325"/>
          </a:xfrm>
          <a:prstGeom prst="rect">
            <a:avLst/>
          </a:prstGeom>
        </p:spPr>
      </p:pic>
      <p:pic>
        <p:nvPicPr>
          <p:cNvPr id="10" name="Picture 9">
            <a:extLst>
              <a:ext uri="{FF2B5EF4-FFF2-40B4-BE49-F238E27FC236}">
                <a16:creationId xmlns:a16="http://schemas.microsoft.com/office/drawing/2014/main" xmlns="" id="{39BEFCD8-B034-44D1-BF1F-5E8374BDF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014" y="1420769"/>
            <a:ext cx="3465201" cy="4861253"/>
          </a:xfrm>
          <a:prstGeom prst="rect">
            <a:avLst/>
          </a:prstGeom>
        </p:spPr>
      </p:pic>
      <p:grpSp>
        <p:nvGrpSpPr>
          <p:cNvPr id="6" name="Group 5">
            <a:extLst>
              <a:ext uri="{FF2B5EF4-FFF2-40B4-BE49-F238E27FC236}">
                <a16:creationId xmlns:a16="http://schemas.microsoft.com/office/drawing/2014/main" xmlns="" id="{0B056070-0599-4E26-A523-0C426578E067}"/>
              </a:ext>
            </a:extLst>
          </p:cNvPr>
          <p:cNvGrpSpPr/>
          <p:nvPr/>
        </p:nvGrpSpPr>
        <p:grpSpPr>
          <a:xfrm>
            <a:off x="7216347" y="3755026"/>
            <a:ext cx="896112" cy="734569"/>
            <a:chOff x="6665976" y="3253738"/>
            <a:chExt cx="896112" cy="734569"/>
          </a:xfrm>
        </p:grpSpPr>
        <p:cxnSp>
          <p:nvCxnSpPr>
            <p:cNvPr id="4" name="Straight Arrow Connector 3">
              <a:extLst>
                <a:ext uri="{FF2B5EF4-FFF2-40B4-BE49-F238E27FC236}">
                  <a16:creationId xmlns:a16="http://schemas.microsoft.com/office/drawing/2014/main" xmlns="" id="{9BFBA755-1118-4D99-916E-5EDDE3E718C6}"/>
                </a:ext>
              </a:extLst>
            </p:cNvPr>
            <p:cNvCxnSpPr/>
            <p:nvPr/>
          </p:nvCxnSpPr>
          <p:spPr>
            <a:xfrm>
              <a:off x="6665976" y="3621023"/>
              <a:ext cx="896112"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4647E018-0F73-437F-BC03-32ABCD92241A}"/>
                </a:ext>
              </a:extLst>
            </p:cNvPr>
            <p:cNvCxnSpPr>
              <a:cxnSpLocks/>
            </p:cNvCxnSpPr>
            <p:nvPr/>
          </p:nvCxnSpPr>
          <p:spPr>
            <a:xfrm>
              <a:off x="7114032" y="3253738"/>
              <a:ext cx="0" cy="73456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xmlns="" id="{76ED1F52-0C03-4203-B337-3CE41C4DF8AB}"/>
              </a:ext>
            </a:extLst>
          </p:cNvPr>
          <p:cNvGrpSpPr/>
          <p:nvPr/>
        </p:nvGrpSpPr>
        <p:grpSpPr>
          <a:xfrm>
            <a:off x="1574629" y="3767226"/>
            <a:ext cx="896112" cy="734569"/>
            <a:chOff x="6665976" y="3253738"/>
            <a:chExt cx="896112" cy="734569"/>
          </a:xfrm>
        </p:grpSpPr>
        <p:cxnSp>
          <p:nvCxnSpPr>
            <p:cNvPr id="17" name="Straight Arrow Connector 16">
              <a:extLst>
                <a:ext uri="{FF2B5EF4-FFF2-40B4-BE49-F238E27FC236}">
                  <a16:creationId xmlns:a16="http://schemas.microsoft.com/office/drawing/2014/main" xmlns="" id="{D52D3B86-580D-4792-A8FA-BDB032391233}"/>
                </a:ext>
              </a:extLst>
            </p:cNvPr>
            <p:cNvCxnSpPr/>
            <p:nvPr/>
          </p:nvCxnSpPr>
          <p:spPr>
            <a:xfrm>
              <a:off x="6665976" y="3621023"/>
              <a:ext cx="896112"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A70E6432-A7C1-4C6C-A642-BFA0FD265A09}"/>
                </a:ext>
              </a:extLst>
            </p:cNvPr>
            <p:cNvCxnSpPr>
              <a:cxnSpLocks/>
            </p:cNvCxnSpPr>
            <p:nvPr/>
          </p:nvCxnSpPr>
          <p:spPr>
            <a:xfrm>
              <a:off x="7114032" y="3253738"/>
              <a:ext cx="0" cy="73456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xmlns="" id="{0D12A5BD-F0FC-4477-9794-697DB4F4C1B2}"/>
              </a:ext>
            </a:extLst>
          </p:cNvPr>
          <p:cNvSpPr txBox="1"/>
          <p:nvPr/>
        </p:nvSpPr>
        <p:spPr>
          <a:xfrm>
            <a:off x="8093222" y="3925469"/>
            <a:ext cx="919793" cy="400110"/>
          </a:xfrm>
          <a:prstGeom prst="rect">
            <a:avLst/>
          </a:prstGeom>
          <a:noFill/>
        </p:spPr>
        <p:txBody>
          <a:bodyPr wrap="none" rtlCol="0">
            <a:spAutoFit/>
          </a:bodyPr>
          <a:lstStyle/>
          <a:p>
            <a:pPr algn="ctr"/>
            <a:r>
              <a:rPr lang="en-US" sz="2000" b="1" dirty="0" smtClean="0">
                <a:solidFill>
                  <a:srgbClr val="002060"/>
                </a:solidFill>
                <a:latin typeface="+mj-lt"/>
                <a:ea typeface="+mj-ea"/>
                <a:cs typeface="+mj-cs"/>
              </a:rPr>
              <a:t>Aileron</a:t>
            </a:r>
            <a:endParaRPr lang="en-US" sz="2000" b="1" dirty="0">
              <a:solidFill>
                <a:srgbClr val="002060"/>
              </a:solidFill>
              <a:latin typeface="+mj-lt"/>
              <a:ea typeface="+mj-ea"/>
              <a:cs typeface="+mj-cs"/>
            </a:endParaRPr>
          </a:p>
        </p:txBody>
      </p:sp>
      <p:sp>
        <p:nvSpPr>
          <p:cNvPr id="22" name="TextBox 21">
            <a:extLst>
              <a:ext uri="{FF2B5EF4-FFF2-40B4-BE49-F238E27FC236}">
                <a16:creationId xmlns:a16="http://schemas.microsoft.com/office/drawing/2014/main" xmlns="" id="{199DBE12-7CAD-4E4E-BBFB-4F97A80B8FFF}"/>
              </a:ext>
            </a:extLst>
          </p:cNvPr>
          <p:cNvSpPr txBox="1"/>
          <p:nvPr/>
        </p:nvSpPr>
        <p:spPr>
          <a:xfrm>
            <a:off x="7213660" y="4485215"/>
            <a:ext cx="1043876" cy="400110"/>
          </a:xfrm>
          <a:prstGeom prst="rect">
            <a:avLst/>
          </a:prstGeom>
          <a:noFill/>
        </p:spPr>
        <p:txBody>
          <a:bodyPr wrap="none" rtlCol="0">
            <a:spAutoFit/>
          </a:bodyPr>
          <a:lstStyle/>
          <a:p>
            <a:pPr algn="ctr"/>
            <a:r>
              <a:rPr lang="en-US" sz="2000" b="1" dirty="0" smtClean="0">
                <a:solidFill>
                  <a:srgbClr val="002060"/>
                </a:solidFill>
                <a:latin typeface="+mj-lt"/>
                <a:ea typeface="+mj-ea"/>
                <a:cs typeface="+mj-cs"/>
              </a:rPr>
              <a:t>Elevator</a:t>
            </a:r>
            <a:endParaRPr lang="en-US" sz="2000" b="1" dirty="0">
              <a:solidFill>
                <a:srgbClr val="002060"/>
              </a:solidFill>
              <a:latin typeface="+mj-lt"/>
              <a:ea typeface="+mj-ea"/>
              <a:cs typeface="+mj-cs"/>
            </a:endParaRPr>
          </a:p>
        </p:txBody>
      </p:sp>
      <p:cxnSp>
        <p:nvCxnSpPr>
          <p:cNvPr id="19" name="Straight Connector 18">
            <a:extLst>
              <a:ext uri="{FF2B5EF4-FFF2-40B4-BE49-F238E27FC236}">
                <a16:creationId xmlns:a16="http://schemas.microsoft.com/office/drawing/2014/main" xmlns="" id="{D2DDFEA4-0620-405E-81D6-4F45ED4C95F9}"/>
              </a:ext>
            </a:extLst>
          </p:cNvPr>
          <p:cNvCxnSpPr>
            <a:cxnSpLocks/>
          </p:cNvCxnSpPr>
          <p:nvPr/>
        </p:nvCxnSpPr>
        <p:spPr>
          <a:xfrm>
            <a:off x="5541304" y="4122311"/>
            <a:ext cx="162763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E13918DB-1616-43A1-801F-0708C5C082E1}"/>
              </a:ext>
            </a:extLst>
          </p:cNvPr>
          <p:cNvSpPr txBox="1"/>
          <p:nvPr/>
        </p:nvSpPr>
        <p:spPr>
          <a:xfrm>
            <a:off x="681465" y="3938191"/>
            <a:ext cx="954107" cy="400110"/>
          </a:xfrm>
          <a:prstGeom prst="rect">
            <a:avLst/>
          </a:prstGeom>
          <a:noFill/>
        </p:spPr>
        <p:txBody>
          <a:bodyPr wrap="none" rtlCol="0">
            <a:spAutoFit/>
          </a:bodyPr>
          <a:lstStyle/>
          <a:p>
            <a:pPr algn="ctr"/>
            <a:r>
              <a:rPr lang="en-US" sz="2000" b="1" dirty="0" smtClean="0">
                <a:solidFill>
                  <a:srgbClr val="002060"/>
                </a:solidFill>
                <a:latin typeface="+mj-lt"/>
                <a:ea typeface="+mj-ea"/>
                <a:cs typeface="+mj-cs"/>
              </a:rPr>
              <a:t>Rudder</a:t>
            </a:r>
            <a:endParaRPr lang="en-US" sz="2000" b="1" dirty="0">
              <a:solidFill>
                <a:srgbClr val="002060"/>
              </a:solidFill>
              <a:latin typeface="+mj-lt"/>
              <a:ea typeface="+mj-ea"/>
              <a:cs typeface="+mj-cs"/>
            </a:endParaRPr>
          </a:p>
        </p:txBody>
      </p:sp>
      <p:sp>
        <p:nvSpPr>
          <p:cNvPr id="34" name="TextBox 33">
            <a:extLst>
              <a:ext uri="{FF2B5EF4-FFF2-40B4-BE49-F238E27FC236}">
                <a16:creationId xmlns:a16="http://schemas.microsoft.com/office/drawing/2014/main" xmlns="" id="{EA1BA214-3243-469A-B6D2-7FCD4C1BFA48}"/>
              </a:ext>
            </a:extLst>
          </p:cNvPr>
          <p:cNvSpPr txBox="1"/>
          <p:nvPr/>
        </p:nvSpPr>
        <p:spPr>
          <a:xfrm>
            <a:off x="1491232" y="4485926"/>
            <a:ext cx="1007332" cy="400110"/>
          </a:xfrm>
          <a:prstGeom prst="rect">
            <a:avLst/>
          </a:prstGeom>
          <a:noFill/>
        </p:spPr>
        <p:txBody>
          <a:bodyPr wrap="none" rtlCol="0">
            <a:spAutoFit/>
          </a:bodyPr>
          <a:lstStyle/>
          <a:p>
            <a:pPr algn="ctr"/>
            <a:r>
              <a:rPr lang="en-US" sz="2000" b="1" dirty="0" smtClean="0">
                <a:solidFill>
                  <a:srgbClr val="002060"/>
                </a:solidFill>
                <a:latin typeface="+mj-lt"/>
                <a:ea typeface="+mj-ea"/>
                <a:cs typeface="+mj-cs"/>
              </a:rPr>
              <a:t>Throttle</a:t>
            </a:r>
            <a:endParaRPr lang="en-US" sz="2000" b="1" dirty="0">
              <a:solidFill>
                <a:srgbClr val="002060"/>
              </a:solidFill>
              <a:latin typeface="+mj-lt"/>
              <a:ea typeface="+mj-ea"/>
              <a:cs typeface="+mj-cs"/>
            </a:endParaRPr>
          </a:p>
        </p:txBody>
      </p:sp>
      <p:sp>
        <p:nvSpPr>
          <p:cNvPr id="35" name="TextBox 34">
            <a:extLst>
              <a:ext uri="{FF2B5EF4-FFF2-40B4-BE49-F238E27FC236}">
                <a16:creationId xmlns:a16="http://schemas.microsoft.com/office/drawing/2014/main" xmlns="" id="{00FE22C2-F39E-4985-9F9F-D3C9876E1015}"/>
              </a:ext>
            </a:extLst>
          </p:cNvPr>
          <p:cNvSpPr txBox="1"/>
          <p:nvPr/>
        </p:nvSpPr>
        <p:spPr>
          <a:xfrm>
            <a:off x="7570460" y="5317864"/>
            <a:ext cx="630429" cy="400110"/>
          </a:xfrm>
          <a:prstGeom prst="rect">
            <a:avLst/>
          </a:prstGeom>
          <a:noFill/>
        </p:spPr>
        <p:txBody>
          <a:bodyPr wrap="none" rtlCol="0">
            <a:spAutoFit/>
          </a:bodyPr>
          <a:lstStyle/>
          <a:p>
            <a:pPr algn="ctr"/>
            <a:r>
              <a:rPr lang="en-US" sz="2000" b="1" dirty="0">
                <a:solidFill>
                  <a:srgbClr val="002060"/>
                </a:solidFill>
                <a:latin typeface="+mj-lt"/>
                <a:ea typeface="+mj-ea"/>
                <a:cs typeface="+mj-cs"/>
              </a:rPr>
              <a:t>Trim</a:t>
            </a:r>
          </a:p>
        </p:txBody>
      </p:sp>
      <p:cxnSp>
        <p:nvCxnSpPr>
          <p:cNvPr id="36" name="Straight Connector 35">
            <a:extLst>
              <a:ext uri="{FF2B5EF4-FFF2-40B4-BE49-F238E27FC236}">
                <a16:creationId xmlns:a16="http://schemas.microsoft.com/office/drawing/2014/main" xmlns="" id="{CF39551E-A304-4B12-9F1E-52AB4604842D}"/>
              </a:ext>
            </a:extLst>
          </p:cNvPr>
          <p:cNvCxnSpPr>
            <a:cxnSpLocks/>
          </p:cNvCxnSpPr>
          <p:nvPr/>
        </p:nvCxnSpPr>
        <p:spPr>
          <a:xfrm>
            <a:off x="5598897" y="4786710"/>
            <a:ext cx="54952" cy="2075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6BACF115-129C-4C71-AA9F-CDEAD1B8D2A2}"/>
              </a:ext>
            </a:extLst>
          </p:cNvPr>
          <p:cNvSpPr txBox="1"/>
          <p:nvPr/>
        </p:nvSpPr>
        <p:spPr>
          <a:xfrm>
            <a:off x="3760931" y="6354675"/>
            <a:ext cx="1545937" cy="400110"/>
          </a:xfrm>
          <a:prstGeom prst="rect">
            <a:avLst/>
          </a:prstGeom>
          <a:noFill/>
        </p:spPr>
        <p:txBody>
          <a:bodyPr wrap="none" rtlCol="0">
            <a:spAutoFit/>
          </a:bodyPr>
          <a:lstStyle/>
          <a:p>
            <a:pPr algn="ctr"/>
            <a:r>
              <a:rPr lang="en-US" sz="2000" b="1" dirty="0">
                <a:solidFill>
                  <a:srgbClr val="002060"/>
                </a:solidFill>
                <a:latin typeface="+mj-lt"/>
                <a:ea typeface="+mj-ea"/>
                <a:cs typeface="+mj-cs"/>
              </a:rPr>
              <a:t>Programming</a:t>
            </a:r>
          </a:p>
        </p:txBody>
      </p:sp>
      <p:cxnSp>
        <p:nvCxnSpPr>
          <p:cNvPr id="43" name="Straight Connector 42">
            <a:extLst>
              <a:ext uri="{FF2B5EF4-FFF2-40B4-BE49-F238E27FC236}">
                <a16:creationId xmlns:a16="http://schemas.microsoft.com/office/drawing/2014/main" xmlns="" id="{1599ECD0-BBB2-4CB1-A1A0-999D0A7AB47B}"/>
              </a:ext>
            </a:extLst>
          </p:cNvPr>
          <p:cNvCxnSpPr>
            <a:cxnSpLocks/>
            <a:stCxn id="40" idx="0"/>
          </p:cNvCxnSpPr>
          <p:nvPr/>
        </p:nvCxnSpPr>
        <p:spPr>
          <a:xfrm flipH="1" flipV="1">
            <a:off x="3791619" y="5446104"/>
            <a:ext cx="742281" cy="9085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970386F8-11E2-4B32-ADEA-0374C313ACD3}"/>
              </a:ext>
            </a:extLst>
          </p:cNvPr>
          <p:cNvCxnSpPr>
            <a:cxnSpLocks/>
            <a:stCxn id="40" idx="0"/>
          </p:cNvCxnSpPr>
          <p:nvPr/>
        </p:nvCxnSpPr>
        <p:spPr>
          <a:xfrm flipV="1">
            <a:off x="4533900" y="5745273"/>
            <a:ext cx="1162688" cy="6094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0A0FF2DC-A191-497E-BC4C-F2781D55AD3C}"/>
              </a:ext>
            </a:extLst>
          </p:cNvPr>
          <p:cNvSpPr txBox="1"/>
          <p:nvPr/>
        </p:nvSpPr>
        <p:spPr>
          <a:xfrm>
            <a:off x="7211771" y="2402852"/>
            <a:ext cx="1726927" cy="400110"/>
          </a:xfrm>
          <a:prstGeom prst="rect">
            <a:avLst/>
          </a:prstGeom>
          <a:noFill/>
        </p:spPr>
        <p:txBody>
          <a:bodyPr wrap="square" rtlCol="0">
            <a:spAutoFit/>
          </a:bodyPr>
          <a:lstStyle/>
          <a:p>
            <a:pPr algn="ctr"/>
            <a:r>
              <a:rPr lang="en-US" sz="2000" b="1" dirty="0" smtClean="0">
                <a:solidFill>
                  <a:srgbClr val="002060"/>
                </a:solidFill>
                <a:latin typeface="+mj-lt"/>
                <a:ea typeface="+mj-ea"/>
                <a:cs typeface="+mj-cs"/>
              </a:rPr>
              <a:t>Throttle Cut</a:t>
            </a:r>
            <a:endParaRPr lang="en-US" sz="2000" b="1" dirty="0">
              <a:solidFill>
                <a:srgbClr val="002060"/>
              </a:solidFill>
              <a:latin typeface="+mj-lt"/>
              <a:ea typeface="+mj-ea"/>
              <a:cs typeface="+mj-cs"/>
            </a:endParaRPr>
          </a:p>
        </p:txBody>
      </p:sp>
      <p:cxnSp>
        <p:nvCxnSpPr>
          <p:cNvPr id="57" name="Straight Connector 56">
            <a:extLst>
              <a:ext uri="{FF2B5EF4-FFF2-40B4-BE49-F238E27FC236}">
                <a16:creationId xmlns:a16="http://schemas.microsoft.com/office/drawing/2014/main" xmlns="" id="{0D46ABD7-DC09-4E0E-BA11-7F2F5D716988}"/>
              </a:ext>
            </a:extLst>
          </p:cNvPr>
          <p:cNvCxnSpPr>
            <a:cxnSpLocks/>
          </p:cNvCxnSpPr>
          <p:nvPr/>
        </p:nvCxnSpPr>
        <p:spPr>
          <a:xfrm flipV="1">
            <a:off x="6093081" y="2643680"/>
            <a:ext cx="1123818" cy="41143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759F1F09-BF3A-4A04-83D8-DDAEBA2473B7}"/>
              </a:ext>
            </a:extLst>
          </p:cNvPr>
          <p:cNvCxnSpPr>
            <a:cxnSpLocks/>
            <a:stCxn id="81" idx="3"/>
          </p:cNvCxnSpPr>
          <p:nvPr/>
        </p:nvCxnSpPr>
        <p:spPr>
          <a:xfrm>
            <a:off x="2889431" y="2158527"/>
            <a:ext cx="682384" cy="9674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76B2028B-CA7E-4962-BA25-317DDF03B5F9}"/>
              </a:ext>
            </a:extLst>
          </p:cNvPr>
          <p:cNvCxnSpPr>
            <a:cxnSpLocks/>
            <a:stCxn id="84" idx="2"/>
          </p:cNvCxnSpPr>
          <p:nvPr/>
        </p:nvCxnSpPr>
        <p:spPr>
          <a:xfrm>
            <a:off x="3234107" y="1899911"/>
            <a:ext cx="502561" cy="8475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xmlns="" id="{0A84A160-D4B3-43D4-85AA-F6743EFBD36C}"/>
              </a:ext>
            </a:extLst>
          </p:cNvPr>
          <p:cNvSpPr txBox="1"/>
          <p:nvPr/>
        </p:nvSpPr>
        <p:spPr>
          <a:xfrm>
            <a:off x="2186674" y="1958472"/>
            <a:ext cx="702757" cy="400110"/>
          </a:xfrm>
          <a:prstGeom prst="rect">
            <a:avLst/>
          </a:prstGeom>
          <a:noFill/>
        </p:spPr>
        <p:txBody>
          <a:bodyPr wrap="none" rtlCol="0">
            <a:spAutoFit/>
          </a:bodyPr>
          <a:lstStyle/>
          <a:p>
            <a:pPr algn="ctr"/>
            <a:r>
              <a:rPr lang="en-US" sz="2000" b="1" dirty="0">
                <a:solidFill>
                  <a:srgbClr val="002060"/>
                </a:solidFill>
                <a:latin typeface="+mj-lt"/>
                <a:ea typeface="+mj-ea"/>
                <a:cs typeface="+mj-cs"/>
              </a:rPr>
              <a:t>Flaps</a:t>
            </a:r>
          </a:p>
        </p:txBody>
      </p:sp>
      <p:sp>
        <p:nvSpPr>
          <p:cNvPr id="84" name="TextBox 83">
            <a:extLst>
              <a:ext uri="{FF2B5EF4-FFF2-40B4-BE49-F238E27FC236}">
                <a16:creationId xmlns:a16="http://schemas.microsoft.com/office/drawing/2014/main" xmlns="" id="{00576CCB-F20D-40FE-897A-C93221977D8C}"/>
              </a:ext>
            </a:extLst>
          </p:cNvPr>
          <p:cNvSpPr txBox="1"/>
          <p:nvPr/>
        </p:nvSpPr>
        <p:spPr>
          <a:xfrm>
            <a:off x="2789947" y="1499801"/>
            <a:ext cx="888320" cy="400110"/>
          </a:xfrm>
          <a:prstGeom prst="rect">
            <a:avLst/>
          </a:prstGeom>
          <a:noFill/>
        </p:spPr>
        <p:txBody>
          <a:bodyPr wrap="none" rtlCol="0">
            <a:spAutoFit/>
          </a:bodyPr>
          <a:lstStyle/>
          <a:p>
            <a:pPr algn="ctr"/>
            <a:r>
              <a:rPr lang="en-US" sz="2000" b="1" dirty="0">
                <a:solidFill>
                  <a:srgbClr val="002060"/>
                </a:solidFill>
                <a:latin typeface="+mj-lt"/>
                <a:ea typeface="+mj-ea"/>
                <a:cs typeface="+mj-cs"/>
              </a:rPr>
              <a:t>Trainer</a:t>
            </a:r>
          </a:p>
        </p:txBody>
      </p:sp>
      <p:sp>
        <p:nvSpPr>
          <p:cNvPr id="85" name="TextBox 84">
            <a:extLst>
              <a:ext uri="{FF2B5EF4-FFF2-40B4-BE49-F238E27FC236}">
                <a16:creationId xmlns:a16="http://schemas.microsoft.com/office/drawing/2014/main" xmlns="" id="{44A7DCF0-6FF8-4D5C-88B1-2F54B3879871}"/>
              </a:ext>
            </a:extLst>
          </p:cNvPr>
          <p:cNvSpPr txBox="1"/>
          <p:nvPr/>
        </p:nvSpPr>
        <p:spPr>
          <a:xfrm>
            <a:off x="5491302" y="1134232"/>
            <a:ext cx="1228029" cy="400110"/>
          </a:xfrm>
          <a:prstGeom prst="rect">
            <a:avLst/>
          </a:prstGeom>
          <a:noFill/>
        </p:spPr>
        <p:txBody>
          <a:bodyPr wrap="none" rtlCol="0">
            <a:spAutoFit/>
          </a:bodyPr>
          <a:lstStyle/>
          <a:p>
            <a:pPr algn="ctr"/>
            <a:r>
              <a:rPr lang="en-US" sz="2000" b="1" dirty="0">
                <a:solidFill>
                  <a:srgbClr val="002060"/>
                </a:solidFill>
                <a:latin typeface="+mj-lt"/>
                <a:ea typeface="+mj-ea"/>
                <a:cs typeface="+mj-cs"/>
              </a:rPr>
              <a:t>Antenna 1</a:t>
            </a:r>
          </a:p>
        </p:txBody>
      </p:sp>
      <p:cxnSp>
        <p:nvCxnSpPr>
          <p:cNvPr id="86" name="Straight Connector 85">
            <a:extLst>
              <a:ext uri="{FF2B5EF4-FFF2-40B4-BE49-F238E27FC236}">
                <a16:creationId xmlns:a16="http://schemas.microsoft.com/office/drawing/2014/main" xmlns="" id="{C513AD74-3E8A-4421-9A94-56C8FC00CD03}"/>
              </a:ext>
            </a:extLst>
          </p:cNvPr>
          <p:cNvCxnSpPr>
            <a:cxnSpLocks/>
          </p:cNvCxnSpPr>
          <p:nvPr/>
        </p:nvCxnSpPr>
        <p:spPr>
          <a:xfrm flipV="1">
            <a:off x="4689264" y="1364192"/>
            <a:ext cx="904093" cy="324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xmlns="" id="{C7680F2C-AC96-46A9-87F9-628E09C3BE93}"/>
              </a:ext>
            </a:extLst>
          </p:cNvPr>
          <p:cNvSpPr txBox="1"/>
          <p:nvPr/>
        </p:nvSpPr>
        <p:spPr>
          <a:xfrm>
            <a:off x="5427906" y="1535835"/>
            <a:ext cx="2628868" cy="400110"/>
          </a:xfrm>
          <a:prstGeom prst="rect">
            <a:avLst/>
          </a:prstGeom>
          <a:noFill/>
        </p:spPr>
        <p:txBody>
          <a:bodyPr wrap="square" rtlCol="0">
            <a:spAutoFit/>
          </a:bodyPr>
          <a:lstStyle/>
          <a:p>
            <a:pPr algn="ctr"/>
            <a:r>
              <a:rPr lang="en-US" sz="2000" b="1" dirty="0">
                <a:solidFill>
                  <a:srgbClr val="002060"/>
                </a:solidFill>
                <a:latin typeface="+mj-lt"/>
                <a:ea typeface="+mj-ea"/>
                <a:cs typeface="+mj-cs"/>
              </a:rPr>
              <a:t>Antenna 2 Inside Case</a:t>
            </a:r>
          </a:p>
        </p:txBody>
      </p:sp>
      <p:cxnSp>
        <p:nvCxnSpPr>
          <p:cNvPr id="44" name="Straight Connector 43">
            <a:extLst>
              <a:ext uri="{FF2B5EF4-FFF2-40B4-BE49-F238E27FC236}">
                <a16:creationId xmlns:a16="http://schemas.microsoft.com/office/drawing/2014/main" xmlns="" id="{D1F93144-EA2D-4310-9CBB-8C42E0B3AF56}"/>
              </a:ext>
            </a:extLst>
          </p:cNvPr>
          <p:cNvCxnSpPr>
            <a:cxnSpLocks/>
          </p:cNvCxnSpPr>
          <p:nvPr/>
        </p:nvCxnSpPr>
        <p:spPr>
          <a:xfrm>
            <a:off x="3721251" y="4742673"/>
            <a:ext cx="1938703" cy="2577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87279B5F-0CEA-47FE-80C3-876AC63ED655}"/>
              </a:ext>
            </a:extLst>
          </p:cNvPr>
          <p:cNvCxnSpPr>
            <a:cxnSpLocks/>
          </p:cNvCxnSpPr>
          <p:nvPr/>
        </p:nvCxnSpPr>
        <p:spPr>
          <a:xfrm>
            <a:off x="4976119" y="4414275"/>
            <a:ext cx="665518" cy="5861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9AC8843D-22D1-4322-A834-88274482AF4B}"/>
              </a:ext>
            </a:extLst>
          </p:cNvPr>
          <p:cNvCxnSpPr>
            <a:cxnSpLocks/>
          </p:cNvCxnSpPr>
          <p:nvPr/>
        </p:nvCxnSpPr>
        <p:spPr>
          <a:xfrm>
            <a:off x="4335024" y="4444802"/>
            <a:ext cx="1324930" cy="5494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61B24D75-566B-40E8-9BD2-A34CFC0DD406}"/>
              </a:ext>
            </a:extLst>
          </p:cNvPr>
          <p:cNvCxnSpPr>
            <a:cxnSpLocks/>
          </p:cNvCxnSpPr>
          <p:nvPr/>
        </p:nvCxnSpPr>
        <p:spPr>
          <a:xfrm>
            <a:off x="5605003" y="4994297"/>
            <a:ext cx="1957012" cy="52673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759F1F09-BF3A-4A04-83D8-DDAEBA2473B7}"/>
              </a:ext>
            </a:extLst>
          </p:cNvPr>
          <p:cNvCxnSpPr>
            <a:cxnSpLocks/>
            <a:stCxn id="91" idx="3"/>
          </p:cNvCxnSpPr>
          <p:nvPr/>
        </p:nvCxnSpPr>
        <p:spPr>
          <a:xfrm>
            <a:off x="1844766" y="2371981"/>
            <a:ext cx="1189751" cy="7296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xmlns="" id="{0A84A160-D4B3-43D4-85AA-F6743EFBD36C}"/>
              </a:ext>
            </a:extLst>
          </p:cNvPr>
          <p:cNvSpPr txBox="1"/>
          <p:nvPr/>
        </p:nvSpPr>
        <p:spPr>
          <a:xfrm>
            <a:off x="287930" y="2171926"/>
            <a:ext cx="1556836" cy="400110"/>
          </a:xfrm>
          <a:prstGeom prst="rect">
            <a:avLst/>
          </a:prstGeom>
          <a:noFill/>
        </p:spPr>
        <p:txBody>
          <a:bodyPr wrap="none" rtlCol="0">
            <a:spAutoFit/>
          </a:bodyPr>
          <a:lstStyle/>
          <a:p>
            <a:pPr algn="ctr"/>
            <a:r>
              <a:rPr lang="en-US" sz="2000" b="1" dirty="0" smtClean="0">
                <a:solidFill>
                  <a:srgbClr val="002060"/>
                </a:solidFill>
                <a:latin typeface="+mj-lt"/>
                <a:ea typeface="+mj-ea"/>
                <a:cs typeface="+mj-cs"/>
              </a:rPr>
              <a:t>Landing Gear</a:t>
            </a:r>
            <a:endParaRPr lang="en-US" sz="2000" b="1" dirty="0">
              <a:solidFill>
                <a:srgbClr val="002060"/>
              </a:solidFill>
              <a:latin typeface="+mj-lt"/>
              <a:ea typeface="+mj-ea"/>
              <a:cs typeface="+mj-cs"/>
            </a:endParaRPr>
          </a:p>
        </p:txBody>
      </p:sp>
    </p:spTree>
    <p:extLst>
      <p:ext uri="{BB962C8B-B14F-4D97-AF65-F5344CB8AC3E}">
        <p14:creationId xmlns:p14="http://schemas.microsoft.com/office/powerpoint/2010/main" val="24371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xmlns="" id="{31575771-63EE-434F-9985-A2F9898E5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805458" y="3566539"/>
            <a:ext cx="1145193" cy="1093007"/>
          </a:xfrm>
          <a:prstGeom prst="rect">
            <a:avLst/>
          </a:prstGeom>
        </p:spPr>
      </p:pic>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2194415" y="226007"/>
            <a:ext cx="6457316" cy="5599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2060"/>
                </a:solidFill>
              </a:rPr>
              <a:t>Radio Control </a:t>
            </a:r>
            <a:r>
              <a:rPr lang="mr-IN" sz="4000" b="1" dirty="0" smtClean="0">
                <a:solidFill>
                  <a:srgbClr val="002060"/>
                </a:solidFill>
              </a:rPr>
              <a:t>–</a:t>
            </a:r>
            <a:r>
              <a:rPr lang="en-US" sz="4000" b="1" dirty="0" smtClean="0">
                <a:solidFill>
                  <a:srgbClr val="002060"/>
                </a:solidFill>
              </a:rPr>
              <a:t> Electric Motor</a:t>
            </a:r>
            <a:endParaRPr lang="en-US" sz="4000" b="1" dirty="0">
              <a:solidFill>
                <a:srgbClr val="002060"/>
              </a:solidFill>
            </a:endParaRPr>
          </a:p>
          <a:p>
            <a:endParaRPr lang="en-US" sz="4000" b="1" dirty="0">
              <a:solidFill>
                <a:srgbClr val="002060"/>
              </a:solidFill>
            </a:endParaRPr>
          </a:p>
        </p:txBody>
      </p:sp>
      <p:pic>
        <p:nvPicPr>
          <p:cNvPr id="24" name="Picture 23" descr="image1.jpeg">
            <a:extLst>
              <a:ext uri="{FF2B5EF4-FFF2-40B4-BE49-F238E27FC236}">
                <a16:creationId xmlns:a16="http://schemas.microsoft.com/office/drawing/2014/main" xmlns="" id="{E78B3C49-DD4E-4A1B-A859-1726B4DEE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84" y="123105"/>
            <a:ext cx="1514737" cy="973325"/>
          </a:xfrm>
          <a:prstGeom prst="rect">
            <a:avLst/>
          </a:prstGeom>
        </p:spPr>
      </p:pic>
      <p:pic>
        <p:nvPicPr>
          <p:cNvPr id="52" name="Picture 51">
            <a:extLst>
              <a:ext uri="{FF2B5EF4-FFF2-40B4-BE49-F238E27FC236}">
                <a16:creationId xmlns:a16="http://schemas.microsoft.com/office/drawing/2014/main" xmlns="" id="{39BEFCD8-B034-44D1-BF1F-5E8374BDF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17" y="4427224"/>
            <a:ext cx="1775263" cy="2490477"/>
          </a:xfrm>
          <a:prstGeom prst="rect">
            <a:avLst/>
          </a:prstGeom>
        </p:spPr>
      </p:pic>
      <p:pic>
        <p:nvPicPr>
          <p:cNvPr id="59" name="Picture 58">
            <a:extLst>
              <a:ext uri="{FF2B5EF4-FFF2-40B4-BE49-F238E27FC236}">
                <a16:creationId xmlns:a16="http://schemas.microsoft.com/office/drawing/2014/main" xmlns="" id="{463BA2E5-0364-4821-9508-703AEC77B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36189" flipH="1">
            <a:off x="2520899" y="3465570"/>
            <a:ext cx="1750026" cy="1572412"/>
          </a:xfrm>
          <a:prstGeom prst="rect">
            <a:avLst/>
          </a:prstGeom>
        </p:spPr>
      </p:pic>
      <p:pic>
        <p:nvPicPr>
          <p:cNvPr id="66" name="Picture 65">
            <a:extLst>
              <a:ext uri="{FF2B5EF4-FFF2-40B4-BE49-F238E27FC236}">
                <a16:creationId xmlns:a16="http://schemas.microsoft.com/office/drawing/2014/main" xmlns="" id="{C6517D4C-8712-43A4-A7D7-05FEF74E7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774797" flipH="1" flipV="1">
            <a:off x="1915565" y="1854609"/>
            <a:ext cx="1739451" cy="974397"/>
          </a:xfrm>
          <a:prstGeom prst="rect">
            <a:avLst/>
          </a:prstGeom>
          <a:ln>
            <a:noFill/>
          </a:ln>
        </p:spPr>
      </p:pic>
      <p:pic>
        <p:nvPicPr>
          <p:cNvPr id="70" name="Picture 69">
            <a:extLst>
              <a:ext uri="{FF2B5EF4-FFF2-40B4-BE49-F238E27FC236}">
                <a16:creationId xmlns:a16="http://schemas.microsoft.com/office/drawing/2014/main" xmlns="" id="{2053A8C7-DB2E-446E-9A2C-EE4D17AEA2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1146" y="1627895"/>
            <a:ext cx="1830337" cy="1204830"/>
          </a:xfrm>
          <a:prstGeom prst="rect">
            <a:avLst/>
          </a:prstGeom>
        </p:spPr>
      </p:pic>
      <p:sp>
        <p:nvSpPr>
          <p:cNvPr id="3" name="Lightning Bolt 2"/>
          <p:cNvSpPr/>
          <p:nvPr/>
        </p:nvSpPr>
        <p:spPr>
          <a:xfrm rot="16384847">
            <a:off x="1580956" y="3654380"/>
            <a:ext cx="801573" cy="1555431"/>
          </a:xfrm>
          <a:prstGeom prst="lightningBol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Curved Connector 48"/>
          <p:cNvCxnSpPr/>
          <p:nvPr/>
        </p:nvCxnSpPr>
        <p:spPr>
          <a:xfrm>
            <a:off x="4127431" y="4011311"/>
            <a:ext cx="1672953" cy="415175"/>
          </a:xfrm>
          <a:prstGeom prst="curvedConnector3">
            <a:avLst>
              <a:gd name="adj1" fmla="val 53650"/>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3" name="Curved Connector 102"/>
          <p:cNvCxnSpPr/>
          <p:nvPr/>
        </p:nvCxnSpPr>
        <p:spPr>
          <a:xfrm>
            <a:off x="4121325" y="4115105"/>
            <a:ext cx="2454479" cy="1178361"/>
          </a:xfrm>
          <a:prstGeom prst="curvedConnector3">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68" name="Picture 67">
            <a:extLst>
              <a:ext uri="{FF2B5EF4-FFF2-40B4-BE49-F238E27FC236}">
                <a16:creationId xmlns:a16="http://schemas.microsoft.com/office/drawing/2014/main" xmlns="" id="{3628F1A3-AA83-4ED3-8E62-E414D3E656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342260">
            <a:off x="6386508" y="1309375"/>
            <a:ext cx="2070790" cy="1150991"/>
          </a:xfrm>
          <a:prstGeom prst="rect">
            <a:avLst/>
          </a:prstGeom>
        </p:spPr>
      </p:pic>
      <p:cxnSp>
        <p:nvCxnSpPr>
          <p:cNvPr id="130" name="Curved Connector 129"/>
          <p:cNvCxnSpPr/>
          <p:nvPr/>
        </p:nvCxnSpPr>
        <p:spPr>
          <a:xfrm rot="5400000" flipH="1" flipV="1">
            <a:off x="3730584" y="2741362"/>
            <a:ext cx="1398165" cy="812051"/>
          </a:xfrm>
          <a:prstGeom prst="curvedConnector3">
            <a:avLst>
              <a:gd name="adj1" fmla="val 50000"/>
            </a:avLst>
          </a:prstGeom>
          <a:ln w="381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00" name="Picture 99">
            <a:extLst>
              <a:ext uri="{FF2B5EF4-FFF2-40B4-BE49-F238E27FC236}">
                <a16:creationId xmlns:a16="http://schemas.microsoft.com/office/drawing/2014/main" xmlns="" id="{31575771-63EE-434F-9985-A2F9898E5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95641" y="4537551"/>
            <a:ext cx="1145193" cy="1093007"/>
          </a:xfrm>
          <a:prstGeom prst="rect">
            <a:avLst/>
          </a:prstGeom>
        </p:spPr>
      </p:pic>
      <p:cxnSp>
        <p:nvCxnSpPr>
          <p:cNvPr id="147" name="Straight Arrow Connector 146"/>
          <p:cNvCxnSpPr/>
          <p:nvPr/>
        </p:nvCxnSpPr>
        <p:spPr>
          <a:xfrm>
            <a:off x="3449702" y="2063647"/>
            <a:ext cx="763208" cy="18316"/>
          </a:xfrm>
          <a:prstGeom prst="straightConnector1">
            <a:avLst/>
          </a:prstGeom>
          <a:ln w="28575" cmpd="sng">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a:off x="3437249" y="2130570"/>
            <a:ext cx="916092" cy="42976"/>
          </a:xfrm>
          <a:prstGeom prst="straightConnector1">
            <a:avLst/>
          </a:prstGeom>
          <a:ln w="28575" cmpd="sng">
            <a:solidFill>
              <a:srgbClr val="00000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flipV="1">
            <a:off x="5953026" y="2344500"/>
            <a:ext cx="1587473" cy="54949"/>
          </a:xfrm>
          <a:prstGeom prst="straightConnector1">
            <a:avLst/>
          </a:prstGeom>
          <a:ln w="28575" cmpd="sng">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a:xfrm flipV="1">
            <a:off x="5837018" y="2393344"/>
            <a:ext cx="1862228" cy="97689"/>
          </a:xfrm>
          <a:prstGeom prst="straightConnector1">
            <a:avLst/>
          </a:prstGeom>
          <a:ln w="28575" cmpd="sng">
            <a:solidFill>
              <a:schemeClr val="accent1">
                <a:lumMod val="75000"/>
              </a:schemeClr>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flipV="1">
            <a:off x="5849229" y="2442188"/>
            <a:ext cx="2020976" cy="158743"/>
          </a:xfrm>
          <a:prstGeom prst="straightConnector1">
            <a:avLst/>
          </a:prstGeom>
          <a:ln w="28575" cmpd="sng">
            <a:solidFill>
              <a:schemeClr val="tx1"/>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nvCxnSpPr>
        <p:spPr>
          <a:xfrm flipV="1">
            <a:off x="6569456" y="3455712"/>
            <a:ext cx="1068734" cy="152390"/>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7277955" y="4597440"/>
            <a:ext cx="976907" cy="18316"/>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79" name="TextBox 178"/>
          <p:cNvSpPr txBox="1"/>
          <p:nvPr/>
        </p:nvSpPr>
        <p:spPr>
          <a:xfrm>
            <a:off x="7735640" y="3247888"/>
            <a:ext cx="1049837" cy="369332"/>
          </a:xfrm>
          <a:prstGeom prst="rect">
            <a:avLst/>
          </a:prstGeom>
          <a:noFill/>
        </p:spPr>
        <p:txBody>
          <a:bodyPr wrap="none" rtlCol="0">
            <a:spAutoFit/>
          </a:bodyPr>
          <a:lstStyle/>
          <a:p>
            <a:r>
              <a:rPr lang="en-US" dirty="0" smtClean="0"/>
              <a:t>Elevators</a:t>
            </a:r>
            <a:endParaRPr lang="en-US" dirty="0"/>
          </a:p>
        </p:txBody>
      </p:sp>
      <p:sp>
        <p:nvSpPr>
          <p:cNvPr id="180" name="TextBox 179"/>
          <p:cNvSpPr txBox="1"/>
          <p:nvPr/>
        </p:nvSpPr>
        <p:spPr>
          <a:xfrm>
            <a:off x="8274839" y="4426011"/>
            <a:ext cx="869161" cy="369332"/>
          </a:xfrm>
          <a:prstGeom prst="rect">
            <a:avLst/>
          </a:prstGeom>
          <a:noFill/>
        </p:spPr>
        <p:txBody>
          <a:bodyPr wrap="none" rtlCol="0">
            <a:spAutoFit/>
          </a:bodyPr>
          <a:lstStyle/>
          <a:p>
            <a:r>
              <a:rPr lang="en-US" dirty="0" smtClean="0"/>
              <a:t>Rudder</a:t>
            </a:r>
            <a:endParaRPr lang="en-US" dirty="0"/>
          </a:p>
        </p:txBody>
      </p:sp>
      <p:pic>
        <p:nvPicPr>
          <p:cNvPr id="183" name="Picture 182">
            <a:extLst>
              <a:ext uri="{FF2B5EF4-FFF2-40B4-BE49-F238E27FC236}">
                <a16:creationId xmlns:a16="http://schemas.microsoft.com/office/drawing/2014/main" xmlns="" id="{31575771-63EE-434F-9985-A2F9898E5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392087" y="5667306"/>
            <a:ext cx="1145193" cy="1093007"/>
          </a:xfrm>
          <a:prstGeom prst="rect">
            <a:avLst/>
          </a:prstGeom>
        </p:spPr>
      </p:pic>
      <p:cxnSp>
        <p:nvCxnSpPr>
          <p:cNvPr id="184" name="Curved Connector 183"/>
          <p:cNvCxnSpPr/>
          <p:nvPr/>
        </p:nvCxnSpPr>
        <p:spPr>
          <a:xfrm>
            <a:off x="4219016" y="4188371"/>
            <a:ext cx="2314048" cy="2271245"/>
          </a:xfrm>
          <a:prstGeom prst="curvedConnector3">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85" name="Straight Arrow Connector 184"/>
          <p:cNvCxnSpPr/>
          <p:nvPr/>
        </p:nvCxnSpPr>
        <p:spPr>
          <a:xfrm>
            <a:off x="7149012" y="5738446"/>
            <a:ext cx="1392817" cy="116726"/>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86" name="TextBox 185"/>
          <p:cNvSpPr txBox="1"/>
          <p:nvPr/>
        </p:nvSpPr>
        <p:spPr>
          <a:xfrm>
            <a:off x="8041164" y="5940650"/>
            <a:ext cx="954107" cy="369332"/>
          </a:xfrm>
          <a:prstGeom prst="rect">
            <a:avLst/>
          </a:prstGeom>
          <a:noFill/>
        </p:spPr>
        <p:txBody>
          <a:bodyPr wrap="none" rtlCol="0">
            <a:spAutoFit/>
          </a:bodyPr>
          <a:lstStyle/>
          <a:p>
            <a:r>
              <a:rPr lang="en-US" dirty="0" smtClean="0"/>
              <a:t>Ailerons</a:t>
            </a:r>
            <a:endParaRPr lang="en-US" dirty="0"/>
          </a:p>
        </p:txBody>
      </p:sp>
      <p:sp>
        <p:nvSpPr>
          <p:cNvPr id="29" name="TextBox 28"/>
          <p:cNvSpPr txBox="1"/>
          <p:nvPr/>
        </p:nvSpPr>
        <p:spPr>
          <a:xfrm>
            <a:off x="4386502" y="1218931"/>
            <a:ext cx="1762058" cy="369332"/>
          </a:xfrm>
          <a:prstGeom prst="rect">
            <a:avLst/>
          </a:prstGeom>
          <a:noFill/>
        </p:spPr>
        <p:txBody>
          <a:bodyPr wrap="none" rtlCol="0">
            <a:spAutoFit/>
          </a:bodyPr>
          <a:lstStyle/>
          <a:p>
            <a:r>
              <a:rPr lang="en-US" dirty="0" smtClean="0"/>
              <a:t>Speed Controller</a:t>
            </a:r>
            <a:endParaRPr lang="en-US" dirty="0"/>
          </a:p>
        </p:txBody>
      </p:sp>
      <p:sp>
        <p:nvSpPr>
          <p:cNvPr id="30" name="TextBox 29"/>
          <p:cNvSpPr txBox="1"/>
          <p:nvPr/>
        </p:nvSpPr>
        <p:spPr>
          <a:xfrm>
            <a:off x="1143275" y="2675561"/>
            <a:ext cx="1446693" cy="369332"/>
          </a:xfrm>
          <a:prstGeom prst="rect">
            <a:avLst/>
          </a:prstGeom>
          <a:noFill/>
        </p:spPr>
        <p:txBody>
          <a:bodyPr wrap="none" rtlCol="0">
            <a:spAutoFit/>
          </a:bodyPr>
          <a:lstStyle/>
          <a:p>
            <a:r>
              <a:rPr lang="en-US" dirty="0" smtClean="0"/>
              <a:t>Flight Battery</a:t>
            </a:r>
            <a:endParaRPr lang="en-US" dirty="0"/>
          </a:p>
        </p:txBody>
      </p:sp>
      <p:sp>
        <p:nvSpPr>
          <p:cNvPr id="31" name="TextBox 30"/>
          <p:cNvSpPr txBox="1"/>
          <p:nvPr/>
        </p:nvSpPr>
        <p:spPr>
          <a:xfrm rot="19183342">
            <a:off x="4163102" y="3101975"/>
            <a:ext cx="943099" cy="369332"/>
          </a:xfrm>
          <a:prstGeom prst="rect">
            <a:avLst/>
          </a:prstGeom>
          <a:noFill/>
        </p:spPr>
        <p:txBody>
          <a:bodyPr wrap="none" rtlCol="0">
            <a:spAutoFit/>
          </a:bodyPr>
          <a:lstStyle/>
          <a:p>
            <a:r>
              <a:rPr lang="en-US" dirty="0" smtClean="0"/>
              <a:t>Throttle</a:t>
            </a:r>
            <a:endParaRPr lang="en-US" dirty="0"/>
          </a:p>
        </p:txBody>
      </p:sp>
      <p:sp>
        <p:nvSpPr>
          <p:cNvPr id="32" name="Lightning Bolt 31"/>
          <p:cNvSpPr/>
          <p:nvPr/>
        </p:nvSpPr>
        <p:spPr>
          <a:xfrm rot="4871980">
            <a:off x="2185677" y="4018275"/>
            <a:ext cx="489550" cy="1555431"/>
          </a:xfrm>
          <a:prstGeom prst="lightningBol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rot="19889834">
            <a:off x="1544477" y="4509008"/>
            <a:ext cx="1141358" cy="369332"/>
          </a:xfrm>
          <a:prstGeom prst="rect">
            <a:avLst/>
          </a:prstGeom>
          <a:noFill/>
        </p:spPr>
        <p:txBody>
          <a:bodyPr wrap="none" rtlCol="0">
            <a:spAutoFit/>
          </a:bodyPr>
          <a:lstStyle/>
          <a:p>
            <a:r>
              <a:rPr lang="en-US" dirty="0" smtClean="0"/>
              <a:t>Telemetry</a:t>
            </a:r>
            <a:endParaRPr lang="en-US" dirty="0"/>
          </a:p>
        </p:txBody>
      </p:sp>
      <p:sp>
        <p:nvSpPr>
          <p:cNvPr id="34" name="TextBox 33"/>
          <p:cNvSpPr txBox="1"/>
          <p:nvPr/>
        </p:nvSpPr>
        <p:spPr>
          <a:xfrm rot="20735581">
            <a:off x="1207588" y="3687891"/>
            <a:ext cx="1241671" cy="646331"/>
          </a:xfrm>
          <a:prstGeom prst="rect">
            <a:avLst/>
          </a:prstGeom>
          <a:noFill/>
        </p:spPr>
        <p:txBody>
          <a:bodyPr wrap="none" rtlCol="0">
            <a:spAutoFit/>
          </a:bodyPr>
          <a:lstStyle/>
          <a:p>
            <a:r>
              <a:rPr lang="en-US" dirty="0" smtClean="0"/>
              <a:t>Pilot</a:t>
            </a:r>
          </a:p>
          <a:p>
            <a:r>
              <a:rPr lang="en-US" dirty="0" smtClean="0"/>
              <a:t>Commands</a:t>
            </a:r>
            <a:endParaRPr lang="en-US" dirty="0"/>
          </a:p>
        </p:txBody>
      </p:sp>
    </p:spTree>
    <p:extLst>
      <p:ext uri="{BB962C8B-B14F-4D97-AF65-F5344CB8AC3E}">
        <p14:creationId xmlns:p14="http://schemas.microsoft.com/office/powerpoint/2010/main" val="3503053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xmlns="" id="{463BA2E5-0364-4821-9508-703AEC77B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36189" flipH="1">
            <a:off x="2520899" y="3465570"/>
            <a:ext cx="1750026" cy="1572412"/>
          </a:xfrm>
          <a:prstGeom prst="rect">
            <a:avLst/>
          </a:prstGeom>
        </p:spPr>
      </p:pic>
      <p:pic>
        <p:nvPicPr>
          <p:cNvPr id="34" name="Picture 33"/>
          <p:cNvPicPr>
            <a:picLocks noChangeAspect="1"/>
          </p:cNvPicPr>
          <p:nvPr/>
        </p:nvPicPr>
        <p:blipFill>
          <a:blip r:embed="rId3"/>
          <a:stretch>
            <a:fillRect/>
          </a:stretch>
        </p:blipFill>
        <p:spPr>
          <a:xfrm>
            <a:off x="1642659" y="4464583"/>
            <a:ext cx="4306921" cy="2393417"/>
          </a:xfrm>
          <a:prstGeom prst="rect">
            <a:avLst/>
          </a:prstGeom>
        </p:spPr>
      </p:pic>
      <p:pic>
        <p:nvPicPr>
          <p:cNvPr id="20" name="Picture 19">
            <a:extLst>
              <a:ext uri="{FF2B5EF4-FFF2-40B4-BE49-F238E27FC236}">
                <a16:creationId xmlns:a16="http://schemas.microsoft.com/office/drawing/2014/main" xmlns="" id="{1EA5A2D1-638A-47D4-A989-79B7FA904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04911" flipH="1">
            <a:off x="6446821" y="619910"/>
            <a:ext cx="1905000" cy="1905000"/>
          </a:xfrm>
          <a:prstGeom prst="rect">
            <a:avLst/>
          </a:prstGeom>
        </p:spPr>
      </p:pic>
      <p:pic>
        <p:nvPicPr>
          <p:cNvPr id="97" name="Picture 96">
            <a:extLst>
              <a:ext uri="{FF2B5EF4-FFF2-40B4-BE49-F238E27FC236}">
                <a16:creationId xmlns:a16="http://schemas.microsoft.com/office/drawing/2014/main" xmlns="" id="{31575771-63EE-434F-9985-A2F9898E5A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392087" y="5667306"/>
            <a:ext cx="1145193" cy="1093007"/>
          </a:xfrm>
          <a:prstGeom prst="rect">
            <a:avLst/>
          </a:prstGeom>
        </p:spPr>
      </p:pic>
      <p:pic>
        <p:nvPicPr>
          <p:cNvPr id="101" name="Picture 100">
            <a:extLst>
              <a:ext uri="{FF2B5EF4-FFF2-40B4-BE49-F238E27FC236}">
                <a16:creationId xmlns:a16="http://schemas.microsoft.com/office/drawing/2014/main" xmlns="" id="{31575771-63EE-434F-9985-A2F9898E5A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897043" y="3578750"/>
            <a:ext cx="1145193" cy="1093007"/>
          </a:xfrm>
          <a:prstGeom prst="rect">
            <a:avLst/>
          </a:prstGeom>
        </p:spPr>
      </p:pic>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2115041" y="158847"/>
            <a:ext cx="6357703" cy="5599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2060"/>
                </a:solidFill>
              </a:rPr>
              <a:t>Internal Combustion Engine</a:t>
            </a:r>
            <a:endParaRPr lang="en-US" sz="4000" b="1" dirty="0">
              <a:solidFill>
                <a:srgbClr val="002060"/>
              </a:solidFill>
            </a:endParaRPr>
          </a:p>
          <a:p>
            <a:endParaRPr lang="en-US" sz="4000" b="1" dirty="0">
              <a:solidFill>
                <a:srgbClr val="002060"/>
              </a:solidFill>
            </a:endParaRPr>
          </a:p>
        </p:txBody>
      </p:sp>
      <p:pic>
        <p:nvPicPr>
          <p:cNvPr id="24" name="Picture 23" descr="image1.jpeg">
            <a:extLst>
              <a:ext uri="{FF2B5EF4-FFF2-40B4-BE49-F238E27FC236}">
                <a16:creationId xmlns:a16="http://schemas.microsoft.com/office/drawing/2014/main" xmlns="" id="{E78B3C49-DD4E-4A1B-A859-1726B4DEE2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184" y="123105"/>
            <a:ext cx="1514737" cy="973325"/>
          </a:xfrm>
          <a:prstGeom prst="rect">
            <a:avLst/>
          </a:prstGeom>
        </p:spPr>
      </p:pic>
      <p:pic>
        <p:nvPicPr>
          <p:cNvPr id="52" name="Picture 51">
            <a:extLst>
              <a:ext uri="{FF2B5EF4-FFF2-40B4-BE49-F238E27FC236}">
                <a16:creationId xmlns:a16="http://schemas.microsoft.com/office/drawing/2014/main" xmlns="" id="{39BEFCD8-B034-44D1-BF1F-5E8374BDFB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44" y="4428546"/>
            <a:ext cx="1731765" cy="2429454"/>
          </a:xfrm>
          <a:prstGeom prst="rect">
            <a:avLst/>
          </a:prstGeom>
        </p:spPr>
      </p:pic>
      <p:sp>
        <p:nvSpPr>
          <p:cNvPr id="3" name="Lightning Bolt 2"/>
          <p:cNvSpPr/>
          <p:nvPr/>
        </p:nvSpPr>
        <p:spPr>
          <a:xfrm rot="16384847">
            <a:off x="1317749" y="3576624"/>
            <a:ext cx="826548" cy="1555431"/>
          </a:xfrm>
          <a:prstGeom prst="lightningBol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Curved Connector 48"/>
          <p:cNvCxnSpPr/>
          <p:nvPr/>
        </p:nvCxnSpPr>
        <p:spPr>
          <a:xfrm>
            <a:off x="4127431" y="4011311"/>
            <a:ext cx="2393422" cy="439597"/>
          </a:xfrm>
          <a:prstGeom prst="curvedConnector3">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3" name="Curved Connector 102"/>
          <p:cNvCxnSpPr/>
          <p:nvPr/>
        </p:nvCxnSpPr>
        <p:spPr>
          <a:xfrm>
            <a:off x="4182381" y="4090683"/>
            <a:ext cx="3083362" cy="1404265"/>
          </a:xfrm>
          <a:prstGeom prst="curvedConnector3">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4" name="Curved Connector 103"/>
          <p:cNvCxnSpPr/>
          <p:nvPr/>
        </p:nvCxnSpPr>
        <p:spPr>
          <a:xfrm>
            <a:off x="4219016" y="4188371"/>
            <a:ext cx="2314048" cy="2271245"/>
          </a:xfrm>
          <a:prstGeom prst="curvedConnector3">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0" name="Curved Connector 129"/>
          <p:cNvCxnSpPr/>
          <p:nvPr/>
        </p:nvCxnSpPr>
        <p:spPr>
          <a:xfrm flipV="1">
            <a:off x="4054163" y="3504556"/>
            <a:ext cx="1123443" cy="427148"/>
          </a:xfrm>
          <a:prstGeom prst="curvedConnector3">
            <a:avLst>
              <a:gd name="adj1" fmla="val 50000"/>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100" name="Picture 99">
            <a:extLst>
              <a:ext uri="{FF2B5EF4-FFF2-40B4-BE49-F238E27FC236}">
                <a16:creationId xmlns:a16="http://schemas.microsoft.com/office/drawing/2014/main" xmlns="" id="{31575771-63EE-434F-9985-A2F9898E5A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342999" y="4635239"/>
            <a:ext cx="1145193" cy="1093007"/>
          </a:xfrm>
          <a:prstGeom prst="rect">
            <a:avLst/>
          </a:prstGeom>
        </p:spPr>
      </p:pic>
      <p:pic>
        <p:nvPicPr>
          <p:cNvPr id="17" name="Picture 16">
            <a:extLst>
              <a:ext uri="{FF2B5EF4-FFF2-40B4-BE49-F238E27FC236}">
                <a16:creationId xmlns:a16="http://schemas.microsoft.com/office/drawing/2014/main" xmlns="" id="{31575771-63EE-434F-9985-A2F9898E5A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76334" y="2607739"/>
            <a:ext cx="1145193" cy="1093007"/>
          </a:xfrm>
          <a:prstGeom prst="rect">
            <a:avLst/>
          </a:prstGeom>
        </p:spPr>
      </p:pic>
      <p:cxnSp>
        <p:nvCxnSpPr>
          <p:cNvPr id="22" name="Straight Arrow Connector 21"/>
          <p:cNvCxnSpPr/>
          <p:nvPr/>
        </p:nvCxnSpPr>
        <p:spPr>
          <a:xfrm flipV="1">
            <a:off x="6685463" y="3467923"/>
            <a:ext cx="1068734" cy="152390"/>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7271366" y="4615756"/>
            <a:ext cx="983496" cy="91098"/>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149012" y="5738446"/>
            <a:ext cx="1392817" cy="116726"/>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8041164" y="5940650"/>
            <a:ext cx="954107" cy="369332"/>
          </a:xfrm>
          <a:prstGeom prst="rect">
            <a:avLst/>
          </a:prstGeom>
          <a:noFill/>
        </p:spPr>
        <p:txBody>
          <a:bodyPr wrap="none" rtlCol="0">
            <a:spAutoFit/>
          </a:bodyPr>
          <a:lstStyle/>
          <a:p>
            <a:r>
              <a:rPr lang="en-US" dirty="0" smtClean="0"/>
              <a:t>Ailerons</a:t>
            </a:r>
            <a:endParaRPr lang="en-US" dirty="0"/>
          </a:p>
        </p:txBody>
      </p:sp>
      <p:sp>
        <p:nvSpPr>
          <p:cNvPr id="28" name="TextBox 27"/>
          <p:cNvSpPr txBox="1"/>
          <p:nvPr/>
        </p:nvSpPr>
        <p:spPr>
          <a:xfrm>
            <a:off x="7735640" y="3247888"/>
            <a:ext cx="1049837" cy="369332"/>
          </a:xfrm>
          <a:prstGeom prst="rect">
            <a:avLst/>
          </a:prstGeom>
          <a:noFill/>
        </p:spPr>
        <p:txBody>
          <a:bodyPr wrap="none" rtlCol="0">
            <a:spAutoFit/>
          </a:bodyPr>
          <a:lstStyle/>
          <a:p>
            <a:r>
              <a:rPr lang="en-US" dirty="0" smtClean="0"/>
              <a:t>Elevators</a:t>
            </a:r>
            <a:endParaRPr lang="en-US" dirty="0"/>
          </a:p>
        </p:txBody>
      </p:sp>
      <p:sp>
        <p:nvSpPr>
          <p:cNvPr id="29" name="TextBox 28"/>
          <p:cNvSpPr txBox="1"/>
          <p:nvPr/>
        </p:nvSpPr>
        <p:spPr>
          <a:xfrm>
            <a:off x="8225994" y="4377168"/>
            <a:ext cx="869161" cy="369332"/>
          </a:xfrm>
          <a:prstGeom prst="rect">
            <a:avLst/>
          </a:prstGeom>
          <a:noFill/>
        </p:spPr>
        <p:txBody>
          <a:bodyPr wrap="none" rtlCol="0">
            <a:spAutoFit/>
          </a:bodyPr>
          <a:lstStyle/>
          <a:p>
            <a:r>
              <a:rPr lang="en-US" dirty="0" smtClean="0"/>
              <a:t>Rudder</a:t>
            </a:r>
            <a:endParaRPr lang="en-US" dirty="0"/>
          </a:p>
        </p:txBody>
      </p:sp>
      <p:cxnSp>
        <p:nvCxnSpPr>
          <p:cNvPr id="30" name="Straight Arrow Connector 29"/>
          <p:cNvCxnSpPr/>
          <p:nvPr/>
        </p:nvCxnSpPr>
        <p:spPr>
          <a:xfrm flipV="1">
            <a:off x="5928118" y="1947654"/>
            <a:ext cx="1423105" cy="707753"/>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567886" y="1928863"/>
            <a:ext cx="943099" cy="369332"/>
          </a:xfrm>
          <a:prstGeom prst="rect">
            <a:avLst/>
          </a:prstGeom>
          <a:noFill/>
        </p:spPr>
        <p:txBody>
          <a:bodyPr wrap="none" rtlCol="0">
            <a:spAutoFit/>
          </a:bodyPr>
          <a:lstStyle/>
          <a:p>
            <a:r>
              <a:rPr lang="en-US" dirty="0" smtClean="0"/>
              <a:t>Throttle</a:t>
            </a:r>
            <a:endParaRPr lang="en-US" dirty="0"/>
          </a:p>
        </p:txBody>
      </p:sp>
      <p:cxnSp>
        <p:nvCxnSpPr>
          <p:cNvPr id="37" name="Straight Arrow Connector 36"/>
          <p:cNvCxnSpPr/>
          <p:nvPr/>
        </p:nvCxnSpPr>
        <p:spPr>
          <a:xfrm flipH="1" flipV="1">
            <a:off x="4246564" y="4334903"/>
            <a:ext cx="217121" cy="1276050"/>
          </a:xfrm>
          <a:prstGeom prst="straightConnector1">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6" name="Can 15"/>
          <p:cNvSpPr/>
          <p:nvPr/>
        </p:nvSpPr>
        <p:spPr>
          <a:xfrm rot="5400000">
            <a:off x="3361171" y="879166"/>
            <a:ext cx="1132582" cy="2262131"/>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Fuel Tank</a:t>
            </a:r>
            <a:endParaRPr lang="en-US" dirty="0"/>
          </a:p>
        </p:txBody>
      </p:sp>
      <p:cxnSp>
        <p:nvCxnSpPr>
          <p:cNvPr id="19" name="Straight Connector 18"/>
          <p:cNvCxnSpPr>
            <a:stCxn id="16" idx="1"/>
          </p:cNvCxnSpPr>
          <p:nvPr/>
        </p:nvCxnSpPr>
        <p:spPr>
          <a:xfrm flipV="1">
            <a:off x="5058528" y="1795018"/>
            <a:ext cx="2317118" cy="215214"/>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32" name="Lightning Bolt 31"/>
          <p:cNvSpPr/>
          <p:nvPr/>
        </p:nvSpPr>
        <p:spPr>
          <a:xfrm rot="4871980">
            <a:off x="2185677" y="4009004"/>
            <a:ext cx="489550" cy="1555431"/>
          </a:xfrm>
          <a:prstGeom prst="lightningBol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rot="20735581">
            <a:off x="975838" y="3521013"/>
            <a:ext cx="1241671" cy="646331"/>
          </a:xfrm>
          <a:prstGeom prst="rect">
            <a:avLst/>
          </a:prstGeom>
          <a:noFill/>
        </p:spPr>
        <p:txBody>
          <a:bodyPr wrap="none" rtlCol="0">
            <a:spAutoFit/>
          </a:bodyPr>
          <a:lstStyle/>
          <a:p>
            <a:r>
              <a:rPr lang="en-US" dirty="0" smtClean="0"/>
              <a:t>Pilot</a:t>
            </a:r>
          </a:p>
          <a:p>
            <a:r>
              <a:rPr lang="en-US" dirty="0" smtClean="0"/>
              <a:t>Commands</a:t>
            </a:r>
            <a:endParaRPr lang="en-US" dirty="0"/>
          </a:p>
        </p:txBody>
      </p:sp>
      <p:sp>
        <p:nvSpPr>
          <p:cNvPr id="33" name="TextBox 32"/>
          <p:cNvSpPr txBox="1"/>
          <p:nvPr/>
        </p:nvSpPr>
        <p:spPr>
          <a:xfrm rot="19889834">
            <a:off x="1442507" y="4509008"/>
            <a:ext cx="1141358" cy="369332"/>
          </a:xfrm>
          <a:prstGeom prst="rect">
            <a:avLst/>
          </a:prstGeom>
          <a:noFill/>
        </p:spPr>
        <p:txBody>
          <a:bodyPr wrap="none" rtlCol="0">
            <a:spAutoFit/>
          </a:bodyPr>
          <a:lstStyle/>
          <a:p>
            <a:r>
              <a:rPr lang="en-US" dirty="0" smtClean="0"/>
              <a:t>Telemetry</a:t>
            </a:r>
            <a:endParaRPr lang="en-US" dirty="0"/>
          </a:p>
        </p:txBody>
      </p:sp>
      <p:sp>
        <p:nvSpPr>
          <p:cNvPr id="35" name="TextBox 34"/>
          <p:cNvSpPr txBox="1"/>
          <p:nvPr/>
        </p:nvSpPr>
        <p:spPr>
          <a:xfrm>
            <a:off x="3809663" y="6249630"/>
            <a:ext cx="1752591" cy="369332"/>
          </a:xfrm>
          <a:prstGeom prst="rect">
            <a:avLst/>
          </a:prstGeom>
          <a:noFill/>
        </p:spPr>
        <p:txBody>
          <a:bodyPr wrap="none" rtlCol="0">
            <a:spAutoFit/>
          </a:bodyPr>
          <a:lstStyle/>
          <a:p>
            <a:r>
              <a:rPr lang="en-US" dirty="0" smtClean="0"/>
              <a:t>Onboard battery</a:t>
            </a:r>
            <a:endParaRPr lang="en-US" dirty="0"/>
          </a:p>
        </p:txBody>
      </p:sp>
    </p:spTree>
    <p:extLst>
      <p:ext uri="{BB962C8B-B14F-4D97-AF65-F5344CB8AC3E}">
        <p14:creationId xmlns:p14="http://schemas.microsoft.com/office/powerpoint/2010/main" val="9303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p:txBody>
          <a:bodyPr/>
          <a:lstStyle/>
          <a:p>
            <a:fld id="{66C5B191-391C-4636-9F3B-FAA9F66BDCA7}" type="slidenum">
              <a:rPr lang="en-US" smtClean="0"/>
              <a:t>46</a:t>
            </a:fld>
            <a:endParaRPr lang="en-US"/>
          </a:p>
        </p:txBody>
      </p:sp>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2286000" y="329801"/>
            <a:ext cx="5632705" cy="5599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2060"/>
                </a:solidFill>
              </a:rPr>
              <a:t>2.4 </a:t>
            </a:r>
            <a:r>
              <a:rPr lang="en-US" sz="4000" b="1" dirty="0" err="1" smtClean="0">
                <a:solidFill>
                  <a:srgbClr val="002060"/>
                </a:solidFill>
              </a:rPr>
              <a:t>Ghz</a:t>
            </a:r>
            <a:r>
              <a:rPr lang="en-US" sz="4000" b="1" dirty="0" smtClean="0">
                <a:solidFill>
                  <a:srgbClr val="002060"/>
                </a:solidFill>
              </a:rPr>
              <a:t> Transmitter</a:t>
            </a:r>
            <a:endParaRPr lang="en-US" sz="4000" b="1" dirty="0">
              <a:solidFill>
                <a:srgbClr val="002060"/>
              </a:solidFill>
            </a:endParaRPr>
          </a:p>
        </p:txBody>
      </p:sp>
      <p:pic>
        <p:nvPicPr>
          <p:cNvPr id="24" name="Picture 23" descr="image1.jpeg">
            <a:extLst>
              <a:ext uri="{FF2B5EF4-FFF2-40B4-BE49-F238E27FC236}">
                <a16:creationId xmlns:a16="http://schemas.microsoft.com/office/drawing/2014/main" xmlns="" id="{E78B3C49-DD4E-4A1B-A859-1726B4DEE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184" y="123105"/>
            <a:ext cx="1514737" cy="973325"/>
          </a:xfrm>
          <a:prstGeom prst="rect">
            <a:avLst/>
          </a:prstGeom>
        </p:spPr>
      </p:pic>
      <p:sp>
        <p:nvSpPr>
          <p:cNvPr id="38" name="Title 1">
            <a:extLst>
              <a:ext uri="{FF2B5EF4-FFF2-40B4-BE49-F238E27FC236}">
                <a16:creationId xmlns:a16="http://schemas.microsoft.com/office/drawing/2014/main" xmlns="" id="{20896F54-AB41-4785-9DBC-D5EB6D9B9425}"/>
              </a:ext>
            </a:extLst>
          </p:cNvPr>
          <p:cNvSpPr txBox="1">
            <a:spLocks/>
          </p:cNvSpPr>
          <p:nvPr/>
        </p:nvSpPr>
        <p:spPr>
          <a:xfrm>
            <a:off x="997357" y="1505952"/>
            <a:ext cx="7890611" cy="51417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endParaRPr lang="en-US" sz="200" b="1" dirty="0">
              <a:solidFill>
                <a:srgbClr val="002060"/>
              </a:solidFill>
            </a:endParaRPr>
          </a:p>
        </p:txBody>
      </p:sp>
      <p:sp>
        <p:nvSpPr>
          <p:cNvPr id="3" name="Rectangle 2">
            <a:extLst>
              <a:ext uri="{FF2B5EF4-FFF2-40B4-BE49-F238E27FC236}">
                <a16:creationId xmlns:a16="http://schemas.microsoft.com/office/drawing/2014/main" xmlns="" id="{F0ED042F-35C7-4E47-A3AB-82BA309C3F59}"/>
              </a:ext>
            </a:extLst>
          </p:cNvPr>
          <p:cNvSpPr/>
          <p:nvPr/>
        </p:nvSpPr>
        <p:spPr>
          <a:xfrm>
            <a:off x="439178" y="1335107"/>
            <a:ext cx="6484649" cy="4708981"/>
          </a:xfrm>
          <a:prstGeom prst="rect">
            <a:avLst/>
          </a:prstGeom>
        </p:spPr>
        <p:txBody>
          <a:bodyPr wrap="square">
            <a:spAutoFit/>
          </a:bodyPr>
          <a:lstStyle/>
          <a:p>
            <a:pPr marL="457200" indent="-257175">
              <a:buFont typeface="Arial" panose="020B0604020202020204" pitchFamily="34" charset="0"/>
              <a:buChar char="•"/>
            </a:pPr>
            <a:r>
              <a:rPr lang="en-US" sz="2400" dirty="0">
                <a:solidFill>
                  <a:srgbClr val="002060"/>
                </a:solidFill>
              </a:rPr>
              <a:t>S</a:t>
            </a:r>
            <a:r>
              <a:rPr lang="en-US" sz="2400" dirty="0" smtClean="0">
                <a:solidFill>
                  <a:srgbClr val="002060"/>
                </a:solidFill>
              </a:rPr>
              <a:t>ends </a:t>
            </a:r>
            <a:r>
              <a:rPr lang="en-US" sz="2400" dirty="0">
                <a:solidFill>
                  <a:srgbClr val="002060"/>
                </a:solidFill>
              </a:rPr>
              <a:t>commands to the flight </a:t>
            </a:r>
            <a:r>
              <a:rPr lang="en-US" sz="2400" dirty="0" smtClean="0">
                <a:solidFill>
                  <a:srgbClr val="002060"/>
                </a:solidFill>
              </a:rPr>
              <a:t>receiver</a:t>
            </a:r>
            <a:endParaRPr lang="en-US" sz="2400" dirty="0">
              <a:solidFill>
                <a:srgbClr val="002060"/>
              </a:solidFill>
            </a:endParaRPr>
          </a:p>
          <a:p>
            <a:pPr marL="914400" lvl="1" indent="-257175">
              <a:buFont typeface="Arial" panose="020B0604020202020204" pitchFamily="34" charset="0"/>
              <a:buChar char="•"/>
            </a:pPr>
            <a:r>
              <a:rPr lang="en-US" sz="2400" dirty="0" smtClean="0">
                <a:solidFill>
                  <a:srgbClr val="002060"/>
                </a:solidFill>
              </a:rPr>
              <a:t>About 450 times per second</a:t>
            </a:r>
            <a:br>
              <a:rPr lang="en-US" sz="2400" dirty="0" smtClean="0">
                <a:solidFill>
                  <a:srgbClr val="002060"/>
                </a:solidFill>
              </a:rPr>
            </a:br>
            <a:endParaRPr lang="en-US" sz="2400" dirty="0">
              <a:solidFill>
                <a:srgbClr val="002060"/>
              </a:solidFill>
            </a:endParaRPr>
          </a:p>
          <a:p>
            <a:pPr marL="457200" indent="-257175">
              <a:buFont typeface="Arial" panose="020B0604020202020204" pitchFamily="34" charset="0"/>
              <a:buChar char="•"/>
            </a:pPr>
            <a:r>
              <a:rPr lang="en-US" sz="2400" dirty="0" smtClean="0">
                <a:solidFill>
                  <a:srgbClr val="002060"/>
                </a:solidFill>
              </a:rPr>
              <a:t>Frequency band:  2.4 GHz</a:t>
            </a:r>
          </a:p>
          <a:p>
            <a:pPr marL="657225" lvl="1"/>
            <a:endParaRPr lang="en-US" sz="2400" dirty="0">
              <a:solidFill>
                <a:srgbClr val="002060"/>
              </a:solidFill>
            </a:endParaRPr>
          </a:p>
          <a:p>
            <a:pPr marL="542925" indent="-342900">
              <a:buFont typeface="Arial"/>
              <a:buChar char="•"/>
            </a:pPr>
            <a:r>
              <a:rPr lang="en-US" sz="2400" dirty="0">
                <a:solidFill>
                  <a:srgbClr val="002060"/>
                </a:solidFill>
              </a:rPr>
              <a:t>Transmission protocol </a:t>
            </a:r>
            <a:endParaRPr lang="en-US" sz="2400" dirty="0" smtClean="0">
              <a:solidFill>
                <a:srgbClr val="002060"/>
              </a:solidFill>
            </a:endParaRPr>
          </a:p>
          <a:p>
            <a:pPr marL="1000125" lvl="1" indent="-342900">
              <a:buFont typeface="Arial"/>
              <a:buChar char="•"/>
            </a:pPr>
            <a:r>
              <a:rPr lang="en-US" sz="2400" dirty="0" smtClean="0">
                <a:solidFill>
                  <a:srgbClr val="002060"/>
                </a:solidFill>
              </a:rPr>
              <a:t>Direct </a:t>
            </a:r>
            <a:r>
              <a:rPr lang="en-US" sz="2400" dirty="0">
                <a:solidFill>
                  <a:srgbClr val="002060"/>
                </a:solidFill>
              </a:rPr>
              <a:t>sequence</a:t>
            </a:r>
            <a:r>
              <a:rPr lang="en-US" sz="2400" dirty="0" smtClean="0">
                <a:solidFill>
                  <a:srgbClr val="002060"/>
                </a:solidFill>
              </a:rPr>
              <a:t>, spread spectrum</a:t>
            </a:r>
          </a:p>
          <a:p>
            <a:pPr marL="1000125" lvl="1" indent="-342900">
              <a:buFont typeface="Arial"/>
              <a:buChar char="•"/>
            </a:pPr>
            <a:r>
              <a:rPr lang="en-US" sz="2400" dirty="0" smtClean="0">
                <a:solidFill>
                  <a:srgbClr val="002060"/>
                </a:solidFill>
              </a:rPr>
              <a:t>Frequency hopping</a:t>
            </a:r>
          </a:p>
          <a:p>
            <a:pPr marL="657225" lvl="1"/>
            <a:endParaRPr lang="en-US" sz="2400" dirty="0">
              <a:solidFill>
                <a:srgbClr val="002060"/>
              </a:solidFill>
            </a:endParaRPr>
          </a:p>
          <a:p>
            <a:pPr marL="457200" indent="-257175">
              <a:buFont typeface="Arial" panose="020B0604020202020204" pitchFamily="34" charset="0"/>
              <a:buChar char="•"/>
            </a:pPr>
            <a:r>
              <a:rPr lang="en-US" sz="2400" dirty="0">
                <a:solidFill>
                  <a:srgbClr val="002060"/>
                </a:solidFill>
              </a:rPr>
              <a:t>Displays telemetry data </a:t>
            </a:r>
            <a:r>
              <a:rPr lang="en-US" sz="2400" dirty="0" smtClean="0">
                <a:solidFill>
                  <a:srgbClr val="002060"/>
                </a:solidFill>
              </a:rPr>
              <a:t>from the airplane</a:t>
            </a:r>
            <a:endParaRPr lang="en-US" sz="2400" dirty="0">
              <a:solidFill>
                <a:srgbClr val="002060"/>
              </a:solidFill>
            </a:endParaRPr>
          </a:p>
          <a:p>
            <a:pPr marL="257175" indent="-257175">
              <a:buFont typeface="Arial" panose="020B0604020202020204" pitchFamily="34" charset="0"/>
              <a:buChar char="•"/>
            </a:pPr>
            <a:endParaRPr lang="en-US" sz="3000" dirty="0">
              <a:solidFill>
                <a:srgbClr val="002060"/>
              </a:solidFill>
            </a:endParaRPr>
          </a:p>
          <a:p>
            <a:pPr marL="257175" indent="-257175">
              <a:buFont typeface="Arial" panose="020B0604020202020204" pitchFamily="34" charset="0"/>
              <a:buChar char="•"/>
            </a:pPr>
            <a:endParaRPr lang="en-US" sz="3000" dirty="0">
              <a:solidFill>
                <a:srgbClr val="002060"/>
              </a:solidFill>
            </a:endParaRPr>
          </a:p>
        </p:txBody>
      </p:sp>
      <p:pic>
        <p:nvPicPr>
          <p:cNvPr id="8" name="Picture 7">
            <a:extLst>
              <a:ext uri="{FF2B5EF4-FFF2-40B4-BE49-F238E27FC236}">
                <a16:creationId xmlns:a16="http://schemas.microsoft.com/office/drawing/2014/main" xmlns="" id="{39BEFCD8-B034-44D1-BF1F-5E8374BDF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520" y="1418534"/>
            <a:ext cx="2027931" cy="2844939"/>
          </a:xfrm>
          <a:prstGeom prst="rect">
            <a:avLst/>
          </a:prstGeom>
        </p:spPr>
      </p:pic>
    </p:spTree>
    <p:extLst>
      <p:ext uri="{BB962C8B-B14F-4D97-AF65-F5344CB8AC3E}">
        <p14:creationId xmlns:p14="http://schemas.microsoft.com/office/powerpoint/2010/main" val="4067194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63BA2E5-0364-4821-9508-703AEC77B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65845">
            <a:off x="2583132" y="2093489"/>
            <a:ext cx="5199537" cy="4671824"/>
          </a:xfrm>
          <a:prstGeom prst="rect">
            <a:avLst/>
          </a:prstGeom>
        </p:spPr>
      </p:pic>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a:xfrm>
            <a:off x="6457950" y="6739107"/>
            <a:ext cx="2057400" cy="365125"/>
          </a:xfrm>
        </p:spPr>
        <p:txBody>
          <a:bodyPr/>
          <a:lstStyle/>
          <a:p>
            <a:fld id="{66C5B191-391C-4636-9F3B-FAA9F66BDCA7}" type="slidenum">
              <a:rPr lang="en-US" smtClean="0"/>
              <a:t>47</a:t>
            </a:fld>
            <a:endParaRPr lang="en-US"/>
          </a:p>
        </p:txBody>
      </p:sp>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1990261" y="320259"/>
            <a:ext cx="6890618" cy="5599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2060"/>
                </a:solidFill>
              </a:rPr>
              <a:t>Receiver</a:t>
            </a:r>
          </a:p>
          <a:p>
            <a:r>
              <a:rPr lang="en-US" sz="2400" b="1" dirty="0" smtClean="0">
                <a:solidFill>
                  <a:srgbClr val="002060"/>
                </a:solidFill>
              </a:rPr>
              <a:t>Decodes signals from the transmitter and drives servos </a:t>
            </a:r>
            <a:endParaRPr lang="en-US" sz="2400" b="1" dirty="0">
              <a:solidFill>
                <a:srgbClr val="002060"/>
              </a:solidFill>
            </a:endParaRPr>
          </a:p>
        </p:txBody>
      </p:sp>
      <p:pic>
        <p:nvPicPr>
          <p:cNvPr id="24" name="Picture 23" descr="image1.jpeg">
            <a:extLst>
              <a:ext uri="{FF2B5EF4-FFF2-40B4-BE49-F238E27FC236}">
                <a16:creationId xmlns:a16="http://schemas.microsoft.com/office/drawing/2014/main" xmlns="" id="{E78B3C49-DD4E-4A1B-A859-1726B4DEE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62" y="296197"/>
            <a:ext cx="1514737" cy="973325"/>
          </a:xfrm>
          <a:prstGeom prst="rect">
            <a:avLst/>
          </a:prstGeom>
        </p:spPr>
      </p:pic>
      <p:sp>
        <p:nvSpPr>
          <p:cNvPr id="38" name="Title 1">
            <a:extLst>
              <a:ext uri="{FF2B5EF4-FFF2-40B4-BE49-F238E27FC236}">
                <a16:creationId xmlns:a16="http://schemas.microsoft.com/office/drawing/2014/main" xmlns="" id="{20896F54-AB41-4785-9DBC-D5EB6D9B9425}"/>
              </a:ext>
            </a:extLst>
          </p:cNvPr>
          <p:cNvSpPr txBox="1">
            <a:spLocks/>
          </p:cNvSpPr>
          <p:nvPr/>
        </p:nvSpPr>
        <p:spPr>
          <a:xfrm>
            <a:off x="997357" y="1888708"/>
            <a:ext cx="7890611" cy="51417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endParaRPr lang="en-US" sz="200" b="1" dirty="0">
              <a:solidFill>
                <a:srgbClr val="002060"/>
              </a:solidFill>
            </a:endParaRPr>
          </a:p>
        </p:txBody>
      </p:sp>
      <p:grpSp>
        <p:nvGrpSpPr>
          <p:cNvPr id="58" name="Group 57">
            <a:extLst>
              <a:ext uri="{FF2B5EF4-FFF2-40B4-BE49-F238E27FC236}">
                <a16:creationId xmlns:a16="http://schemas.microsoft.com/office/drawing/2014/main" xmlns="" id="{F47A525E-5CA7-4D8A-B261-F56A30C042B8}"/>
              </a:ext>
            </a:extLst>
          </p:cNvPr>
          <p:cNvGrpSpPr/>
          <p:nvPr/>
        </p:nvGrpSpPr>
        <p:grpSpPr>
          <a:xfrm>
            <a:off x="436184" y="1642707"/>
            <a:ext cx="8323768" cy="4982595"/>
            <a:chOff x="410116" y="837917"/>
            <a:chExt cx="8323768" cy="4982595"/>
          </a:xfrm>
        </p:grpSpPr>
        <p:sp>
          <p:nvSpPr>
            <p:cNvPr id="3" name="Rectangle 2">
              <a:extLst>
                <a:ext uri="{FF2B5EF4-FFF2-40B4-BE49-F238E27FC236}">
                  <a16:creationId xmlns:a16="http://schemas.microsoft.com/office/drawing/2014/main" xmlns="" id="{F0ED042F-35C7-4E47-A3AB-82BA309C3F59}"/>
                </a:ext>
              </a:extLst>
            </p:cNvPr>
            <p:cNvSpPr/>
            <p:nvPr/>
          </p:nvSpPr>
          <p:spPr>
            <a:xfrm>
              <a:off x="410116" y="1320362"/>
              <a:ext cx="8323768" cy="3785652"/>
            </a:xfrm>
            <a:prstGeom prst="rect">
              <a:avLst/>
            </a:prstGeom>
          </p:spPr>
          <p:txBody>
            <a:bodyPr wrap="square">
              <a:spAutoFit/>
            </a:bodyPr>
            <a:lstStyle/>
            <a:p>
              <a:r>
                <a:rPr lang="en-US" sz="3000" dirty="0">
                  <a:solidFill>
                    <a:srgbClr val="002060"/>
                  </a:solidFill>
                </a:rPr>
                <a:t>Bind/Data</a:t>
              </a:r>
              <a:br>
                <a:rPr lang="en-US" sz="3000" dirty="0">
                  <a:solidFill>
                    <a:srgbClr val="002060"/>
                  </a:solidFill>
                </a:rPr>
              </a:br>
              <a:r>
                <a:rPr lang="en-US" sz="3000" dirty="0">
                  <a:solidFill>
                    <a:srgbClr val="002060"/>
                  </a:solidFill>
                </a:rPr>
                <a:t>Throttle</a:t>
              </a:r>
              <a:br>
                <a:rPr lang="en-US" sz="3000" dirty="0">
                  <a:solidFill>
                    <a:srgbClr val="002060"/>
                  </a:solidFill>
                </a:rPr>
              </a:br>
              <a:r>
                <a:rPr lang="en-US" sz="3000" dirty="0">
                  <a:solidFill>
                    <a:srgbClr val="002060"/>
                  </a:solidFill>
                </a:rPr>
                <a:t>Aileron</a:t>
              </a:r>
              <a:br>
                <a:rPr lang="en-US" sz="3000" dirty="0">
                  <a:solidFill>
                    <a:srgbClr val="002060"/>
                  </a:solidFill>
                </a:rPr>
              </a:br>
              <a:r>
                <a:rPr lang="en-US" sz="3000" dirty="0">
                  <a:solidFill>
                    <a:srgbClr val="002060"/>
                  </a:solidFill>
                </a:rPr>
                <a:t>Elevator</a:t>
              </a:r>
              <a:br>
                <a:rPr lang="en-US" sz="3000" dirty="0">
                  <a:solidFill>
                    <a:srgbClr val="002060"/>
                  </a:solidFill>
                </a:rPr>
              </a:br>
              <a:r>
                <a:rPr lang="en-US" sz="3000" dirty="0">
                  <a:solidFill>
                    <a:srgbClr val="002060"/>
                  </a:solidFill>
                </a:rPr>
                <a:t>Rudder</a:t>
              </a:r>
              <a:br>
                <a:rPr lang="en-US" sz="3000" dirty="0">
                  <a:solidFill>
                    <a:srgbClr val="002060"/>
                  </a:solidFill>
                </a:rPr>
              </a:br>
              <a:r>
                <a:rPr lang="en-US" sz="3000" dirty="0">
                  <a:solidFill>
                    <a:srgbClr val="002060"/>
                  </a:solidFill>
                </a:rPr>
                <a:t>Gear</a:t>
              </a:r>
              <a:br>
                <a:rPr lang="en-US" sz="3000" dirty="0">
                  <a:solidFill>
                    <a:srgbClr val="002060"/>
                  </a:solidFill>
                </a:rPr>
              </a:br>
              <a:r>
                <a:rPr lang="en-US" sz="3000" dirty="0">
                  <a:solidFill>
                    <a:srgbClr val="002060"/>
                  </a:solidFill>
                </a:rPr>
                <a:t>Aux1</a:t>
              </a:r>
            </a:p>
            <a:p>
              <a:pPr marL="257175" indent="-257175">
                <a:buFont typeface="Arial" panose="020B0604020202020204" pitchFamily="34" charset="0"/>
                <a:buChar char="•"/>
              </a:pPr>
              <a:endParaRPr lang="en-US" sz="3000" dirty="0">
                <a:solidFill>
                  <a:srgbClr val="002060"/>
                </a:solidFill>
              </a:endParaRPr>
            </a:p>
          </p:txBody>
        </p:sp>
        <p:cxnSp>
          <p:nvCxnSpPr>
            <p:cNvPr id="9" name="Straight Connector 8">
              <a:extLst>
                <a:ext uri="{FF2B5EF4-FFF2-40B4-BE49-F238E27FC236}">
                  <a16:creationId xmlns:a16="http://schemas.microsoft.com/office/drawing/2014/main" xmlns="" id="{600FA94A-FCD0-4E54-A096-288F49316F42}"/>
                </a:ext>
              </a:extLst>
            </p:cNvPr>
            <p:cNvCxnSpPr>
              <a:cxnSpLocks/>
            </p:cNvCxnSpPr>
            <p:nvPr/>
          </p:nvCxnSpPr>
          <p:spPr>
            <a:xfrm flipV="1">
              <a:off x="1348879" y="3302929"/>
              <a:ext cx="1490045" cy="107359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B00D9562-800D-4392-B9AC-71DBE3F3A19A}"/>
                </a:ext>
              </a:extLst>
            </p:cNvPr>
            <p:cNvCxnSpPr>
              <a:cxnSpLocks/>
            </p:cNvCxnSpPr>
            <p:nvPr/>
          </p:nvCxnSpPr>
          <p:spPr>
            <a:xfrm flipV="1">
              <a:off x="1290876" y="3126690"/>
              <a:ext cx="1636439" cy="7355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581E6FA6-3DAE-472C-96D6-4FFD1C86CF25}"/>
                </a:ext>
              </a:extLst>
            </p:cNvPr>
            <p:cNvCxnSpPr>
              <a:cxnSpLocks/>
            </p:cNvCxnSpPr>
            <p:nvPr/>
          </p:nvCxnSpPr>
          <p:spPr>
            <a:xfrm flipV="1">
              <a:off x="1658465" y="2988451"/>
              <a:ext cx="1326853" cy="4623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F4020E85-1022-4EB7-A3D1-16F8ED4303C3}"/>
                </a:ext>
              </a:extLst>
            </p:cNvPr>
            <p:cNvCxnSpPr>
              <a:cxnSpLocks/>
            </p:cNvCxnSpPr>
            <p:nvPr/>
          </p:nvCxnSpPr>
          <p:spPr>
            <a:xfrm flipV="1">
              <a:off x="1803491" y="2857500"/>
              <a:ext cx="1244509" cy="1167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EE620002-E364-4786-9CDC-CFB3B6AD3D35}"/>
                </a:ext>
              </a:extLst>
            </p:cNvPr>
            <p:cNvCxnSpPr>
              <a:cxnSpLocks/>
            </p:cNvCxnSpPr>
            <p:nvPr/>
          </p:nvCxnSpPr>
          <p:spPr>
            <a:xfrm>
              <a:off x="1657245" y="2515129"/>
              <a:ext cx="1486005" cy="20203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A5361C5-BA16-413C-B5F6-175727BF0BDB}"/>
                </a:ext>
              </a:extLst>
            </p:cNvPr>
            <p:cNvCxnSpPr>
              <a:cxnSpLocks/>
            </p:cNvCxnSpPr>
            <p:nvPr/>
          </p:nvCxnSpPr>
          <p:spPr>
            <a:xfrm>
              <a:off x="1803491" y="2081815"/>
              <a:ext cx="1406434" cy="5127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34CE6A1D-0FA8-42EF-ACA6-847E5BF67BD8}"/>
                </a:ext>
              </a:extLst>
            </p:cNvPr>
            <p:cNvCxnSpPr>
              <a:cxnSpLocks/>
            </p:cNvCxnSpPr>
            <p:nvPr/>
          </p:nvCxnSpPr>
          <p:spPr>
            <a:xfrm>
              <a:off x="2109095" y="1620097"/>
              <a:ext cx="1143693" cy="8296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xmlns="" id="{A43529AB-727D-4905-8F0A-40646C71D83D}"/>
                </a:ext>
              </a:extLst>
            </p:cNvPr>
            <p:cNvSpPr/>
            <p:nvPr/>
          </p:nvSpPr>
          <p:spPr>
            <a:xfrm>
              <a:off x="1076607" y="4628963"/>
              <a:ext cx="1486005" cy="1015663"/>
            </a:xfrm>
            <a:prstGeom prst="rect">
              <a:avLst/>
            </a:prstGeom>
          </p:spPr>
          <p:txBody>
            <a:bodyPr wrap="square">
              <a:spAutoFit/>
            </a:bodyPr>
            <a:lstStyle/>
            <a:p>
              <a:r>
                <a:rPr lang="en-US" sz="3000" dirty="0">
                  <a:solidFill>
                    <a:srgbClr val="002060"/>
                  </a:solidFill>
                </a:rPr>
                <a:t>Voltage</a:t>
              </a:r>
              <a:br>
                <a:rPr lang="en-US" sz="3000" dirty="0">
                  <a:solidFill>
                    <a:srgbClr val="002060"/>
                  </a:solidFill>
                </a:rPr>
              </a:br>
              <a:r>
                <a:rPr lang="en-US" sz="3000" dirty="0">
                  <a:solidFill>
                    <a:srgbClr val="002060"/>
                  </a:solidFill>
                </a:rPr>
                <a:t> Sensor</a:t>
              </a:r>
            </a:p>
          </p:txBody>
        </p:sp>
        <p:sp>
          <p:nvSpPr>
            <p:cNvPr id="29" name="Rectangle 28">
              <a:extLst>
                <a:ext uri="{FF2B5EF4-FFF2-40B4-BE49-F238E27FC236}">
                  <a16:creationId xmlns:a16="http://schemas.microsoft.com/office/drawing/2014/main" xmlns="" id="{C4FB4DA0-1258-4927-B259-C86666928627}"/>
                </a:ext>
              </a:extLst>
            </p:cNvPr>
            <p:cNvSpPr/>
            <p:nvPr/>
          </p:nvSpPr>
          <p:spPr>
            <a:xfrm>
              <a:off x="4533900" y="4804849"/>
              <a:ext cx="1486005" cy="1015663"/>
            </a:xfrm>
            <a:prstGeom prst="rect">
              <a:avLst/>
            </a:prstGeom>
          </p:spPr>
          <p:txBody>
            <a:bodyPr wrap="square">
              <a:spAutoFit/>
            </a:bodyPr>
            <a:lstStyle/>
            <a:p>
              <a:pPr algn="ctr"/>
              <a:r>
                <a:rPr lang="en-US" sz="3000" dirty="0">
                  <a:solidFill>
                    <a:srgbClr val="002060"/>
                  </a:solidFill>
                </a:rPr>
                <a:t>Temp</a:t>
              </a:r>
              <a:br>
                <a:rPr lang="en-US" sz="3000" dirty="0">
                  <a:solidFill>
                    <a:srgbClr val="002060"/>
                  </a:solidFill>
                </a:rPr>
              </a:br>
              <a:r>
                <a:rPr lang="en-US" sz="3000" dirty="0">
                  <a:solidFill>
                    <a:srgbClr val="002060"/>
                  </a:solidFill>
                </a:rPr>
                <a:t> Sensor</a:t>
              </a:r>
            </a:p>
          </p:txBody>
        </p:sp>
        <p:cxnSp>
          <p:nvCxnSpPr>
            <p:cNvPr id="30" name="Straight Connector 29">
              <a:extLst>
                <a:ext uri="{FF2B5EF4-FFF2-40B4-BE49-F238E27FC236}">
                  <a16:creationId xmlns:a16="http://schemas.microsoft.com/office/drawing/2014/main" xmlns="" id="{ED2112BF-9E7C-4EB3-A264-D318D32EB263}"/>
                </a:ext>
              </a:extLst>
            </p:cNvPr>
            <p:cNvCxnSpPr>
              <a:cxnSpLocks/>
            </p:cNvCxnSpPr>
            <p:nvPr/>
          </p:nvCxnSpPr>
          <p:spPr>
            <a:xfrm flipH="1" flipV="1">
              <a:off x="4572000" y="4164313"/>
              <a:ext cx="335766" cy="7379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0ACEFC2-3F57-4457-A404-1DEA229CF441}"/>
                </a:ext>
              </a:extLst>
            </p:cNvPr>
            <p:cNvCxnSpPr>
              <a:cxnSpLocks/>
            </p:cNvCxnSpPr>
            <p:nvPr/>
          </p:nvCxnSpPr>
          <p:spPr>
            <a:xfrm flipV="1">
              <a:off x="2400247" y="4193919"/>
              <a:ext cx="1743847" cy="70838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xmlns="" id="{7A74A629-A053-4007-AAD7-45DE9A3547B1}"/>
                </a:ext>
              </a:extLst>
            </p:cNvPr>
            <p:cNvSpPr/>
            <p:nvPr/>
          </p:nvSpPr>
          <p:spPr>
            <a:xfrm>
              <a:off x="6634904" y="4883631"/>
              <a:ext cx="1912060" cy="553998"/>
            </a:xfrm>
            <a:prstGeom prst="rect">
              <a:avLst/>
            </a:prstGeom>
          </p:spPr>
          <p:txBody>
            <a:bodyPr wrap="square">
              <a:spAutoFit/>
            </a:bodyPr>
            <a:lstStyle/>
            <a:p>
              <a:pPr algn="ctr"/>
              <a:r>
                <a:rPr lang="en-US" sz="3000" dirty="0">
                  <a:solidFill>
                    <a:srgbClr val="002060"/>
                  </a:solidFill>
                </a:rPr>
                <a:t>Antennas</a:t>
              </a:r>
            </a:p>
          </p:txBody>
        </p:sp>
        <p:cxnSp>
          <p:nvCxnSpPr>
            <p:cNvPr id="36" name="Straight Connector 35">
              <a:extLst>
                <a:ext uri="{FF2B5EF4-FFF2-40B4-BE49-F238E27FC236}">
                  <a16:creationId xmlns:a16="http://schemas.microsoft.com/office/drawing/2014/main" xmlns="" id="{56833DC2-54A7-4739-8897-FC663B291FAB}"/>
                </a:ext>
              </a:extLst>
            </p:cNvPr>
            <p:cNvCxnSpPr>
              <a:cxnSpLocks/>
            </p:cNvCxnSpPr>
            <p:nvPr/>
          </p:nvCxnSpPr>
          <p:spPr>
            <a:xfrm flipH="1" flipV="1">
              <a:off x="7810877" y="4152566"/>
              <a:ext cx="425115" cy="901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D00AF19F-DA2E-4A8C-B06F-1B557D3E4F88}"/>
                </a:ext>
              </a:extLst>
            </p:cNvPr>
            <p:cNvCxnSpPr>
              <a:cxnSpLocks/>
            </p:cNvCxnSpPr>
            <p:nvPr/>
          </p:nvCxnSpPr>
          <p:spPr>
            <a:xfrm flipH="1" flipV="1">
              <a:off x="7810878" y="3455927"/>
              <a:ext cx="425114" cy="15980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xmlns="" id="{45B7ECA0-8F92-46D6-85BA-F3764980AD66}"/>
                </a:ext>
              </a:extLst>
            </p:cNvPr>
            <p:cNvSpPr/>
            <p:nvPr/>
          </p:nvSpPr>
          <p:spPr>
            <a:xfrm>
              <a:off x="6634904" y="1615312"/>
              <a:ext cx="1912060" cy="553998"/>
            </a:xfrm>
            <a:prstGeom prst="rect">
              <a:avLst/>
            </a:prstGeom>
          </p:spPr>
          <p:txBody>
            <a:bodyPr wrap="square">
              <a:spAutoFit/>
            </a:bodyPr>
            <a:lstStyle/>
            <a:p>
              <a:pPr algn="ctr"/>
              <a:r>
                <a:rPr lang="en-US" sz="3000" dirty="0" err="1">
                  <a:solidFill>
                    <a:srgbClr val="002060"/>
                  </a:solidFill>
                </a:rPr>
                <a:t>XBus</a:t>
              </a:r>
              <a:endParaRPr lang="en-US" sz="3000" dirty="0">
                <a:solidFill>
                  <a:srgbClr val="002060"/>
                </a:solidFill>
              </a:endParaRPr>
            </a:p>
          </p:txBody>
        </p:sp>
        <p:cxnSp>
          <p:nvCxnSpPr>
            <p:cNvPr id="43" name="Straight Connector 42">
              <a:extLst>
                <a:ext uri="{FF2B5EF4-FFF2-40B4-BE49-F238E27FC236}">
                  <a16:creationId xmlns:a16="http://schemas.microsoft.com/office/drawing/2014/main" xmlns="" id="{C5B3ECF2-E7F3-43DE-96FD-DFBF419FC1CD}"/>
                </a:ext>
              </a:extLst>
            </p:cNvPr>
            <p:cNvCxnSpPr>
              <a:cxnSpLocks/>
            </p:cNvCxnSpPr>
            <p:nvPr/>
          </p:nvCxnSpPr>
          <p:spPr>
            <a:xfrm flipV="1">
              <a:off x="5002603" y="1937975"/>
              <a:ext cx="2202869" cy="49043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xmlns="" id="{8ED03E7B-D0AC-4787-BD0D-CD66FD500787}"/>
                </a:ext>
              </a:extLst>
            </p:cNvPr>
            <p:cNvSpPr/>
            <p:nvPr/>
          </p:nvSpPr>
          <p:spPr>
            <a:xfrm>
              <a:off x="5148007" y="1018045"/>
              <a:ext cx="1912060" cy="1015663"/>
            </a:xfrm>
            <a:prstGeom prst="rect">
              <a:avLst/>
            </a:prstGeom>
          </p:spPr>
          <p:txBody>
            <a:bodyPr wrap="square">
              <a:spAutoFit/>
            </a:bodyPr>
            <a:lstStyle/>
            <a:p>
              <a:pPr algn="ctr"/>
              <a:r>
                <a:rPr lang="en-US" sz="3000" dirty="0">
                  <a:solidFill>
                    <a:srgbClr val="002060"/>
                  </a:solidFill>
                </a:rPr>
                <a:t>RPM Sensor</a:t>
              </a:r>
            </a:p>
          </p:txBody>
        </p:sp>
        <p:cxnSp>
          <p:nvCxnSpPr>
            <p:cNvPr id="47" name="Straight Connector 46">
              <a:extLst>
                <a:ext uri="{FF2B5EF4-FFF2-40B4-BE49-F238E27FC236}">
                  <a16:creationId xmlns:a16="http://schemas.microsoft.com/office/drawing/2014/main" xmlns="" id="{60408DE1-A57B-4B49-B0C8-0AC5502AF23E}"/>
                </a:ext>
              </a:extLst>
            </p:cNvPr>
            <p:cNvCxnSpPr>
              <a:cxnSpLocks/>
            </p:cNvCxnSpPr>
            <p:nvPr/>
          </p:nvCxnSpPr>
          <p:spPr>
            <a:xfrm flipV="1">
              <a:off x="4638675" y="1762125"/>
              <a:ext cx="928688" cy="6286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xmlns="" id="{B454D18D-7597-4134-BBEE-F033584A4503}"/>
                </a:ext>
              </a:extLst>
            </p:cNvPr>
            <p:cNvSpPr/>
            <p:nvPr/>
          </p:nvSpPr>
          <p:spPr>
            <a:xfrm>
              <a:off x="2685135" y="837917"/>
              <a:ext cx="1912060" cy="1015663"/>
            </a:xfrm>
            <a:prstGeom prst="rect">
              <a:avLst/>
            </a:prstGeom>
          </p:spPr>
          <p:txBody>
            <a:bodyPr wrap="square">
              <a:spAutoFit/>
            </a:bodyPr>
            <a:lstStyle/>
            <a:p>
              <a:pPr algn="ctr"/>
              <a:r>
                <a:rPr lang="en-US" sz="3000" dirty="0">
                  <a:solidFill>
                    <a:srgbClr val="002060"/>
                  </a:solidFill>
                </a:rPr>
                <a:t>Remote</a:t>
              </a:r>
              <a:br>
                <a:rPr lang="en-US" sz="3000" dirty="0">
                  <a:solidFill>
                    <a:srgbClr val="002060"/>
                  </a:solidFill>
                </a:rPr>
              </a:br>
              <a:r>
                <a:rPr lang="en-US" sz="3000" dirty="0" smtClean="0">
                  <a:solidFill>
                    <a:srgbClr val="002060"/>
                  </a:solidFill>
                </a:rPr>
                <a:t>Receiver</a:t>
              </a:r>
              <a:endParaRPr lang="en-US" sz="3000" dirty="0">
                <a:solidFill>
                  <a:srgbClr val="002060"/>
                </a:solidFill>
              </a:endParaRPr>
            </a:p>
          </p:txBody>
        </p:sp>
        <p:cxnSp>
          <p:nvCxnSpPr>
            <p:cNvPr id="53" name="Straight Connector 52">
              <a:extLst>
                <a:ext uri="{FF2B5EF4-FFF2-40B4-BE49-F238E27FC236}">
                  <a16:creationId xmlns:a16="http://schemas.microsoft.com/office/drawing/2014/main" xmlns="" id="{E753A8CF-9C26-4333-9C09-7F6EAEFFEAC7}"/>
                </a:ext>
              </a:extLst>
            </p:cNvPr>
            <p:cNvCxnSpPr>
              <a:cxnSpLocks/>
            </p:cNvCxnSpPr>
            <p:nvPr/>
          </p:nvCxnSpPr>
          <p:spPr>
            <a:xfrm flipH="1" flipV="1">
              <a:off x="3948462" y="1785450"/>
              <a:ext cx="357737" cy="5527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12004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a:xfrm>
            <a:off x="6613398" y="6412574"/>
            <a:ext cx="2057400" cy="365125"/>
          </a:xfrm>
        </p:spPr>
        <p:txBody>
          <a:bodyPr/>
          <a:lstStyle/>
          <a:p>
            <a:fld id="{66C5B191-391C-4636-9F3B-FAA9F66BDCA7}" type="slidenum">
              <a:rPr lang="en-US" smtClean="0"/>
              <a:t>48</a:t>
            </a:fld>
            <a:endParaRPr lang="en-US" dirty="0"/>
          </a:p>
        </p:txBody>
      </p:sp>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2066730" y="290952"/>
            <a:ext cx="6048512" cy="6777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2060"/>
                </a:solidFill>
              </a:rPr>
              <a:t>Signal Strength</a:t>
            </a:r>
            <a:endParaRPr lang="en-US" sz="4000" b="1" dirty="0">
              <a:solidFill>
                <a:srgbClr val="002060"/>
              </a:solidFill>
            </a:endParaRPr>
          </a:p>
        </p:txBody>
      </p:sp>
      <p:sp>
        <p:nvSpPr>
          <p:cNvPr id="13" name="Rectangle 12">
            <a:extLst>
              <a:ext uri="{FF2B5EF4-FFF2-40B4-BE49-F238E27FC236}">
                <a16:creationId xmlns:a16="http://schemas.microsoft.com/office/drawing/2014/main" xmlns="" id="{238C291D-5964-4505-B0BD-AB5F3A77748F}"/>
              </a:ext>
            </a:extLst>
          </p:cNvPr>
          <p:cNvSpPr/>
          <p:nvPr/>
        </p:nvSpPr>
        <p:spPr>
          <a:xfrm>
            <a:off x="3894821" y="834154"/>
            <a:ext cx="76575"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1</a:t>
            </a:r>
            <a:endParaRPr lang="en-US" sz="1000">
              <a:solidFill>
                <a:srgbClr val="000000"/>
              </a:solidFill>
              <a:effectLst/>
              <a:latin typeface="Franklin Gothic"/>
              <a:ea typeface="Franklin Gothic"/>
              <a:cs typeface="Franklin Gothic"/>
            </a:endParaRPr>
          </a:p>
        </p:txBody>
      </p:sp>
      <p:sp>
        <p:nvSpPr>
          <p:cNvPr id="15" name="Rectangle 14">
            <a:extLst>
              <a:ext uri="{FF2B5EF4-FFF2-40B4-BE49-F238E27FC236}">
                <a16:creationId xmlns:a16="http://schemas.microsoft.com/office/drawing/2014/main" xmlns="" id="{BED409AD-6C6C-4ABE-B693-B6CF8C8BFFF6}"/>
              </a:ext>
            </a:extLst>
          </p:cNvPr>
          <p:cNvSpPr/>
          <p:nvPr/>
        </p:nvSpPr>
        <p:spPr>
          <a:xfrm>
            <a:off x="4585548" y="834154"/>
            <a:ext cx="32668"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40" name="Rectangle 39">
            <a:extLst>
              <a:ext uri="{FF2B5EF4-FFF2-40B4-BE49-F238E27FC236}">
                <a16:creationId xmlns:a16="http://schemas.microsoft.com/office/drawing/2014/main" xmlns="" id="{8ACD1537-71C8-4B94-8AEE-A47CDE3904B8}"/>
              </a:ext>
            </a:extLst>
          </p:cNvPr>
          <p:cNvSpPr/>
          <p:nvPr/>
        </p:nvSpPr>
        <p:spPr>
          <a:xfrm rot="16200001">
            <a:off x="2672824" y="1440076"/>
            <a:ext cx="1123036" cy="11989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1</a:t>
            </a:r>
            <a:endParaRPr lang="en-US" sz="1000">
              <a:solidFill>
                <a:srgbClr val="000000"/>
              </a:solidFill>
              <a:effectLst/>
              <a:latin typeface="Franklin Gothic"/>
              <a:ea typeface="Franklin Gothic"/>
              <a:cs typeface="Franklin Gothic"/>
            </a:endParaRPr>
          </a:p>
        </p:txBody>
      </p:sp>
      <p:sp>
        <p:nvSpPr>
          <p:cNvPr id="41" name="Rectangle 40">
            <a:extLst>
              <a:ext uri="{FF2B5EF4-FFF2-40B4-BE49-F238E27FC236}">
                <a16:creationId xmlns:a16="http://schemas.microsoft.com/office/drawing/2014/main" xmlns="" id="{4AB1DA3C-4B09-4E7F-AF5B-A68E392A8434}"/>
              </a:ext>
            </a:extLst>
          </p:cNvPr>
          <p:cNvSpPr/>
          <p:nvPr/>
        </p:nvSpPr>
        <p:spPr>
          <a:xfrm rot="16200001">
            <a:off x="2824614" y="743303"/>
            <a:ext cx="32669" cy="11989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46" name="Rectangle 45">
            <a:extLst>
              <a:ext uri="{FF2B5EF4-FFF2-40B4-BE49-F238E27FC236}">
                <a16:creationId xmlns:a16="http://schemas.microsoft.com/office/drawing/2014/main" xmlns="" id="{9D4047E7-EA8A-4AC9-85A5-0A55AEBCF4DF}"/>
              </a:ext>
            </a:extLst>
          </p:cNvPr>
          <p:cNvSpPr/>
          <p:nvPr/>
        </p:nvSpPr>
        <p:spPr>
          <a:xfrm>
            <a:off x="2811094" y="220815"/>
            <a:ext cx="311654"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endParaRPr lang="en-US" sz="1000" dirty="0">
              <a:solidFill>
                <a:srgbClr val="000000"/>
              </a:solidFill>
              <a:effectLst/>
              <a:latin typeface="Franklin Gothic"/>
              <a:ea typeface="Franklin Gothic"/>
              <a:cs typeface="Franklin Gothic"/>
            </a:endParaRPr>
          </a:p>
        </p:txBody>
      </p:sp>
      <p:sp>
        <p:nvSpPr>
          <p:cNvPr id="47" name="Rectangle 46">
            <a:extLst>
              <a:ext uri="{FF2B5EF4-FFF2-40B4-BE49-F238E27FC236}">
                <a16:creationId xmlns:a16="http://schemas.microsoft.com/office/drawing/2014/main" xmlns="" id="{38C7DECB-0528-4EDA-8B9C-1F99D32A2331}"/>
              </a:ext>
            </a:extLst>
          </p:cNvPr>
          <p:cNvSpPr/>
          <p:nvPr/>
        </p:nvSpPr>
        <p:spPr>
          <a:xfrm>
            <a:off x="3049276" y="220815"/>
            <a:ext cx="32668"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pic>
        <p:nvPicPr>
          <p:cNvPr id="96" name="Picture 95" descr="image1.jpeg">
            <a:extLst>
              <a:ext uri="{FF2B5EF4-FFF2-40B4-BE49-F238E27FC236}">
                <a16:creationId xmlns:a16="http://schemas.microsoft.com/office/drawing/2014/main" xmlns="" id="{0FAD8BFF-E2EE-4FC1-9150-011F8A4E3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46" y="187150"/>
            <a:ext cx="1514737" cy="973325"/>
          </a:xfrm>
          <a:prstGeom prst="rect">
            <a:avLst/>
          </a:prstGeom>
        </p:spPr>
      </p:pic>
      <p:sp>
        <p:nvSpPr>
          <p:cNvPr id="3" name="Rectangle 2"/>
          <p:cNvSpPr/>
          <p:nvPr/>
        </p:nvSpPr>
        <p:spPr>
          <a:xfrm>
            <a:off x="312798" y="1271749"/>
            <a:ext cx="4572000" cy="1107996"/>
          </a:xfrm>
          <a:prstGeom prst="rect">
            <a:avLst/>
          </a:prstGeom>
        </p:spPr>
        <p:txBody>
          <a:bodyPr>
            <a:spAutoFit/>
          </a:bodyPr>
          <a:lstStyle/>
          <a:p>
            <a:r>
              <a:rPr lang="en-US" b="1" u="sng" dirty="0" smtClean="0"/>
              <a:t>Signal strength </a:t>
            </a:r>
            <a:r>
              <a:rPr lang="en-US" dirty="0" smtClean="0"/>
              <a:t>is a function of </a:t>
            </a:r>
            <a:r>
              <a:rPr lang="en-US" b="1" u="sng" dirty="0" smtClean="0"/>
              <a:t>distance</a:t>
            </a:r>
          </a:p>
          <a:p>
            <a:endParaRPr lang="en-US" b="1" u="sng" dirty="0"/>
          </a:p>
          <a:p>
            <a:r>
              <a:rPr lang="en-US" b="1" dirty="0" smtClean="0"/>
              <a:t>Strength ~ 1 / D</a:t>
            </a:r>
            <a:r>
              <a:rPr lang="en-US" b="1" baseline="30000" dirty="0" smtClean="0"/>
              <a:t>2</a:t>
            </a:r>
            <a:r>
              <a:rPr lang="en-US" baseline="30000" dirty="0"/>
              <a:t/>
            </a:r>
            <a:br>
              <a:rPr lang="en-US" baseline="30000" dirty="0"/>
            </a:br>
            <a:endParaRPr lang="en-US" baseline="30000" dirty="0"/>
          </a:p>
        </p:txBody>
      </p:sp>
      <p:pic>
        <p:nvPicPr>
          <p:cNvPr id="14" name="Picture 13">
            <a:extLst>
              <a:ext uri="{FF2B5EF4-FFF2-40B4-BE49-F238E27FC236}">
                <a16:creationId xmlns:a16="http://schemas.microsoft.com/office/drawing/2014/main" xmlns="" id="{39BEFCD8-B034-44D1-BF1F-5E8374BDF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21828"/>
            <a:ext cx="1731765" cy="2429454"/>
          </a:xfrm>
          <a:prstGeom prst="rect">
            <a:avLst/>
          </a:prstGeom>
        </p:spPr>
      </p:pic>
      <p:pic>
        <p:nvPicPr>
          <p:cNvPr id="16" name="Picture 15">
            <a:extLst>
              <a:ext uri="{FF2B5EF4-FFF2-40B4-BE49-F238E27FC236}">
                <a16:creationId xmlns:a16="http://schemas.microsoft.com/office/drawing/2014/main" xmlns="" id="{463BA2E5-0364-4821-9508-703AEC77B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53131" flipH="1">
            <a:off x="7220709" y="1047420"/>
            <a:ext cx="1750026" cy="1572412"/>
          </a:xfrm>
          <a:prstGeom prst="rect">
            <a:avLst/>
          </a:prstGeom>
        </p:spPr>
      </p:pic>
      <p:sp>
        <p:nvSpPr>
          <p:cNvPr id="19" name="TextBox 18"/>
          <p:cNvSpPr txBox="1"/>
          <p:nvPr/>
        </p:nvSpPr>
        <p:spPr>
          <a:xfrm>
            <a:off x="1011715" y="4712148"/>
            <a:ext cx="2831349" cy="369332"/>
          </a:xfrm>
          <a:prstGeom prst="rect">
            <a:avLst/>
          </a:prstGeom>
          <a:noFill/>
        </p:spPr>
        <p:txBody>
          <a:bodyPr wrap="none" rtlCol="0">
            <a:spAutoFit/>
          </a:bodyPr>
          <a:lstStyle/>
          <a:p>
            <a:r>
              <a:rPr lang="en-US" dirty="0" smtClean="0"/>
              <a:t>If Signal Strength here = 100</a:t>
            </a:r>
          </a:p>
        </p:txBody>
      </p:sp>
      <p:sp>
        <p:nvSpPr>
          <p:cNvPr id="9" name="Arc 8"/>
          <p:cNvSpPr/>
          <p:nvPr/>
        </p:nvSpPr>
        <p:spPr>
          <a:xfrm rot="776655">
            <a:off x="1183922" y="4090045"/>
            <a:ext cx="487920" cy="617094"/>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a:stCxn id="14" idx="0"/>
          </p:cNvCxnSpPr>
          <p:nvPr/>
        </p:nvCxnSpPr>
        <p:spPr>
          <a:xfrm flipV="1">
            <a:off x="865883" y="0"/>
            <a:ext cx="3970257" cy="452182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14" idx="0"/>
          </p:cNvCxnSpPr>
          <p:nvPr/>
        </p:nvCxnSpPr>
        <p:spPr>
          <a:xfrm>
            <a:off x="865883" y="4521828"/>
            <a:ext cx="7615300" cy="673246"/>
          </a:xfrm>
          <a:prstGeom prst="line">
            <a:avLst/>
          </a:prstGeom>
        </p:spPr>
        <p:style>
          <a:lnRef idx="2">
            <a:schemeClr val="accent1"/>
          </a:lnRef>
          <a:fillRef idx="0">
            <a:schemeClr val="accent1"/>
          </a:fillRef>
          <a:effectRef idx="1">
            <a:schemeClr val="accent1"/>
          </a:effectRef>
          <a:fontRef idx="minor">
            <a:schemeClr val="tx1"/>
          </a:fontRef>
        </p:style>
      </p:cxnSp>
      <p:sp>
        <p:nvSpPr>
          <p:cNvPr id="32" name="Arc 31"/>
          <p:cNvSpPr/>
          <p:nvPr/>
        </p:nvSpPr>
        <p:spPr>
          <a:xfrm rot="1290363">
            <a:off x="958959" y="3318322"/>
            <a:ext cx="1827581" cy="1737187"/>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Arc 32"/>
          <p:cNvSpPr/>
          <p:nvPr/>
        </p:nvSpPr>
        <p:spPr>
          <a:xfrm rot="1290363">
            <a:off x="471207" y="1136494"/>
            <a:ext cx="5429238" cy="501016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p:cNvSpPr/>
          <p:nvPr/>
        </p:nvSpPr>
        <p:spPr>
          <a:xfrm rot="1290363">
            <a:off x="748776" y="2168888"/>
            <a:ext cx="3776277" cy="334003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6904340" y="2790822"/>
            <a:ext cx="2143691" cy="1200329"/>
          </a:xfrm>
          <a:prstGeom prst="rect">
            <a:avLst/>
          </a:prstGeom>
          <a:noFill/>
        </p:spPr>
        <p:txBody>
          <a:bodyPr wrap="square" rtlCol="0">
            <a:spAutoFit/>
          </a:bodyPr>
          <a:lstStyle/>
          <a:p>
            <a:r>
              <a:rPr lang="en-US" dirty="0" smtClean="0"/>
              <a:t>Signal Strength here</a:t>
            </a:r>
            <a:endParaRPr lang="en-US" dirty="0"/>
          </a:p>
          <a:p>
            <a:r>
              <a:rPr lang="en-US" dirty="0" smtClean="0"/>
              <a:t>  = 100  / 500</a:t>
            </a:r>
            <a:r>
              <a:rPr lang="en-US" baseline="30000" dirty="0" smtClean="0"/>
              <a:t>2</a:t>
            </a:r>
            <a:endParaRPr lang="en-US" baseline="30000" dirty="0"/>
          </a:p>
          <a:p>
            <a:r>
              <a:rPr lang="en-US" baseline="30000" dirty="0" smtClean="0"/>
              <a:t> </a:t>
            </a:r>
            <a:r>
              <a:rPr lang="en-US" dirty="0" smtClean="0"/>
              <a:t> = 100  / </a:t>
            </a:r>
            <a:r>
              <a:rPr lang="en-US" baseline="30000" dirty="0" smtClean="0"/>
              <a:t> </a:t>
            </a:r>
            <a:r>
              <a:rPr lang="en-US" dirty="0" smtClean="0"/>
              <a:t>250,000 </a:t>
            </a:r>
          </a:p>
          <a:p>
            <a:r>
              <a:rPr lang="en-US" dirty="0" smtClean="0"/>
              <a:t>  = .0004</a:t>
            </a:r>
          </a:p>
        </p:txBody>
      </p:sp>
      <p:cxnSp>
        <p:nvCxnSpPr>
          <p:cNvPr id="27" name="Straight Arrow Connector 26"/>
          <p:cNvCxnSpPr>
            <a:stCxn id="14" idx="0"/>
          </p:cNvCxnSpPr>
          <p:nvPr/>
        </p:nvCxnSpPr>
        <p:spPr>
          <a:xfrm flipV="1">
            <a:off x="865883" y="1392052"/>
            <a:ext cx="6833195" cy="3129776"/>
          </a:xfrm>
          <a:prstGeom prst="straightConnector1">
            <a:avLst/>
          </a:prstGeom>
          <a:ln w="28575"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20044762">
            <a:off x="4592181" y="2662117"/>
            <a:ext cx="966931" cy="369332"/>
          </a:xfrm>
          <a:prstGeom prst="rect">
            <a:avLst/>
          </a:prstGeom>
          <a:noFill/>
        </p:spPr>
        <p:txBody>
          <a:bodyPr wrap="none" rtlCol="0">
            <a:spAutoFit/>
          </a:bodyPr>
          <a:lstStyle/>
          <a:p>
            <a:r>
              <a:rPr lang="en-US" dirty="0" smtClean="0">
                <a:solidFill>
                  <a:srgbClr val="FF0000"/>
                </a:solidFill>
              </a:rPr>
              <a:t>500 feet</a:t>
            </a:r>
            <a:endParaRPr lang="en-US" dirty="0">
              <a:solidFill>
                <a:srgbClr val="FF0000"/>
              </a:solidFill>
            </a:endParaRPr>
          </a:p>
        </p:txBody>
      </p:sp>
    </p:spTree>
    <p:extLst>
      <p:ext uri="{BB962C8B-B14F-4D97-AF65-F5344CB8AC3E}">
        <p14:creationId xmlns:p14="http://schemas.microsoft.com/office/powerpoint/2010/main" val="3782416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CF410-5681-496B-B48B-BB80B49ECCA5}"/>
              </a:ext>
            </a:extLst>
          </p:cNvPr>
          <p:cNvSpPr>
            <a:spLocks noGrp="1"/>
          </p:cNvSpPr>
          <p:nvPr>
            <p:ph type="ctrTitle"/>
          </p:nvPr>
        </p:nvSpPr>
        <p:spPr>
          <a:xfrm>
            <a:off x="2211705" y="123105"/>
            <a:ext cx="4720590" cy="657368"/>
          </a:xfrm>
        </p:spPr>
        <p:txBody>
          <a:bodyPr>
            <a:normAutofit/>
          </a:bodyPr>
          <a:lstStyle/>
          <a:p>
            <a:r>
              <a:rPr lang="en-US" sz="4000" b="1" dirty="0" smtClean="0">
                <a:solidFill>
                  <a:srgbClr val="002060"/>
                </a:solidFill>
              </a:rPr>
              <a:t>Propulsion</a:t>
            </a:r>
            <a:endParaRPr lang="en-US" sz="4000" b="1" dirty="0">
              <a:solidFill>
                <a:srgbClr val="002060"/>
              </a:solidFill>
            </a:endParaRPr>
          </a:p>
        </p:txBody>
      </p:sp>
      <p:sp>
        <p:nvSpPr>
          <p:cNvPr id="3" name="Subtitle 2">
            <a:extLst>
              <a:ext uri="{FF2B5EF4-FFF2-40B4-BE49-F238E27FC236}">
                <a16:creationId xmlns:a16="http://schemas.microsoft.com/office/drawing/2014/main" xmlns="" id="{1296286C-C5AC-4CAD-A082-8C84BE679C63}"/>
              </a:ext>
            </a:extLst>
          </p:cNvPr>
          <p:cNvSpPr>
            <a:spLocks noGrp="1"/>
          </p:cNvSpPr>
          <p:nvPr>
            <p:ph type="subTitle" idx="1"/>
          </p:nvPr>
        </p:nvSpPr>
        <p:spPr>
          <a:xfrm>
            <a:off x="134467" y="1125733"/>
            <a:ext cx="5733637" cy="5193270"/>
          </a:xfrm>
        </p:spPr>
        <p:txBody>
          <a:bodyPr>
            <a:normAutofit/>
          </a:bodyPr>
          <a:lstStyle/>
          <a:p>
            <a:pPr marL="257175" indent="-257175" algn="l">
              <a:buFont typeface="Arial" panose="020B0604020202020204" pitchFamily="34" charset="0"/>
              <a:buChar char="•"/>
            </a:pPr>
            <a:r>
              <a:rPr lang="en-US" b="1" dirty="0">
                <a:solidFill>
                  <a:srgbClr val="002060"/>
                </a:solidFill>
              </a:rPr>
              <a:t>Electric motor</a:t>
            </a:r>
          </a:p>
          <a:p>
            <a:pPr marL="714375" lvl="1" indent="-257175" algn="l">
              <a:buFont typeface="Arial" panose="020B0604020202020204" pitchFamily="34" charset="0"/>
              <a:buChar char="•"/>
            </a:pPr>
            <a:r>
              <a:rPr lang="en-US" sz="2400" b="1" dirty="0">
                <a:solidFill>
                  <a:srgbClr val="002060"/>
                </a:solidFill>
              </a:rPr>
              <a:t>Most </a:t>
            </a:r>
            <a:r>
              <a:rPr lang="en-US" sz="2400" b="1" dirty="0" smtClean="0">
                <a:solidFill>
                  <a:srgbClr val="002060"/>
                </a:solidFill>
              </a:rPr>
              <a:t>reliable, simplest</a:t>
            </a:r>
            <a:endParaRPr lang="en-US" sz="2400" b="1" dirty="0">
              <a:solidFill>
                <a:srgbClr val="002060"/>
              </a:solidFill>
            </a:endParaRPr>
          </a:p>
          <a:p>
            <a:pPr marL="714375" lvl="1" indent="-257175" algn="l">
              <a:buFont typeface="Arial" panose="020B0604020202020204" pitchFamily="34" charset="0"/>
              <a:buChar char="•"/>
            </a:pPr>
            <a:r>
              <a:rPr lang="en-US" sz="2400" b="1" dirty="0">
                <a:solidFill>
                  <a:srgbClr val="002060"/>
                </a:solidFill>
              </a:rPr>
              <a:t>Quiet</a:t>
            </a:r>
          </a:p>
          <a:p>
            <a:pPr marL="714375" lvl="1" indent="-257175" algn="l">
              <a:buFont typeface="Arial" panose="020B0604020202020204" pitchFamily="34" charset="0"/>
              <a:buChar char="•"/>
            </a:pPr>
            <a:r>
              <a:rPr lang="en-US" sz="2400" b="1" dirty="0" smtClean="0">
                <a:solidFill>
                  <a:srgbClr val="002060"/>
                </a:solidFill>
              </a:rPr>
              <a:t>Highly </a:t>
            </a:r>
            <a:r>
              <a:rPr lang="en-US" sz="2400" b="1" dirty="0">
                <a:solidFill>
                  <a:srgbClr val="002060"/>
                </a:solidFill>
              </a:rPr>
              <a:t>recommended for new fliers</a:t>
            </a:r>
          </a:p>
          <a:p>
            <a:pPr marL="257175" indent="-257175" algn="l">
              <a:buFont typeface="Arial" panose="020B0604020202020204" pitchFamily="34" charset="0"/>
              <a:buChar char="•"/>
            </a:pPr>
            <a:endParaRPr lang="en-US" sz="2000" dirty="0" smtClean="0">
              <a:solidFill>
                <a:srgbClr val="002060"/>
              </a:solidFill>
            </a:endParaRPr>
          </a:p>
          <a:p>
            <a:pPr marL="257175" indent="-257175" algn="l">
              <a:buFont typeface="Arial" panose="020B0604020202020204" pitchFamily="34" charset="0"/>
              <a:buChar char="•"/>
            </a:pPr>
            <a:r>
              <a:rPr lang="en-US" sz="2000" dirty="0" smtClean="0">
                <a:solidFill>
                  <a:srgbClr val="002060"/>
                </a:solidFill>
              </a:rPr>
              <a:t>“Glow” </a:t>
            </a:r>
            <a:r>
              <a:rPr lang="en-US" sz="2000" dirty="0">
                <a:solidFill>
                  <a:srgbClr val="002060"/>
                </a:solidFill>
              </a:rPr>
              <a:t>engine</a:t>
            </a:r>
          </a:p>
          <a:p>
            <a:pPr marL="714375" lvl="1" indent="-257175" algn="l">
              <a:buFont typeface="Arial" panose="020B0604020202020204" pitchFamily="34" charset="0"/>
              <a:buChar char="•"/>
            </a:pPr>
            <a:r>
              <a:rPr lang="en-US" dirty="0" smtClean="0">
                <a:solidFill>
                  <a:srgbClr val="002060"/>
                </a:solidFill>
              </a:rPr>
              <a:t>Expensive ethanol fuel</a:t>
            </a:r>
            <a:endParaRPr lang="en-US" dirty="0">
              <a:solidFill>
                <a:srgbClr val="002060"/>
              </a:solidFill>
            </a:endParaRPr>
          </a:p>
          <a:p>
            <a:pPr marL="714375" lvl="1" indent="-257175" algn="l">
              <a:buFont typeface="Arial" panose="020B0604020202020204" pitchFamily="34" charset="0"/>
              <a:buChar char="•"/>
            </a:pPr>
            <a:r>
              <a:rPr lang="en-US" dirty="0" smtClean="0">
                <a:solidFill>
                  <a:srgbClr val="002060"/>
                </a:solidFill>
              </a:rPr>
              <a:t>Need starter, must be “tuned”</a:t>
            </a:r>
          </a:p>
          <a:p>
            <a:pPr marL="714375" lvl="1" indent="-257175" algn="l">
              <a:buFont typeface="Arial" panose="020B0604020202020204" pitchFamily="34" charset="0"/>
              <a:buChar char="•"/>
            </a:pPr>
            <a:r>
              <a:rPr lang="en-US" dirty="0" smtClean="0">
                <a:solidFill>
                  <a:srgbClr val="002060"/>
                </a:solidFill>
              </a:rPr>
              <a:t>Fuel tank and lines</a:t>
            </a:r>
          </a:p>
          <a:p>
            <a:pPr marL="714375" lvl="1" indent="-257175" algn="l">
              <a:buFont typeface="Arial" panose="020B0604020202020204" pitchFamily="34" charset="0"/>
              <a:buChar char="•"/>
            </a:pPr>
            <a:endParaRPr lang="en-US" dirty="0">
              <a:solidFill>
                <a:srgbClr val="002060"/>
              </a:solidFill>
            </a:endParaRPr>
          </a:p>
          <a:p>
            <a:pPr marL="257175" indent="-257175" algn="l">
              <a:buFont typeface="Arial" panose="020B0604020202020204" pitchFamily="34" charset="0"/>
              <a:buChar char="•"/>
            </a:pPr>
            <a:r>
              <a:rPr lang="en-US" sz="2000" dirty="0">
                <a:solidFill>
                  <a:srgbClr val="002060"/>
                </a:solidFill>
              </a:rPr>
              <a:t>Gasoline engine</a:t>
            </a:r>
          </a:p>
          <a:p>
            <a:pPr marL="714375" lvl="1" indent="-257175" algn="l">
              <a:buFont typeface="Arial" panose="020B0604020202020204" pitchFamily="34" charset="0"/>
              <a:buChar char="•"/>
            </a:pPr>
            <a:r>
              <a:rPr lang="en-US" dirty="0" smtClean="0">
                <a:solidFill>
                  <a:srgbClr val="002060"/>
                </a:solidFill>
              </a:rPr>
              <a:t>Need starter, must be “tuned”</a:t>
            </a:r>
          </a:p>
          <a:p>
            <a:pPr marL="714375" lvl="1" indent="-257175" algn="l">
              <a:buFont typeface="Arial" panose="020B0604020202020204" pitchFamily="34" charset="0"/>
              <a:buChar char="•"/>
            </a:pPr>
            <a:r>
              <a:rPr lang="en-US" dirty="0">
                <a:solidFill>
                  <a:srgbClr val="002060"/>
                </a:solidFill>
              </a:rPr>
              <a:t>E</a:t>
            </a:r>
            <a:r>
              <a:rPr lang="en-US" dirty="0" smtClean="0">
                <a:solidFill>
                  <a:srgbClr val="002060"/>
                </a:solidFill>
              </a:rPr>
              <a:t>lectronic ignition</a:t>
            </a:r>
          </a:p>
          <a:p>
            <a:pPr marL="714375" lvl="1" indent="-257175" algn="l">
              <a:buFont typeface="Arial" panose="020B0604020202020204" pitchFamily="34" charset="0"/>
              <a:buChar char="•"/>
            </a:pPr>
            <a:r>
              <a:rPr lang="en-US" dirty="0" smtClean="0">
                <a:solidFill>
                  <a:srgbClr val="002060"/>
                </a:solidFill>
              </a:rPr>
              <a:t>Fuel tank and lines</a:t>
            </a:r>
            <a:endParaRPr lang="en-US" dirty="0">
              <a:solidFill>
                <a:srgbClr val="002060"/>
              </a:solidFill>
            </a:endParaRPr>
          </a:p>
        </p:txBody>
      </p:sp>
      <p:sp>
        <p:nvSpPr>
          <p:cNvPr id="4" name="Slide Number Placeholder 3">
            <a:extLst>
              <a:ext uri="{FF2B5EF4-FFF2-40B4-BE49-F238E27FC236}">
                <a16:creationId xmlns:a16="http://schemas.microsoft.com/office/drawing/2014/main" xmlns="" id="{2D718057-7475-4A0D-AA31-3FFB0A42814F}"/>
              </a:ext>
            </a:extLst>
          </p:cNvPr>
          <p:cNvSpPr>
            <a:spLocks noGrp="1"/>
          </p:cNvSpPr>
          <p:nvPr>
            <p:ph type="sldNum" sz="quarter" idx="12"/>
          </p:nvPr>
        </p:nvSpPr>
        <p:spPr/>
        <p:txBody>
          <a:bodyPr/>
          <a:lstStyle/>
          <a:p>
            <a:fld id="{66C5B191-391C-4636-9F3B-FAA9F66BDCA7}" type="slidenum">
              <a:rPr lang="en-US" smtClean="0"/>
              <a:t>49</a:t>
            </a:fld>
            <a:endParaRPr lang="en-US"/>
          </a:p>
        </p:txBody>
      </p:sp>
      <p:pic>
        <p:nvPicPr>
          <p:cNvPr id="5" name="Picture 4" descr="image1.jpeg">
            <a:extLst>
              <a:ext uri="{FF2B5EF4-FFF2-40B4-BE49-F238E27FC236}">
                <a16:creationId xmlns:a16="http://schemas.microsoft.com/office/drawing/2014/main" xmlns="" id="{CA9A6068-C4BA-462D-8E71-EBA29D980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184" y="123105"/>
            <a:ext cx="1514737" cy="973325"/>
          </a:xfrm>
          <a:prstGeom prst="rect">
            <a:avLst/>
          </a:prstGeom>
        </p:spPr>
      </p:pic>
      <p:pic>
        <p:nvPicPr>
          <p:cNvPr id="6" name="Picture 5">
            <a:extLst>
              <a:ext uri="{FF2B5EF4-FFF2-40B4-BE49-F238E27FC236}">
                <a16:creationId xmlns:a16="http://schemas.microsoft.com/office/drawing/2014/main" xmlns="" id="{1EA5A2D1-638A-47D4-A989-79B7FA904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9182" y="2983608"/>
            <a:ext cx="1905000" cy="1905000"/>
          </a:xfrm>
          <a:prstGeom prst="rect">
            <a:avLst/>
          </a:prstGeom>
        </p:spPr>
      </p:pic>
      <p:pic>
        <p:nvPicPr>
          <p:cNvPr id="7" name="Picture 6">
            <a:extLst>
              <a:ext uri="{FF2B5EF4-FFF2-40B4-BE49-F238E27FC236}">
                <a16:creationId xmlns:a16="http://schemas.microsoft.com/office/drawing/2014/main" xmlns="" id="{3628F1A3-AA83-4ED3-8E62-E414D3E65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439754">
            <a:off x="5523483" y="593468"/>
            <a:ext cx="3997199" cy="2221732"/>
          </a:xfrm>
          <a:prstGeom prst="rect">
            <a:avLst/>
          </a:prstGeom>
        </p:spPr>
      </p:pic>
      <p:pic>
        <p:nvPicPr>
          <p:cNvPr id="8" name="Picture 7">
            <a:extLst>
              <a:ext uri="{FF2B5EF4-FFF2-40B4-BE49-F238E27FC236}">
                <a16:creationId xmlns:a16="http://schemas.microsoft.com/office/drawing/2014/main" xmlns="" id="{2B4F926E-F86B-433E-AF10-A61DC38CC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7326" y="4741239"/>
            <a:ext cx="2116761" cy="2116761"/>
          </a:xfrm>
          <a:prstGeom prst="rect">
            <a:avLst/>
          </a:prstGeom>
        </p:spPr>
      </p:pic>
      <p:pic>
        <p:nvPicPr>
          <p:cNvPr id="9" name="Picture 8">
            <a:extLst>
              <a:ext uri="{FF2B5EF4-FFF2-40B4-BE49-F238E27FC236}">
                <a16:creationId xmlns:a16="http://schemas.microsoft.com/office/drawing/2014/main" xmlns="" id="{D1E5661D-820E-4B76-A110-375F0C62CE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7121" y="5120374"/>
            <a:ext cx="1664561" cy="1444512"/>
          </a:xfrm>
          <a:prstGeom prst="rect">
            <a:avLst/>
          </a:prstGeom>
        </p:spPr>
      </p:pic>
    </p:spTree>
    <p:extLst>
      <p:ext uri="{BB962C8B-B14F-4D97-AF65-F5344CB8AC3E}">
        <p14:creationId xmlns:p14="http://schemas.microsoft.com/office/powerpoint/2010/main" val="475171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Schedule</a:t>
            </a:r>
            <a:endParaRPr lang="en-US" dirty="0"/>
          </a:p>
        </p:txBody>
      </p:sp>
      <p:sp>
        <p:nvSpPr>
          <p:cNvPr id="4" name="Slide Number Placeholder 3"/>
          <p:cNvSpPr>
            <a:spLocks noGrp="1"/>
          </p:cNvSpPr>
          <p:nvPr>
            <p:ph type="sldNum" sz="quarter" idx="12"/>
          </p:nvPr>
        </p:nvSpPr>
        <p:spPr/>
        <p:txBody>
          <a:bodyPr/>
          <a:lstStyle/>
          <a:p>
            <a:fld id="{66C5B191-391C-4636-9F3B-FAA9F66BDCA7}" type="slidenum">
              <a:rPr lang="en-US" smtClean="0"/>
              <a:t>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283680314"/>
              </p:ext>
            </p:extLst>
          </p:nvPr>
        </p:nvGraphicFramePr>
        <p:xfrm>
          <a:off x="320072" y="1920657"/>
          <a:ext cx="8559352" cy="3158962"/>
        </p:xfrm>
        <a:graphic>
          <a:graphicData uri="http://schemas.openxmlformats.org/drawingml/2006/table">
            <a:tbl>
              <a:tblPr firstRow="1" bandRow="1">
                <a:tableStyleId>{2D5ABB26-0587-4C30-8999-92F81FD0307C}</a:tableStyleId>
              </a:tblPr>
              <a:tblGrid>
                <a:gridCol w="754030"/>
                <a:gridCol w="1026237"/>
                <a:gridCol w="809148"/>
                <a:gridCol w="809149"/>
                <a:gridCol w="828883"/>
                <a:gridCol w="1045971"/>
                <a:gridCol w="816933"/>
                <a:gridCol w="823084"/>
                <a:gridCol w="800258"/>
                <a:gridCol w="845659"/>
              </a:tblGrid>
              <a:tr h="531318">
                <a:tc>
                  <a:txBody>
                    <a:bodyPr/>
                    <a:lstStyle/>
                    <a:p>
                      <a:pPr marL="0" marR="0" algn="ctr">
                        <a:lnSpc>
                          <a:spcPct val="107000"/>
                        </a:lnSpc>
                        <a:spcBef>
                          <a:spcPts val="0"/>
                        </a:spcBef>
                        <a:spcAft>
                          <a:spcPts val="0"/>
                        </a:spcAft>
                      </a:pP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effectLst/>
                          <a:latin typeface="Calibri"/>
                          <a:ea typeface="Calibri"/>
                          <a:cs typeface="Times New Roman"/>
                        </a:rPr>
                        <a:t>9:00 – 9:20</a:t>
                      </a:r>
                      <a:endParaRPr lang="en-US" sz="140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effectLst/>
                          <a:latin typeface="Calibri"/>
                          <a:ea typeface="Calibri"/>
                          <a:cs typeface="Times New Roman"/>
                        </a:rPr>
                        <a:t>9:20 – 10:00</a:t>
                      </a:r>
                      <a:endParaRPr lang="en-US" sz="140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Calibri"/>
                          <a:ea typeface="Calibri"/>
                          <a:cs typeface="Times New Roman"/>
                        </a:rPr>
                        <a:t>10:00 – 10:40</a:t>
                      </a: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Calibri"/>
                          <a:ea typeface="Calibri"/>
                          <a:cs typeface="Times New Roman"/>
                        </a:rPr>
                        <a:t>10:40 – 11:20</a:t>
                      </a: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effectLst/>
                          <a:latin typeface="Calibri"/>
                          <a:ea typeface="Calibri"/>
                          <a:cs typeface="Times New Roman"/>
                        </a:rPr>
                        <a:t>11:20 – 12:20</a:t>
                      </a:r>
                      <a:endParaRPr lang="en-US" sz="140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effectLst/>
                          <a:latin typeface="Calibri"/>
                          <a:ea typeface="Calibri"/>
                          <a:cs typeface="Times New Roman"/>
                        </a:rPr>
                        <a:t>12:20 – 1:00</a:t>
                      </a:r>
                      <a:endParaRPr lang="en-US" sz="140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effectLst/>
                          <a:latin typeface="Calibri"/>
                          <a:ea typeface="Calibri"/>
                          <a:cs typeface="Times New Roman"/>
                        </a:rPr>
                        <a:t>1:00 – 1:40</a:t>
                      </a:r>
                      <a:endParaRPr lang="en-US" sz="140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effectLst/>
                          <a:latin typeface="Calibri"/>
                          <a:ea typeface="Calibri"/>
                          <a:cs typeface="Times New Roman"/>
                        </a:rPr>
                        <a:t>1:40 – 2:20</a:t>
                      </a:r>
                      <a:endParaRPr lang="en-US" sz="140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effectLst/>
                          <a:latin typeface="Calibri"/>
                          <a:ea typeface="Calibri"/>
                          <a:cs typeface="Times New Roman"/>
                        </a:rPr>
                        <a:t>2:20 – 2:30</a:t>
                      </a:r>
                      <a:endParaRPr lang="en-US" sz="140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13822">
                <a:tc>
                  <a:txBody>
                    <a:bodyPr/>
                    <a:lstStyle/>
                    <a:p>
                      <a:pPr marL="0" marR="0" algn="ctr">
                        <a:lnSpc>
                          <a:spcPct val="107000"/>
                        </a:lnSpc>
                        <a:spcBef>
                          <a:spcPts val="0"/>
                        </a:spcBef>
                        <a:spcAft>
                          <a:spcPts val="0"/>
                        </a:spcAft>
                      </a:pPr>
                      <a:endParaRPr lang="en-US" sz="1600" b="1" dirty="0" smtClean="0">
                        <a:effectLst/>
                        <a:latin typeface="Calibri"/>
                        <a:ea typeface="Calibri"/>
                        <a:cs typeface="Times New Roman"/>
                      </a:endParaRPr>
                    </a:p>
                    <a:p>
                      <a:pPr marL="0" marR="0" algn="ctr">
                        <a:lnSpc>
                          <a:spcPct val="107000"/>
                        </a:lnSpc>
                        <a:spcBef>
                          <a:spcPts val="0"/>
                        </a:spcBef>
                        <a:spcAft>
                          <a:spcPts val="0"/>
                        </a:spcAft>
                      </a:pPr>
                      <a:r>
                        <a:rPr lang="en-US" sz="1600" b="1" dirty="0" smtClean="0">
                          <a:effectLst/>
                          <a:latin typeface="Calibri"/>
                          <a:ea typeface="Calibri"/>
                          <a:cs typeface="Times New Roman"/>
                        </a:rPr>
                        <a:t>Red Team</a:t>
                      </a: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rowSpan="2">
                  <a:txBody>
                    <a:bodyPr/>
                    <a:lstStyle/>
                    <a:p>
                      <a:pPr marL="0" marR="0" algn="ctr">
                        <a:lnSpc>
                          <a:spcPct val="107000"/>
                        </a:lnSpc>
                        <a:spcBef>
                          <a:spcPts val="0"/>
                        </a:spcBef>
                        <a:spcAft>
                          <a:spcPts val="0"/>
                        </a:spcAft>
                      </a:pPr>
                      <a:r>
                        <a:rPr lang="en-US" sz="1600" dirty="0">
                          <a:effectLst/>
                          <a:latin typeface="Calibri"/>
                          <a:ea typeface="Calibri"/>
                          <a:cs typeface="Times New Roman"/>
                        </a:rPr>
                        <a:t> </a:t>
                      </a:r>
                      <a:endParaRPr lang="en-US" sz="1600" dirty="0" smtClean="0">
                        <a:effectLst/>
                        <a:latin typeface="Calibri"/>
                        <a:ea typeface="Calibri"/>
                        <a:cs typeface="Times New Roman"/>
                      </a:endParaRPr>
                    </a:p>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r>
                        <a:rPr lang="en-US" sz="1600" dirty="0" err="1" smtClean="0">
                          <a:effectLst/>
                          <a:latin typeface="Calibri"/>
                          <a:ea typeface="Calibri"/>
                          <a:cs typeface="Times New Roman"/>
                        </a:rPr>
                        <a:t>Registra-tion</a:t>
                      </a:r>
                      <a:r>
                        <a:rPr lang="en-US" sz="1600" baseline="0" dirty="0" smtClean="0">
                          <a:effectLst/>
                          <a:latin typeface="Calibri"/>
                          <a:ea typeface="Calibri"/>
                          <a:cs typeface="Times New Roman"/>
                        </a:rPr>
                        <a:t> </a:t>
                      </a:r>
                    </a:p>
                    <a:p>
                      <a:pPr marL="0" marR="0" algn="ctr">
                        <a:lnSpc>
                          <a:spcPct val="107000"/>
                        </a:lnSpc>
                        <a:spcBef>
                          <a:spcPts val="0"/>
                        </a:spcBef>
                        <a:spcAft>
                          <a:spcPts val="0"/>
                        </a:spcAft>
                      </a:pPr>
                      <a:endParaRPr lang="en-US" sz="1600" baseline="0" dirty="0" smtClean="0">
                        <a:effectLst/>
                        <a:latin typeface="Calibri"/>
                        <a:ea typeface="Calibri"/>
                        <a:cs typeface="Times New Roman"/>
                      </a:endParaRPr>
                    </a:p>
                    <a:p>
                      <a:pPr marL="0" marR="0" algn="ctr">
                        <a:lnSpc>
                          <a:spcPct val="107000"/>
                        </a:lnSpc>
                        <a:spcBef>
                          <a:spcPts val="0"/>
                        </a:spcBef>
                        <a:spcAft>
                          <a:spcPts val="0"/>
                        </a:spcAft>
                      </a:pPr>
                      <a:endParaRPr lang="en-US" sz="1400" dirty="0">
                        <a:effectLst/>
                        <a:latin typeface="Calibri"/>
                        <a:ea typeface="Calibri"/>
                        <a:cs typeface="Times New Roman"/>
                      </a:endParaRPr>
                    </a:p>
                    <a:p>
                      <a:pPr marL="0" marR="0" algn="ctr">
                        <a:lnSpc>
                          <a:spcPct val="107000"/>
                        </a:lnSpc>
                        <a:spcBef>
                          <a:spcPts val="0"/>
                        </a:spcBef>
                        <a:spcAft>
                          <a:spcPts val="0"/>
                        </a:spcAft>
                      </a:pPr>
                      <a:r>
                        <a:rPr lang="en-US" sz="1600" dirty="0">
                          <a:effectLst/>
                          <a:latin typeface="Calibri"/>
                          <a:ea typeface="Calibri"/>
                          <a:cs typeface="Times New Roman"/>
                        </a:rPr>
                        <a:t>Welcome</a:t>
                      </a: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r>
                        <a:rPr lang="en-US" sz="1600" dirty="0" smtClean="0">
                          <a:effectLst/>
                          <a:latin typeface="Calibri"/>
                          <a:ea typeface="Calibri"/>
                          <a:cs typeface="Times New Roman"/>
                        </a:rPr>
                        <a:t>Ground</a:t>
                      </a:r>
                      <a:endParaRPr lang="en-US" sz="1400" dirty="0">
                        <a:effectLst/>
                        <a:latin typeface="Calibri"/>
                        <a:ea typeface="Calibri"/>
                        <a:cs typeface="Times New Roman"/>
                      </a:endParaRPr>
                    </a:p>
                    <a:p>
                      <a:pPr marL="0" marR="0" algn="ctr">
                        <a:lnSpc>
                          <a:spcPct val="107000"/>
                        </a:lnSpc>
                        <a:spcBef>
                          <a:spcPts val="0"/>
                        </a:spcBef>
                        <a:spcAft>
                          <a:spcPts val="0"/>
                        </a:spcAft>
                      </a:pPr>
                      <a:r>
                        <a:rPr lang="en-US" sz="1600" dirty="0">
                          <a:effectLst/>
                          <a:latin typeface="Calibri"/>
                          <a:ea typeface="Calibri"/>
                          <a:cs typeface="Times New Roman"/>
                        </a:rPr>
                        <a:t>School </a:t>
                      </a:r>
                      <a:r>
                        <a:rPr lang="en-US" sz="1600" dirty="0" smtClean="0">
                          <a:effectLst/>
                          <a:latin typeface="Calibri"/>
                          <a:ea typeface="Calibri"/>
                          <a:cs typeface="Times New Roman"/>
                        </a:rPr>
                        <a:t>1</a:t>
                      </a:r>
                    </a:p>
                    <a:p>
                      <a:pPr marL="0" marR="0" algn="ctr">
                        <a:lnSpc>
                          <a:spcPct val="107000"/>
                        </a:lnSpc>
                        <a:spcBef>
                          <a:spcPts val="0"/>
                        </a:spcBef>
                        <a:spcAft>
                          <a:spcPts val="0"/>
                        </a:spcAft>
                      </a:pP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r>
                        <a:rPr lang="en-US" sz="1600" dirty="0" smtClean="0">
                          <a:effectLst/>
                          <a:latin typeface="Calibri"/>
                          <a:ea typeface="Calibri"/>
                          <a:cs typeface="Times New Roman"/>
                        </a:rPr>
                        <a:t>Flight </a:t>
                      </a:r>
                      <a:r>
                        <a:rPr lang="en-US" sz="1600" dirty="0" err="1" smtClean="0">
                          <a:effectLst/>
                          <a:latin typeface="Calibri"/>
                          <a:ea typeface="Calibri"/>
                          <a:cs typeface="Times New Roman"/>
                        </a:rPr>
                        <a:t>Sim</a:t>
                      </a: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r>
                        <a:rPr lang="en-US" sz="1600" dirty="0" smtClean="0">
                          <a:effectLst/>
                          <a:latin typeface="Calibri"/>
                          <a:ea typeface="Calibri"/>
                          <a:cs typeface="Times New Roman"/>
                        </a:rPr>
                        <a:t>Fly </a:t>
                      </a:r>
                      <a:r>
                        <a:rPr lang="en-US" sz="1600" dirty="0">
                          <a:effectLst/>
                          <a:latin typeface="Calibri"/>
                          <a:ea typeface="Calibri"/>
                          <a:cs typeface="Times New Roman"/>
                        </a:rPr>
                        <a:t>with </a:t>
                      </a:r>
                      <a:r>
                        <a:rPr lang="en-US" sz="1600" dirty="0" err="1" smtClean="0">
                          <a:effectLst/>
                          <a:latin typeface="Calibri"/>
                          <a:ea typeface="Calibri"/>
                          <a:cs typeface="Times New Roman"/>
                        </a:rPr>
                        <a:t>Instruc</a:t>
                      </a:r>
                      <a:r>
                        <a:rPr lang="en-US" sz="1600" dirty="0" smtClean="0">
                          <a:effectLst/>
                          <a:latin typeface="Calibri"/>
                          <a:ea typeface="Calibri"/>
                          <a:cs typeface="Times New Roman"/>
                        </a:rPr>
                        <a:t>-tor</a:t>
                      </a: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rowSpan="2">
                  <a:txBody>
                    <a:bodyPr/>
                    <a:lstStyle/>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r>
                        <a:rPr lang="en-US" sz="1600" dirty="0" smtClean="0">
                          <a:effectLst/>
                          <a:latin typeface="Calibri"/>
                          <a:ea typeface="Calibri"/>
                          <a:cs typeface="Times New Roman"/>
                        </a:rPr>
                        <a:t>Lunch </a:t>
                      </a:r>
                    </a:p>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r>
                        <a:rPr lang="en-US" sz="1600" dirty="0" smtClean="0">
                          <a:effectLst/>
                          <a:latin typeface="Calibri"/>
                          <a:ea typeface="Calibri"/>
                          <a:cs typeface="Times New Roman"/>
                        </a:rPr>
                        <a:t>High </a:t>
                      </a:r>
                      <a:r>
                        <a:rPr lang="en-US" sz="1600" dirty="0" err="1" smtClean="0">
                          <a:effectLst/>
                          <a:latin typeface="Calibri"/>
                          <a:ea typeface="Calibri"/>
                          <a:cs typeface="Times New Roman"/>
                        </a:rPr>
                        <a:t>Perfor-mance</a:t>
                      </a:r>
                      <a:r>
                        <a:rPr lang="en-US" sz="1600" dirty="0" smtClean="0">
                          <a:effectLst/>
                          <a:latin typeface="Calibri"/>
                          <a:ea typeface="Calibri"/>
                          <a:cs typeface="Times New Roman"/>
                        </a:rPr>
                        <a:t> </a:t>
                      </a:r>
                      <a:r>
                        <a:rPr lang="en-US" sz="1600" dirty="0">
                          <a:effectLst/>
                          <a:latin typeface="Calibri"/>
                          <a:ea typeface="Calibri"/>
                          <a:cs typeface="Times New Roman"/>
                        </a:rPr>
                        <a:t>Flight </a:t>
                      </a:r>
                      <a:r>
                        <a:rPr lang="en-US" sz="1600" dirty="0" smtClean="0">
                          <a:effectLst/>
                          <a:latin typeface="Calibri"/>
                          <a:ea typeface="Calibri"/>
                          <a:cs typeface="Times New Roman"/>
                        </a:rPr>
                        <a:t>Demos</a:t>
                      </a:r>
                    </a:p>
                    <a:p>
                      <a:pPr marL="0" marR="0" algn="ctr">
                        <a:lnSpc>
                          <a:spcPct val="107000"/>
                        </a:lnSpc>
                        <a:spcBef>
                          <a:spcPts val="0"/>
                        </a:spcBef>
                        <a:spcAft>
                          <a:spcPts val="0"/>
                        </a:spcAft>
                      </a:pP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r>
                        <a:rPr lang="en-US" sz="1600" dirty="0" smtClean="0">
                          <a:effectLst/>
                          <a:latin typeface="Calibri"/>
                          <a:ea typeface="Calibri"/>
                          <a:cs typeface="Times New Roman"/>
                        </a:rPr>
                        <a:t>Ground</a:t>
                      </a:r>
                      <a:endParaRPr lang="en-US" sz="1400" dirty="0">
                        <a:effectLst/>
                        <a:latin typeface="Calibri"/>
                        <a:ea typeface="Calibri"/>
                        <a:cs typeface="Times New Roman"/>
                      </a:endParaRPr>
                    </a:p>
                    <a:p>
                      <a:pPr marL="0" marR="0" algn="ctr">
                        <a:lnSpc>
                          <a:spcPct val="107000"/>
                        </a:lnSpc>
                        <a:spcBef>
                          <a:spcPts val="0"/>
                        </a:spcBef>
                        <a:spcAft>
                          <a:spcPts val="0"/>
                        </a:spcAft>
                      </a:pPr>
                      <a:r>
                        <a:rPr lang="en-US" sz="1600" dirty="0">
                          <a:effectLst/>
                          <a:latin typeface="Calibri"/>
                          <a:ea typeface="Calibri"/>
                          <a:cs typeface="Times New Roman"/>
                        </a:rPr>
                        <a:t>School 2</a:t>
                      </a: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r>
                        <a:rPr lang="en-US" sz="1600" dirty="0" smtClean="0">
                          <a:effectLst/>
                          <a:latin typeface="Calibri"/>
                          <a:ea typeface="Calibri"/>
                          <a:cs typeface="Times New Roman"/>
                        </a:rPr>
                        <a:t>Flight </a:t>
                      </a:r>
                      <a:r>
                        <a:rPr lang="en-US" sz="1600" dirty="0" err="1" smtClean="0">
                          <a:effectLst/>
                          <a:latin typeface="Calibri"/>
                          <a:ea typeface="Calibri"/>
                          <a:cs typeface="Times New Roman"/>
                        </a:rPr>
                        <a:t>Sim</a:t>
                      </a: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r>
                        <a:rPr lang="en-US" sz="1600" dirty="0" smtClean="0">
                          <a:effectLst/>
                          <a:latin typeface="Calibri"/>
                          <a:ea typeface="Calibri"/>
                          <a:cs typeface="Times New Roman"/>
                        </a:rPr>
                        <a:t>Fly </a:t>
                      </a:r>
                      <a:r>
                        <a:rPr lang="en-US" sz="1600" dirty="0">
                          <a:effectLst/>
                          <a:latin typeface="Calibri"/>
                          <a:ea typeface="Calibri"/>
                          <a:cs typeface="Times New Roman"/>
                        </a:rPr>
                        <a:t>with </a:t>
                      </a:r>
                      <a:r>
                        <a:rPr lang="en-US" sz="1600" dirty="0" err="1" smtClean="0">
                          <a:effectLst/>
                          <a:latin typeface="Calibri"/>
                          <a:ea typeface="Calibri"/>
                          <a:cs typeface="Times New Roman"/>
                        </a:rPr>
                        <a:t>Instruc</a:t>
                      </a:r>
                      <a:r>
                        <a:rPr lang="en-US" sz="1600" dirty="0" smtClean="0">
                          <a:effectLst/>
                          <a:latin typeface="Calibri"/>
                          <a:ea typeface="Calibri"/>
                          <a:cs typeface="Times New Roman"/>
                        </a:rPr>
                        <a:t>-tor</a:t>
                      </a: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BFBFBF"/>
                    </a:solidFill>
                  </a:tcPr>
                </a:tc>
                <a:tc rowSpan="2">
                  <a:txBody>
                    <a:bodyPr/>
                    <a:lstStyle/>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r>
                        <a:rPr lang="en-US" sz="1600" dirty="0" smtClean="0">
                          <a:effectLst/>
                          <a:latin typeface="Calibri"/>
                          <a:ea typeface="Calibri"/>
                          <a:cs typeface="Times New Roman"/>
                        </a:rPr>
                        <a:t>Drawing</a:t>
                      </a: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13822">
                <a:tc>
                  <a:txBody>
                    <a:bodyPr/>
                    <a:lstStyle/>
                    <a:p>
                      <a:pPr marL="0" marR="0" algn="ctr">
                        <a:lnSpc>
                          <a:spcPct val="107000"/>
                        </a:lnSpc>
                        <a:spcBef>
                          <a:spcPts val="0"/>
                        </a:spcBef>
                        <a:spcAft>
                          <a:spcPts val="0"/>
                        </a:spcAft>
                      </a:pPr>
                      <a:endParaRPr lang="en-US" sz="1600" b="1" dirty="0" smtClean="0">
                        <a:effectLst/>
                        <a:latin typeface="Calibri"/>
                        <a:ea typeface="Calibri"/>
                        <a:cs typeface="Times New Roman"/>
                      </a:endParaRPr>
                    </a:p>
                    <a:p>
                      <a:pPr marL="0" marR="0" algn="ctr">
                        <a:lnSpc>
                          <a:spcPct val="107000"/>
                        </a:lnSpc>
                        <a:spcBef>
                          <a:spcPts val="0"/>
                        </a:spcBef>
                        <a:spcAft>
                          <a:spcPts val="0"/>
                        </a:spcAft>
                      </a:pPr>
                      <a:r>
                        <a:rPr lang="en-US" sz="1600" b="1" dirty="0" smtClean="0">
                          <a:effectLst/>
                          <a:latin typeface="Calibri"/>
                          <a:ea typeface="Calibri"/>
                          <a:cs typeface="Times New Roman"/>
                        </a:rPr>
                        <a:t>Blue Team</a:t>
                      </a: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vMerge="1">
                  <a:txBody>
                    <a:bodyPr/>
                    <a:lstStyle/>
                    <a:p>
                      <a:endParaRPr lang="en-US"/>
                    </a:p>
                  </a:txBody>
                  <a:tcPr/>
                </a:tc>
                <a:tc>
                  <a:txBody>
                    <a:bodyPr/>
                    <a:lstStyle/>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r>
                        <a:rPr lang="en-US" sz="1600" dirty="0" smtClean="0">
                          <a:effectLst/>
                          <a:latin typeface="Calibri"/>
                          <a:ea typeface="Calibri"/>
                          <a:cs typeface="Times New Roman"/>
                        </a:rPr>
                        <a:t>Flight</a:t>
                      </a:r>
                      <a:endParaRPr lang="en-US" sz="1400" dirty="0">
                        <a:effectLst/>
                        <a:latin typeface="Calibri"/>
                        <a:ea typeface="Calibri"/>
                        <a:cs typeface="Times New Roman"/>
                      </a:endParaRPr>
                    </a:p>
                    <a:p>
                      <a:pPr marL="0" marR="0" algn="ctr">
                        <a:lnSpc>
                          <a:spcPct val="107000"/>
                        </a:lnSpc>
                        <a:spcBef>
                          <a:spcPts val="0"/>
                        </a:spcBef>
                        <a:spcAft>
                          <a:spcPts val="0"/>
                        </a:spcAft>
                      </a:pPr>
                      <a:r>
                        <a:rPr lang="en-US" sz="1600" dirty="0" err="1" smtClean="0">
                          <a:effectLst/>
                          <a:latin typeface="Calibri"/>
                          <a:ea typeface="Calibri"/>
                          <a:cs typeface="Times New Roman"/>
                        </a:rPr>
                        <a:t>Sim</a:t>
                      </a:r>
                      <a:endParaRPr lang="en-US" sz="1600" dirty="0" smtClean="0">
                        <a:effectLst/>
                        <a:latin typeface="Calibri"/>
                        <a:ea typeface="Calibri"/>
                        <a:cs typeface="Times New Roman"/>
                      </a:endParaRPr>
                    </a:p>
                    <a:p>
                      <a:pPr marL="0" marR="0" algn="ctr">
                        <a:lnSpc>
                          <a:spcPct val="107000"/>
                        </a:lnSpc>
                        <a:spcBef>
                          <a:spcPts val="0"/>
                        </a:spcBef>
                        <a:spcAft>
                          <a:spcPts val="0"/>
                        </a:spcAft>
                      </a:pP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7E6E6"/>
                    </a:solidFill>
                  </a:tcPr>
                </a:tc>
                <a:tc>
                  <a:txBody>
                    <a:bodyPr/>
                    <a:lstStyle/>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r>
                        <a:rPr lang="en-US" sz="1600" dirty="0" smtClean="0">
                          <a:effectLst/>
                          <a:latin typeface="Calibri"/>
                          <a:ea typeface="Calibri"/>
                          <a:cs typeface="Times New Roman"/>
                        </a:rPr>
                        <a:t>Fly </a:t>
                      </a:r>
                      <a:r>
                        <a:rPr lang="en-US" sz="1600" dirty="0">
                          <a:effectLst/>
                          <a:latin typeface="Calibri"/>
                          <a:ea typeface="Calibri"/>
                          <a:cs typeface="Times New Roman"/>
                        </a:rPr>
                        <a:t>with </a:t>
                      </a:r>
                      <a:r>
                        <a:rPr lang="en-US" sz="1600" dirty="0" err="1" smtClean="0">
                          <a:effectLst/>
                          <a:latin typeface="Calibri"/>
                          <a:ea typeface="Calibri"/>
                          <a:cs typeface="Times New Roman"/>
                        </a:rPr>
                        <a:t>Instruc</a:t>
                      </a:r>
                      <a:r>
                        <a:rPr lang="en-US" sz="1600" dirty="0" smtClean="0">
                          <a:effectLst/>
                          <a:latin typeface="Calibri"/>
                          <a:ea typeface="Calibri"/>
                          <a:cs typeface="Times New Roman"/>
                        </a:rPr>
                        <a:t>-tor</a:t>
                      </a: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7E6E6"/>
                    </a:solidFill>
                  </a:tcPr>
                </a:tc>
                <a:tc>
                  <a:txBody>
                    <a:bodyPr/>
                    <a:lstStyle/>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r>
                        <a:rPr lang="en-US" sz="1600" dirty="0" smtClean="0">
                          <a:effectLst/>
                          <a:latin typeface="Calibri"/>
                          <a:ea typeface="Calibri"/>
                          <a:cs typeface="Times New Roman"/>
                        </a:rPr>
                        <a:t>Ground</a:t>
                      </a:r>
                      <a:endParaRPr lang="en-US" sz="1400" dirty="0">
                        <a:effectLst/>
                        <a:latin typeface="Calibri"/>
                        <a:ea typeface="Calibri"/>
                        <a:cs typeface="Times New Roman"/>
                      </a:endParaRPr>
                    </a:p>
                    <a:p>
                      <a:pPr marL="0" marR="0" algn="ctr">
                        <a:lnSpc>
                          <a:spcPct val="107000"/>
                        </a:lnSpc>
                        <a:spcBef>
                          <a:spcPts val="0"/>
                        </a:spcBef>
                        <a:spcAft>
                          <a:spcPts val="0"/>
                        </a:spcAft>
                      </a:pPr>
                      <a:r>
                        <a:rPr lang="en-US" sz="1600" dirty="0">
                          <a:effectLst/>
                          <a:latin typeface="Calibri"/>
                          <a:ea typeface="Calibri"/>
                          <a:cs typeface="Times New Roman"/>
                        </a:rPr>
                        <a:t>School 1</a:t>
                      </a: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7E6E6"/>
                    </a:solidFill>
                  </a:tcPr>
                </a:tc>
                <a:tc vMerge="1">
                  <a:txBody>
                    <a:bodyPr/>
                    <a:lstStyle/>
                    <a:p>
                      <a:endParaRPr lang="en-US"/>
                    </a:p>
                  </a:txBody>
                  <a:tcPr/>
                </a:tc>
                <a:tc>
                  <a:txBody>
                    <a:bodyPr/>
                    <a:lstStyle/>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r>
                        <a:rPr lang="en-US" sz="1600" dirty="0" smtClean="0">
                          <a:effectLst/>
                          <a:latin typeface="Calibri"/>
                          <a:ea typeface="Calibri"/>
                          <a:cs typeface="Times New Roman"/>
                        </a:rPr>
                        <a:t>Flight</a:t>
                      </a:r>
                      <a:endParaRPr lang="en-US" sz="1400" dirty="0">
                        <a:effectLst/>
                        <a:latin typeface="Calibri"/>
                        <a:ea typeface="Calibri"/>
                        <a:cs typeface="Times New Roman"/>
                      </a:endParaRPr>
                    </a:p>
                    <a:p>
                      <a:pPr marL="0" marR="0" algn="ctr">
                        <a:lnSpc>
                          <a:spcPct val="107000"/>
                        </a:lnSpc>
                        <a:spcBef>
                          <a:spcPts val="0"/>
                        </a:spcBef>
                        <a:spcAft>
                          <a:spcPts val="0"/>
                        </a:spcAft>
                      </a:pPr>
                      <a:r>
                        <a:rPr lang="en-US" sz="1600" dirty="0" err="1" smtClean="0">
                          <a:effectLst/>
                          <a:latin typeface="Calibri"/>
                          <a:ea typeface="Calibri"/>
                          <a:cs typeface="Times New Roman"/>
                        </a:rPr>
                        <a:t>Sim</a:t>
                      </a: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7E6E6"/>
                    </a:solidFill>
                  </a:tcPr>
                </a:tc>
                <a:tc>
                  <a:txBody>
                    <a:bodyPr/>
                    <a:lstStyle/>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r>
                        <a:rPr lang="en-US" sz="1600" dirty="0" smtClean="0">
                          <a:effectLst/>
                          <a:latin typeface="Calibri"/>
                          <a:ea typeface="Calibri"/>
                          <a:cs typeface="Times New Roman"/>
                        </a:rPr>
                        <a:t>Fly </a:t>
                      </a:r>
                      <a:r>
                        <a:rPr lang="en-US" sz="1600" dirty="0">
                          <a:effectLst/>
                          <a:latin typeface="Calibri"/>
                          <a:ea typeface="Calibri"/>
                          <a:cs typeface="Times New Roman"/>
                        </a:rPr>
                        <a:t>with </a:t>
                      </a:r>
                      <a:r>
                        <a:rPr lang="en-US" sz="1600" dirty="0" err="1" smtClean="0">
                          <a:effectLst/>
                          <a:latin typeface="Calibri"/>
                          <a:ea typeface="Calibri"/>
                          <a:cs typeface="Times New Roman"/>
                        </a:rPr>
                        <a:t>Instruc</a:t>
                      </a:r>
                      <a:r>
                        <a:rPr lang="en-US" sz="1600" dirty="0" smtClean="0">
                          <a:effectLst/>
                          <a:latin typeface="Calibri"/>
                          <a:ea typeface="Calibri"/>
                          <a:cs typeface="Times New Roman"/>
                        </a:rPr>
                        <a:t>-tor</a:t>
                      </a: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7E6E6"/>
                    </a:solidFill>
                  </a:tcPr>
                </a:tc>
                <a:tc>
                  <a:txBody>
                    <a:bodyPr/>
                    <a:lstStyle/>
                    <a:p>
                      <a:pPr marL="0" marR="0" algn="ctr">
                        <a:lnSpc>
                          <a:spcPct val="107000"/>
                        </a:lnSpc>
                        <a:spcBef>
                          <a:spcPts val="0"/>
                        </a:spcBef>
                        <a:spcAft>
                          <a:spcPts val="0"/>
                        </a:spcAft>
                      </a:pPr>
                      <a:endParaRPr lang="en-US" sz="1600" dirty="0" smtClean="0">
                        <a:effectLst/>
                        <a:latin typeface="Calibri"/>
                        <a:ea typeface="Calibri"/>
                        <a:cs typeface="Times New Roman"/>
                      </a:endParaRPr>
                    </a:p>
                    <a:p>
                      <a:pPr marL="0" marR="0" algn="ctr">
                        <a:lnSpc>
                          <a:spcPct val="107000"/>
                        </a:lnSpc>
                        <a:spcBef>
                          <a:spcPts val="0"/>
                        </a:spcBef>
                        <a:spcAft>
                          <a:spcPts val="0"/>
                        </a:spcAft>
                      </a:pPr>
                      <a:r>
                        <a:rPr lang="en-US" sz="1600" dirty="0" smtClean="0">
                          <a:effectLst/>
                          <a:latin typeface="Calibri"/>
                          <a:ea typeface="Calibri"/>
                          <a:cs typeface="Times New Roman"/>
                        </a:rPr>
                        <a:t>Ground</a:t>
                      </a:r>
                      <a:endParaRPr lang="en-US" sz="1400" dirty="0">
                        <a:effectLst/>
                        <a:latin typeface="Calibri"/>
                        <a:ea typeface="Calibri"/>
                        <a:cs typeface="Times New Roman"/>
                      </a:endParaRPr>
                    </a:p>
                    <a:p>
                      <a:pPr marL="0" marR="0" algn="ctr">
                        <a:lnSpc>
                          <a:spcPct val="107000"/>
                        </a:lnSpc>
                        <a:spcBef>
                          <a:spcPts val="0"/>
                        </a:spcBef>
                        <a:spcAft>
                          <a:spcPts val="0"/>
                        </a:spcAft>
                      </a:pPr>
                      <a:r>
                        <a:rPr lang="en-US" sz="1600" dirty="0">
                          <a:effectLst/>
                          <a:latin typeface="Calibri"/>
                          <a:ea typeface="Calibri"/>
                          <a:cs typeface="Times New Roman"/>
                        </a:rPr>
                        <a:t>School 2</a:t>
                      </a:r>
                      <a:endParaRPr lang="en-US" sz="1400" dirty="0">
                        <a:effectLst/>
                        <a:latin typeface="Calibri"/>
                        <a:ea typeface="Calibri"/>
                        <a:cs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7E6E6"/>
                    </a:solidFill>
                  </a:tcPr>
                </a:tc>
                <a:tc vMerge="1">
                  <a:txBody>
                    <a:bodyPr/>
                    <a:lstStyle/>
                    <a:p>
                      <a:endParaRPr lang="en-US" dirty="0"/>
                    </a:p>
                  </a:txBody>
                  <a:tcPr/>
                </a:tc>
              </a:tr>
            </a:tbl>
          </a:graphicData>
        </a:graphic>
      </p:graphicFrame>
    </p:spTree>
    <p:extLst>
      <p:ext uri="{BB962C8B-B14F-4D97-AF65-F5344CB8AC3E}">
        <p14:creationId xmlns:p14="http://schemas.microsoft.com/office/powerpoint/2010/main" val="4706546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B4F926E-F86B-433E-AF10-A61DC38CC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5155" y="4404210"/>
            <a:ext cx="2343912" cy="2343912"/>
          </a:xfrm>
          <a:prstGeom prst="rect">
            <a:avLst/>
          </a:prstGeom>
        </p:spPr>
      </p:pic>
      <p:sp>
        <p:nvSpPr>
          <p:cNvPr id="2" name="Title 1">
            <a:extLst>
              <a:ext uri="{FF2B5EF4-FFF2-40B4-BE49-F238E27FC236}">
                <a16:creationId xmlns:a16="http://schemas.microsoft.com/office/drawing/2014/main" xmlns="" id="{A85CF410-5681-496B-B48B-BB80B49ECCA5}"/>
              </a:ext>
            </a:extLst>
          </p:cNvPr>
          <p:cNvSpPr>
            <a:spLocks noGrp="1"/>
          </p:cNvSpPr>
          <p:nvPr>
            <p:ph type="ctrTitle"/>
          </p:nvPr>
        </p:nvSpPr>
        <p:spPr>
          <a:xfrm>
            <a:off x="1969722" y="1150180"/>
            <a:ext cx="4720590" cy="657368"/>
          </a:xfrm>
        </p:spPr>
        <p:txBody>
          <a:bodyPr>
            <a:normAutofit fontScale="90000"/>
          </a:bodyPr>
          <a:lstStyle/>
          <a:p>
            <a:r>
              <a:rPr lang="en-US" sz="4000" b="1" dirty="0" smtClean="0">
                <a:solidFill>
                  <a:srgbClr val="002060"/>
                </a:solidFill>
              </a:rPr>
              <a:t>Internal </a:t>
            </a:r>
            <a:br>
              <a:rPr lang="en-US" sz="4000" b="1" dirty="0" smtClean="0">
                <a:solidFill>
                  <a:srgbClr val="002060"/>
                </a:solidFill>
              </a:rPr>
            </a:br>
            <a:r>
              <a:rPr lang="en-US" sz="4000" b="1" dirty="0" smtClean="0">
                <a:solidFill>
                  <a:srgbClr val="002060"/>
                </a:solidFill>
              </a:rPr>
              <a:t>Combustion</a:t>
            </a:r>
            <a:br>
              <a:rPr lang="en-US" sz="4000" b="1" dirty="0" smtClean="0">
                <a:solidFill>
                  <a:srgbClr val="002060"/>
                </a:solidFill>
              </a:rPr>
            </a:br>
            <a:r>
              <a:rPr lang="en-US" sz="4000" b="1" dirty="0" smtClean="0">
                <a:solidFill>
                  <a:srgbClr val="002060"/>
                </a:solidFill>
              </a:rPr>
              <a:t>Engines</a:t>
            </a:r>
            <a:endParaRPr lang="en-US" sz="4000" b="1" dirty="0">
              <a:solidFill>
                <a:srgbClr val="002060"/>
              </a:solidFill>
            </a:endParaRPr>
          </a:p>
        </p:txBody>
      </p:sp>
      <p:sp>
        <p:nvSpPr>
          <p:cNvPr id="3" name="Subtitle 2">
            <a:extLst>
              <a:ext uri="{FF2B5EF4-FFF2-40B4-BE49-F238E27FC236}">
                <a16:creationId xmlns:a16="http://schemas.microsoft.com/office/drawing/2014/main" xmlns="" id="{1296286C-C5AC-4CAD-A082-8C84BE679C63}"/>
              </a:ext>
            </a:extLst>
          </p:cNvPr>
          <p:cNvSpPr>
            <a:spLocks noGrp="1"/>
          </p:cNvSpPr>
          <p:nvPr>
            <p:ph type="subTitle" idx="1"/>
          </p:nvPr>
        </p:nvSpPr>
        <p:spPr>
          <a:xfrm>
            <a:off x="331116" y="1308228"/>
            <a:ext cx="4590052" cy="5193270"/>
          </a:xfrm>
        </p:spPr>
        <p:txBody>
          <a:bodyPr>
            <a:normAutofit/>
          </a:bodyPr>
          <a:lstStyle/>
          <a:p>
            <a:pPr marL="257175" indent="-257175" algn="l">
              <a:buFont typeface="Arial" panose="020B0604020202020204" pitchFamily="34" charset="0"/>
              <a:buChar char="•"/>
            </a:pPr>
            <a:endParaRPr lang="en-US" dirty="0">
              <a:solidFill>
                <a:srgbClr val="002060"/>
              </a:solidFill>
            </a:endParaRPr>
          </a:p>
          <a:p>
            <a:pPr marL="600075" lvl="1" indent="-257175" algn="l">
              <a:buFont typeface="Arial" panose="020B0604020202020204" pitchFamily="34" charset="0"/>
              <a:buChar char="•"/>
            </a:pPr>
            <a:endParaRPr lang="en-US" sz="7200" dirty="0">
              <a:solidFill>
                <a:srgbClr val="002060"/>
              </a:solidFill>
            </a:endParaRPr>
          </a:p>
          <a:p>
            <a:pPr marL="257175" indent="-257175" algn="l">
              <a:buFont typeface="Arial" panose="020B0604020202020204" pitchFamily="34" charset="0"/>
              <a:buChar char="•"/>
            </a:pPr>
            <a:endParaRPr lang="en-US" sz="1200" dirty="0"/>
          </a:p>
        </p:txBody>
      </p:sp>
      <p:pic>
        <p:nvPicPr>
          <p:cNvPr id="5" name="Picture 4" descr="image1.jpeg">
            <a:extLst>
              <a:ext uri="{FF2B5EF4-FFF2-40B4-BE49-F238E27FC236}">
                <a16:creationId xmlns:a16="http://schemas.microsoft.com/office/drawing/2014/main" xmlns="" id="{CA9A6068-C4BA-462D-8E71-EBA29D980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84" y="123105"/>
            <a:ext cx="1514737" cy="973325"/>
          </a:xfrm>
          <a:prstGeom prst="rect">
            <a:avLst/>
          </a:prstGeom>
        </p:spPr>
      </p:pic>
      <p:pic>
        <p:nvPicPr>
          <p:cNvPr id="6" name="Picture 5">
            <a:extLst>
              <a:ext uri="{FF2B5EF4-FFF2-40B4-BE49-F238E27FC236}">
                <a16:creationId xmlns:a16="http://schemas.microsoft.com/office/drawing/2014/main" xmlns="" id="{1EA5A2D1-638A-47D4-A989-79B7FA904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237" y="3030202"/>
            <a:ext cx="1905000" cy="1905000"/>
          </a:xfrm>
          <a:prstGeom prst="rect">
            <a:avLst/>
          </a:prstGeom>
        </p:spPr>
      </p:pic>
      <p:pic>
        <p:nvPicPr>
          <p:cNvPr id="10" name="Picture 9"/>
          <p:cNvPicPr>
            <a:picLocks noChangeAspect="1"/>
          </p:cNvPicPr>
          <p:nvPr/>
        </p:nvPicPr>
        <p:blipFill>
          <a:blip r:embed="rId5"/>
          <a:stretch>
            <a:fillRect/>
          </a:stretch>
        </p:blipFill>
        <p:spPr>
          <a:xfrm>
            <a:off x="5413117" y="273050"/>
            <a:ext cx="2690196" cy="2690196"/>
          </a:xfrm>
          <a:prstGeom prst="rect">
            <a:avLst/>
          </a:prstGeom>
        </p:spPr>
      </p:pic>
      <p:sp>
        <p:nvSpPr>
          <p:cNvPr id="11" name="TextBox 10"/>
          <p:cNvSpPr txBox="1"/>
          <p:nvPr/>
        </p:nvSpPr>
        <p:spPr>
          <a:xfrm>
            <a:off x="448351" y="1778354"/>
            <a:ext cx="4231290" cy="4893647"/>
          </a:xfrm>
          <a:prstGeom prst="rect">
            <a:avLst/>
          </a:prstGeom>
          <a:noFill/>
        </p:spPr>
        <p:txBody>
          <a:bodyPr wrap="square" rtlCol="0">
            <a:spAutoFit/>
          </a:bodyPr>
          <a:lstStyle/>
          <a:p>
            <a:r>
              <a:rPr lang="en-US" sz="2400" dirty="0" smtClean="0"/>
              <a:t>Design</a:t>
            </a:r>
          </a:p>
          <a:p>
            <a:pPr marL="285750" indent="-285750">
              <a:buFont typeface="Arial"/>
              <a:buChar char="•"/>
            </a:pPr>
            <a:r>
              <a:rPr lang="en-US" sz="2400" dirty="0" smtClean="0"/>
              <a:t>2-stroke</a:t>
            </a:r>
          </a:p>
          <a:p>
            <a:pPr marL="285750" indent="-285750">
              <a:buFont typeface="Arial"/>
              <a:buChar char="•"/>
            </a:pPr>
            <a:r>
              <a:rPr lang="en-US" sz="2400" dirty="0" smtClean="0"/>
              <a:t>4-stroke</a:t>
            </a:r>
          </a:p>
          <a:p>
            <a:endParaRPr lang="en-US" sz="2400" dirty="0"/>
          </a:p>
          <a:p>
            <a:r>
              <a:rPr lang="en-US" sz="2400" dirty="0" smtClean="0"/>
              <a:t>Fuel &amp; Ignition</a:t>
            </a:r>
          </a:p>
          <a:p>
            <a:pPr marL="285750" indent="-285750">
              <a:buFont typeface="Arial"/>
              <a:buChar char="•"/>
            </a:pPr>
            <a:r>
              <a:rPr lang="en-US" sz="2400" dirty="0"/>
              <a:t>E</a:t>
            </a:r>
            <a:r>
              <a:rPr lang="en-US" sz="2400" dirty="0" smtClean="0"/>
              <a:t>thanol </a:t>
            </a:r>
            <a:r>
              <a:rPr lang="en-US" sz="2400" dirty="0"/>
              <a:t>with a “glow” plug</a:t>
            </a:r>
          </a:p>
          <a:p>
            <a:pPr marL="285750" indent="-285750">
              <a:buFont typeface="Arial"/>
              <a:buChar char="•"/>
            </a:pPr>
            <a:r>
              <a:rPr lang="en-US" sz="2400" dirty="0" smtClean="0"/>
              <a:t>Gasoline with spark plug and electronic ignition</a:t>
            </a:r>
          </a:p>
          <a:p>
            <a:pPr marL="285750" indent="-285750">
              <a:buFont typeface="Arial"/>
              <a:buChar char="•"/>
            </a:pPr>
            <a:r>
              <a:rPr lang="en-US" sz="2400" dirty="0" smtClean="0"/>
              <a:t>Oil is mixed with the gas or glow fuel for lubrication</a:t>
            </a:r>
          </a:p>
          <a:p>
            <a:endParaRPr lang="en-US" sz="2400" dirty="0"/>
          </a:p>
          <a:p>
            <a:endParaRPr lang="en-US" sz="2400" dirty="0"/>
          </a:p>
          <a:p>
            <a:endParaRPr lang="en-US" sz="2400" dirty="0"/>
          </a:p>
        </p:txBody>
      </p:sp>
      <p:pic>
        <p:nvPicPr>
          <p:cNvPr id="9" name="Picture 8">
            <a:extLst>
              <a:ext uri="{FF2B5EF4-FFF2-40B4-BE49-F238E27FC236}">
                <a16:creationId xmlns:a16="http://schemas.microsoft.com/office/drawing/2014/main" xmlns="" id="{D1E5661D-820E-4B76-A110-375F0C62CE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7114" y="5180379"/>
            <a:ext cx="1664561" cy="1444512"/>
          </a:xfrm>
          <a:prstGeom prst="rect">
            <a:avLst/>
          </a:prstGeom>
        </p:spPr>
      </p:pic>
    </p:spTree>
    <p:extLst>
      <p:ext uri="{BB962C8B-B14F-4D97-AF65-F5344CB8AC3E}">
        <p14:creationId xmlns:p14="http://schemas.microsoft.com/office/powerpoint/2010/main" val="4680320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p:txBody>
          <a:bodyPr/>
          <a:lstStyle/>
          <a:p>
            <a:fld id="{66C5B191-391C-4636-9F3B-FAA9F66BDCA7}" type="slidenum">
              <a:rPr lang="en-US" smtClean="0"/>
              <a:t>51</a:t>
            </a:fld>
            <a:endParaRPr lang="en-US"/>
          </a:p>
        </p:txBody>
      </p:sp>
      <p:pic>
        <p:nvPicPr>
          <p:cNvPr id="5" name="Picture 4">
            <a:extLst>
              <a:ext uri="{FF2B5EF4-FFF2-40B4-BE49-F238E27FC236}">
                <a16:creationId xmlns:a16="http://schemas.microsoft.com/office/drawing/2014/main" xmlns="" id="{C6517D4C-8712-43A4-A7D7-05FEF74E7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46" y="1687132"/>
            <a:ext cx="2535579" cy="1420368"/>
          </a:xfrm>
          <a:prstGeom prst="rect">
            <a:avLst/>
          </a:prstGeom>
          <a:ln w="28575" cmpd="sng">
            <a:noFill/>
          </a:ln>
        </p:spPr>
      </p:pic>
      <p:pic>
        <p:nvPicPr>
          <p:cNvPr id="6" name="Picture 5">
            <a:extLst>
              <a:ext uri="{FF2B5EF4-FFF2-40B4-BE49-F238E27FC236}">
                <a16:creationId xmlns:a16="http://schemas.microsoft.com/office/drawing/2014/main" xmlns="" id="{3628F1A3-AA83-4ED3-8E62-E414D3E65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4379" y="1327711"/>
            <a:ext cx="3284541" cy="1825621"/>
          </a:xfrm>
          <a:prstGeom prst="rect">
            <a:avLst/>
          </a:prstGeom>
        </p:spPr>
      </p:pic>
      <p:grpSp>
        <p:nvGrpSpPr>
          <p:cNvPr id="89" name="Group 88">
            <a:extLst>
              <a:ext uri="{FF2B5EF4-FFF2-40B4-BE49-F238E27FC236}">
                <a16:creationId xmlns:a16="http://schemas.microsoft.com/office/drawing/2014/main" xmlns="" id="{3BA2E6F7-04D4-462F-9D66-3A4532BDCC54}"/>
              </a:ext>
            </a:extLst>
          </p:cNvPr>
          <p:cNvGrpSpPr/>
          <p:nvPr/>
        </p:nvGrpSpPr>
        <p:grpSpPr>
          <a:xfrm>
            <a:off x="356617" y="1221804"/>
            <a:ext cx="5907023" cy="2303360"/>
            <a:chOff x="356617" y="1221804"/>
            <a:chExt cx="5907023" cy="2303360"/>
          </a:xfrm>
        </p:grpSpPr>
        <p:pic>
          <p:nvPicPr>
            <p:cNvPr id="8" name="Picture 7">
              <a:extLst>
                <a:ext uri="{FF2B5EF4-FFF2-40B4-BE49-F238E27FC236}">
                  <a16:creationId xmlns:a16="http://schemas.microsoft.com/office/drawing/2014/main" xmlns="" id="{2053A8C7-DB2E-446E-9A2C-EE4D17AEA2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7044" y="1614148"/>
              <a:ext cx="3257828" cy="1911016"/>
            </a:xfrm>
            <a:prstGeom prst="rect">
              <a:avLst/>
            </a:prstGeom>
            <a:ln w="28575" cmpd="sng">
              <a:solidFill>
                <a:srgbClr val="FFFFFF"/>
              </a:solidFill>
            </a:ln>
          </p:spPr>
        </p:pic>
        <p:sp>
          <p:nvSpPr>
            <p:cNvPr id="9" name="TextBox 8">
              <a:extLst>
                <a:ext uri="{FF2B5EF4-FFF2-40B4-BE49-F238E27FC236}">
                  <a16:creationId xmlns:a16="http://schemas.microsoft.com/office/drawing/2014/main" xmlns="" id="{D19A5F72-A191-46DD-9E56-466843C00CE2}"/>
                </a:ext>
              </a:extLst>
            </p:cNvPr>
            <p:cNvSpPr txBox="1"/>
            <p:nvPr/>
          </p:nvSpPr>
          <p:spPr>
            <a:xfrm>
              <a:off x="356617" y="1221804"/>
              <a:ext cx="3072384" cy="369332"/>
            </a:xfrm>
            <a:prstGeom prst="rect">
              <a:avLst/>
            </a:prstGeom>
            <a:noFill/>
            <a:ln w="28575" cmpd="sng">
              <a:solidFill>
                <a:srgbClr val="FFFFFF"/>
              </a:solidFill>
            </a:ln>
          </p:spPr>
          <p:txBody>
            <a:bodyPr wrap="square" rtlCol="0">
              <a:spAutoFit/>
            </a:bodyPr>
            <a:lstStyle/>
            <a:p>
              <a:r>
                <a:rPr lang="en-US" dirty="0">
                  <a:solidFill>
                    <a:srgbClr val="002060"/>
                  </a:solidFill>
                </a:rPr>
                <a:t>Lithium Polymer (LiPo) Battery</a:t>
              </a:r>
            </a:p>
          </p:txBody>
        </p:sp>
        <p:cxnSp>
          <p:nvCxnSpPr>
            <p:cNvPr id="21" name="Straight Connector 20">
              <a:extLst>
                <a:ext uri="{FF2B5EF4-FFF2-40B4-BE49-F238E27FC236}">
                  <a16:creationId xmlns:a16="http://schemas.microsoft.com/office/drawing/2014/main" xmlns="" id="{DEE0B64E-1BAB-482E-8FBA-D7ECF65E42E8}"/>
                </a:ext>
              </a:extLst>
            </p:cNvPr>
            <p:cNvCxnSpPr>
              <a:cxnSpLocks/>
            </p:cNvCxnSpPr>
            <p:nvPr/>
          </p:nvCxnSpPr>
          <p:spPr>
            <a:xfrm>
              <a:off x="2420577" y="1775373"/>
              <a:ext cx="368343" cy="597836"/>
            </a:xfrm>
            <a:prstGeom prst="line">
              <a:avLst/>
            </a:prstGeom>
            <a:ln w="28575" cmpd="sng"/>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880C79A-A3E9-4564-9131-BCCAAAF5B3FA}"/>
                </a:ext>
              </a:extLst>
            </p:cNvPr>
            <p:cNvCxnSpPr/>
            <p:nvPr/>
          </p:nvCxnSpPr>
          <p:spPr>
            <a:xfrm flipH="1">
              <a:off x="2228553" y="1776349"/>
              <a:ext cx="192024" cy="0"/>
            </a:xfrm>
            <a:prstGeom prst="line">
              <a:avLst/>
            </a:prstGeom>
            <a:ln w="28575" cmpd="sng"/>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4B7F3120-8BB9-4DEA-829A-77DA1E98F16B}"/>
                </a:ext>
              </a:extLst>
            </p:cNvPr>
            <p:cNvCxnSpPr>
              <a:cxnSpLocks/>
            </p:cNvCxnSpPr>
            <p:nvPr/>
          </p:nvCxnSpPr>
          <p:spPr>
            <a:xfrm>
              <a:off x="2788920" y="2373209"/>
              <a:ext cx="128124" cy="0"/>
            </a:xfrm>
            <a:prstGeom prst="line">
              <a:avLst/>
            </a:prstGeom>
            <a:ln w="28575" cmpd="sng"/>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2D4B986B-C078-49C8-BD5F-15963CFC3536}"/>
                </a:ext>
              </a:extLst>
            </p:cNvPr>
            <p:cNvCxnSpPr/>
            <p:nvPr/>
          </p:nvCxnSpPr>
          <p:spPr>
            <a:xfrm flipH="1">
              <a:off x="4224528" y="3008376"/>
              <a:ext cx="321430" cy="301752"/>
            </a:xfrm>
            <a:prstGeom prst="line">
              <a:avLst/>
            </a:prstGeom>
            <a:ln w="28575" cmpd="sng"/>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BBA5F738-CB20-4A02-9513-CC4AEEC51D39}"/>
                </a:ext>
              </a:extLst>
            </p:cNvPr>
            <p:cNvCxnSpPr/>
            <p:nvPr/>
          </p:nvCxnSpPr>
          <p:spPr>
            <a:xfrm flipH="1">
              <a:off x="4224528" y="3153332"/>
              <a:ext cx="347472" cy="156796"/>
            </a:xfrm>
            <a:prstGeom prst="line">
              <a:avLst/>
            </a:prstGeom>
            <a:ln w="28575" cmpd="sng"/>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0EADA672-0AE3-40B5-94CA-F92ACE482687}"/>
                </a:ext>
              </a:extLst>
            </p:cNvPr>
            <p:cNvCxnSpPr/>
            <p:nvPr/>
          </p:nvCxnSpPr>
          <p:spPr>
            <a:xfrm flipH="1" flipV="1">
              <a:off x="4224528" y="3310128"/>
              <a:ext cx="521208" cy="118872"/>
            </a:xfrm>
            <a:prstGeom prst="line">
              <a:avLst/>
            </a:prstGeom>
            <a:ln w="28575" cmpd="sng"/>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1CFE5C16-1576-4912-AEC8-C147C6DE4648}"/>
                </a:ext>
              </a:extLst>
            </p:cNvPr>
            <p:cNvCxnSpPr/>
            <p:nvPr/>
          </p:nvCxnSpPr>
          <p:spPr>
            <a:xfrm flipH="1">
              <a:off x="4006215" y="3310128"/>
              <a:ext cx="218313" cy="0"/>
            </a:xfrm>
            <a:prstGeom prst="line">
              <a:avLst/>
            </a:prstGeom>
            <a:ln w="28575" cmpd="sng"/>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2374D818-3A9F-408C-85F6-B699AC75DBBC}"/>
                </a:ext>
              </a:extLst>
            </p:cNvPr>
            <p:cNvCxnSpPr>
              <a:cxnSpLocks/>
            </p:cNvCxnSpPr>
            <p:nvPr/>
          </p:nvCxnSpPr>
          <p:spPr>
            <a:xfrm>
              <a:off x="4006215" y="3310128"/>
              <a:ext cx="0" cy="215036"/>
            </a:xfrm>
            <a:prstGeom prst="line">
              <a:avLst/>
            </a:prstGeom>
            <a:ln w="28575" cmpd="sng"/>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DB6719F9-8A3E-4E3A-AD69-FAFE0B2B66FA}"/>
                </a:ext>
              </a:extLst>
            </p:cNvPr>
            <p:cNvCxnSpPr/>
            <p:nvPr/>
          </p:nvCxnSpPr>
          <p:spPr>
            <a:xfrm>
              <a:off x="4006215" y="3525164"/>
              <a:ext cx="2083689" cy="0"/>
            </a:xfrm>
            <a:prstGeom prst="line">
              <a:avLst/>
            </a:prstGeom>
            <a:ln w="28575" cmpd="sng"/>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FF01397A-7A3E-48D3-9EA5-8FE4906B6341}"/>
                </a:ext>
              </a:extLst>
            </p:cNvPr>
            <p:cNvCxnSpPr/>
            <p:nvPr/>
          </p:nvCxnSpPr>
          <p:spPr>
            <a:xfrm flipH="1">
              <a:off x="6089904" y="2397316"/>
              <a:ext cx="173736" cy="446468"/>
            </a:xfrm>
            <a:prstGeom prst="line">
              <a:avLst/>
            </a:prstGeom>
            <a:ln w="28575" cmpd="sng"/>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A4F53459-7A76-42F0-A1EE-6CB20FAC38BF}"/>
                </a:ext>
              </a:extLst>
            </p:cNvPr>
            <p:cNvCxnSpPr/>
            <p:nvPr/>
          </p:nvCxnSpPr>
          <p:spPr>
            <a:xfrm flipH="1">
              <a:off x="6089904" y="2620550"/>
              <a:ext cx="173736" cy="223234"/>
            </a:xfrm>
            <a:prstGeom prst="line">
              <a:avLst/>
            </a:prstGeom>
            <a:ln w="28575" cmpd="sng"/>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94D513DA-1D16-4797-BBD0-B9A436B6053A}"/>
                </a:ext>
              </a:extLst>
            </p:cNvPr>
            <p:cNvCxnSpPr/>
            <p:nvPr/>
          </p:nvCxnSpPr>
          <p:spPr>
            <a:xfrm flipH="1">
              <a:off x="6089904" y="2732167"/>
              <a:ext cx="173736" cy="111617"/>
            </a:xfrm>
            <a:prstGeom prst="line">
              <a:avLst/>
            </a:prstGeom>
            <a:ln w="28575" cmpd="sng"/>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8193AD7B-5BA5-4B60-A93C-A9F0218BA0EC}"/>
                </a:ext>
              </a:extLst>
            </p:cNvPr>
            <p:cNvCxnSpPr/>
            <p:nvPr/>
          </p:nvCxnSpPr>
          <p:spPr>
            <a:xfrm>
              <a:off x="6089904" y="2843784"/>
              <a:ext cx="0" cy="681380"/>
            </a:xfrm>
            <a:prstGeom prst="line">
              <a:avLst/>
            </a:prstGeom>
            <a:ln w="28575" cmpd="sng"/>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xmlns="" id="{D60D0522-D805-4DBE-BCC8-B49000B747EF}"/>
                </a:ext>
              </a:extLst>
            </p:cNvPr>
            <p:cNvSpPr txBox="1"/>
            <p:nvPr/>
          </p:nvSpPr>
          <p:spPr>
            <a:xfrm>
              <a:off x="4005050" y="2231102"/>
              <a:ext cx="1133900" cy="338554"/>
            </a:xfrm>
            <a:prstGeom prst="rect">
              <a:avLst/>
            </a:prstGeom>
            <a:noFill/>
            <a:ln w="28575" cmpd="sng">
              <a:solidFill>
                <a:srgbClr val="FFFFFF"/>
              </a:solidFill>
            </a:ln>
          </p:spPr>
          <p:txBody>
            <a:bodyPr wrap="none" rtlCol="0">
              <a:spAutoFit/>
            </a:bodyPr>
            <a:lstStyle/>
            <a:p>
              <a:r>
                <a:rPr lang="en-US" sz="1600" dirty="0"/>
                <a:t>To Receiver</a:t>
              </a:r>
            </a:p>
          </p:txBody>
        </p:sp>
        <p:cxnSp>
          <p:nvCxnSpPr>
            <p:cNvPr id="88" name="Straight Connector 87">
              <a:extLst>
                <a:ext uri="{FF2B5EF4-FFF2-40B4-BE49-F238E27FC236}">
                  <a16:creationId xmlns:a16="http://schemas.microsoft.com/office/drawing/2014/main" xmlns="" id="{4BEB1BE5-8F01-4108-BEF0-86048F3353EE}"/>
                </a:ext>
              </a:extLst>
            </p:cNvPr>
            <p:cNvCxnSpPr>
              <a:cxnSpLocks/>
            </p:cNvCxnSpPr>
            <p:nvPr/>
          </p:nvCxnSpPr>
          <p:spPr>
            <a:xfrm>
              <a:off x="5056784" y="2397316"/>
              <a:ext cx="210290" cy="77645"/>
            </a:xfrm>
            <a:prstGeom prst="line">
              <a:avLst/>
            </a:prstGeom>
            <a:ln w="28575" cmpd="sng"/>
          </p:spPr>
          <p:style>
            <a:lnRef idx="1">
              <a:schemeClr val="accent1"/>
            </a:lnRef>
            <a:fillRef idx="0">
              <a:schemeClr val="accent1"/>
            </a:fillRef>
            <a:effectRef idx="0">
              <a:schemeClr val="accent1"/>
            </a:effectRef>
            <a:fontRef idx="minor">
              <a:schemeClr val="tx1"/>
            </a:fontRef>
          </p:style>
        </p:cxnSp>
      </p:grpSp>
      <p:pic>
        <p:nvPicPr>
          <p:cNvPr id="24" name="Picture 23" descr="image1.jpeg">
            <a:extLst>
              <a:ext uri="{FF2B5EF4-FFF2-40B4-BE49-F238E27FC236}">
                <a16:creationId xmlns:a16="http://schemas.microsoft.com/office/drawing/2014/main" xmlns="" id="{E78B3C49-DD4E-4A1B-A859-1726B4DEE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184" y="123105"/>
            <a:ext cx="1514737" cy="973325"/>
          </a:xfrm>
          <a:prstGeom prst="rect">
            <a:avLst/>
          </a:prstGeom>
        </p:spPr>
      </p:pic>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2228553" y="138439"/>
            <a:ext cx="6183927" cy="6573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2060"/>
                </a:solidFill>
              </a:rPr>
              <a:t>Electric Motor System</a:t>
            </a:r>
            <a:endParaRPr lang="en-US" sz="4000" b="1" dirty="0">
              <a:solidFill>
                <a:srgbClr val="002060"/>
              </a:solidFill>
            </a:endParaRPr>
          </a:p>
        </p:txBody>
      </p:sp>
      <p:sp>
        <p:nvSpPr>
          <p:cNvPr id="27" name="TextBox 26">
            <a:extLst>
              <a:ext uri="{FF2B5EF4-FFF2-40B4-BE49-F238E27FC236}">
                <a16:creationId xmlns:a16="http://schemas.microsoft.com/office/drawing/2014/main" xmlns="" id="{71337F18-8B42-4802-A50B-62E87190005D}"/>
              </a:ext>
            </a:extLst>
          </p:cNvPr>
          <p:cNvSpPr txBox="1"/>
          <p:nvPr/>
        </p:nvSpPr>
        <p:spPr>
          <a:xfrm>
            <a:off x="3278096" y="928065"/>
            <a:ext cx="3014472" cy="646331"/>
          </a:xfrm>
          <a:prstGeom prst="rect">
            <a:avLst/>
          </a:prstGeom>
          <a:noFill/>
          <a:ln w="28575" cmpd="sng">
            <a:solidFill>
              <a:srgbClr val="FFFFFF"/>
            </a:solidFill>
          </a:ln>
        </p:spPr>
        <p:txBody>
          <a:bodyPr wrap="square" rtlCol="0">
            <a:spAutoFit/>
          </a:bodyPr>
          <a:lstStyle/>
          <a:p>
            <a:pPr algn="ctr"/>
            <a:r>
              <a:rPr lang="en-US" dirty="0">
                <a:solidFill>
                  <a:srgbClr val="002060"/>
                </a:solidFill>
              </a:rPr>
              <a:t>Electronic Speed Control </a:t>
            </a:r>
            <a:endParaRPr lang="en-US" dirty="0" smtClean="0">
              <a:solidFill>
                <a:srgbClr val="002060"/>
              </a:solidFill>
            </a:endParaRPr>
          </a:p>
          <a:p>
            <a:pPr algn="ctr"/>
            <a:r>
              <a:rPr lang="en-US" dirty="0" smtClean="0">
                <a:solidFill>
                  <a:srgbClr val="002060"/>
                </a:solidFill>
              </a:rPr>
              <a:t>(</a:t>
            </a:r>
            <a:r>
              <a:rPr lang="en-US" dirty="0">
                <a:solidFill>
                  <a:srgbClr val="002060"/>
                </a:solidFill>
              </a:rPr>
              <a:t>ESC)</a:t>
            </a:r>
          </a:p>
        </p:txBody>
      </p:sp>
      <p:sp>
        <p:nvSpPr>
          <p:cNvPr id="28" name="TextBox 27">
            <a:extLst>
              <a:ext uri="{FF2B5EF4-FFF2-40B4-BE49-F238E27FC236}">
                <a16:creationId xmlns:a16="http://schemas.microsoft.com/office/drawing/2014/main" xmlns="" id="{A9094E74-5627-4049-995C-6E17AD454A7E}"/>
              </a:ext>
            </a:extLst>
          </p:cNvPr>
          <p:cNvSpPr txBox="1"/>
          <p:nvPr/>
        </p:nvSpPr>
        <p:spPr>
          <a:xfrm>
            <a:off x="6425566" y="1232284"/>
            <a:ext cx="2591882" cy="369332"/>
          </a:xfrm>
          <a:prstGeom prst="rect">
            <a:avLst/>
          </a:prstGeom>
          <a:noFill/>
        </p:spPr>
        <p:txBody>
          <a:bodyPr wrap="square" rtlCol="0">
            <a:spAutoFit/>
          </a:bodyPr>
          <a:lstStyle/>
          <a:p>
            <a:r>
              <a:rPr lang="en-US" dirty="0" err="1">
                <a:solidFill>
                  <a:srgbClr val="002060"/>
                </a:solidFill>
              </a:rPr>
              <a:t>Outrunner</a:t>
            </a:r>
            <a:r>
              <a:rPr lang="en-US" dirty="0">
                <a:solidFill>
                  <a:srgbClr val="002060"/>
                </a:solidFill>
              </a:rPr>
              <a:t> Electric Motor</a:t>
            </a:r>
          </a:p>
        </p:txBody>
      </p:sp>
      <p:sp>
        <p:nvSpPr>
          <p:cNvPr id="29" name="Subtitle 2">
            <a:extLst>
              <a:ext uri="{FF2B5EF4-FFF2-40B4-BE49-F238E27FC236}">
                <a16:creationId xmlns:a16="http://schemas.microsoft.com/office/drawing/2014/main" xmlns="" id="{1705F965-26D9-42E3-9616-AD75D7BFB8F7}"/>
              </a:ext>
            </a:extLst>
          </p:cNvPr>
          <p:cNvSpPr txBox="1">
            <a:spLocks/>
          </p:cNvSpPr>
          <p:nvPr/>
        </p:nvSpPr>
        <p:spPr>
          <a:xfrm>
            <a:off x="506868" y="3737008"/>
            <a:ext cx="7782791" cy="293967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r>
              <a:rPr lang="en-US" dirty="0">
                <a:solidFill>
                  <a:srgbClr val="002060"/>
                </a:solidFill>
              </a:rPr>
              <a:t>The battery provides Direct Current (DC) </a:t>
            </a:r>
            <a:r>
              <a:rPr lang="en-US" dirty="0" smtClean="0">
                <a:solidFill>
                  <a:srgbClr val="002060"/>
                </a:solidFill>
              </a:rPr>
              <a:t>voltage to </a:t>
            </a:r>
            <a:r>
              <a:rPr lang="en-US" dirty="0">
                <a:solidFill>
                  <a:srgbClr val="002060"/>
                </a:solidFill>
              </a:rPr>
              <a:t>the ESC</a:t>
            </a:r>
          </a:p>
          <a:p>
            <a:pPr marL="257175" indent="-257175"/>
            <a:r>
              <a:rPr lang="en-US" dirty="0">
                <a:solidFill>
                  <a:srgbClr val="002060"/>
                </a:solidFill>
              </a:rPr>
              <a:t>The ESC </a:t>
            </a:r>
            <a:r>
              <a:rPr lang="en-US" dirty="0" smtClean="0">
                <a:solidFill>
                  <a:srgbClr val="002060"/>
                </a:solidFill>
              </a:rPr>
              <a:t>reduces volts to 5.5 DC for the receiver</a:t>
            </a:r>
          </a:p>
          <a:p>
            <a:pPr marL="257175" indent="-257175"/>
            <a:r>
              <a:rPr lang="en-US" dirty="0" smtClean="0">
                <a:solidFill>
                  <a:srgbClr val="002060"/>
                </a:solidFill>
              </a:rPr>
              <a:t>The </a:t>
            </a:r>
            <a:r>
              <a:rPr lang="en-US" dirty="0">
                <a:solidFill>
                  <a:srgbClr val="002060"/>
                </a:solidFill>
              </a:rPr>
              <a:t>ESC </a:t>
            </a:r>
            <a:r>
              <a:rPr lang="en-US" dirty="0" smtClean="0">
                <a:solidFill>
                  <a:srgbClr val="002060"/>
                </a:solidFill>
              </a:rPr>
              <a:t>provides </a:t>
            </a:r>
            <a:r>
              <a:rPr lang="en-US" dirty="0">
                <a:solidFill>
                  <a:srgbClr val="002060"/>
                </a:solidFill>
              </a:rPr>
              <a:t>Alternating Current (AC) </a:t>
            </a:r>
            <a:r>
              <a:rPr lang="en-US" dirty="0" smtClean="0">
                <a:solidFill>
                  <a:srgbClr val="002060"/>
                </a:solidFill>
              </a:rPr>
              <a:t>to </a:t>
            </a:r>
            <a:r>
              <a:rPr lang="en-US" dirty="0">
                <a:solidFill>
                  <a:srgbClr val="002060"/>
                </a:solidFill>
              </a:rPr>
              <a:t>the </a:t>
            </a:r>
            <a:r>
              <a:rPr lang="en-US" dirty="0" smtClean="0">
                <a:solidFill>
                  <a:srgbClr val="002060"/>
                </a:solidFill>
              </a:rPr>
              <a:t>motor</a:t>
            </a:r>
          </a:p>
          <a:p>
            <a:pPr marL="257175" indent="-257175"/>
            <a:r>
              <a:rPr lang="en-US" dirty="0" smtClean="0">
                <a:solidFill>
                  <a:srgbClr val="002060"/>
                </a:solidFill>
              </a:rPr>
              <a:t>Power cycles on-off-on-off very fast to control speed of motor</a:t>
            </a:r>
            <a:endParaRPr lang="en-US" dirty="0">
              <a:solidFill>
                <a:srgbClr val="002060"/>
              </a:solidFill>
            </a:endParaRPr>
          </a:p>
        </p:txBody>
      </p:sp>
    </p:spTree>
    <p:extLst>
      <p:ext uri="{BB962C8B-B14F-4D97-AF65-F5344CB8AC3E}">
        <p14:creationId xmlns:p14="http://schemas.microsoft.com/office/powerpoint/2010/main" val="6448006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1837" y="4308003"/>
            <a:ext cx="4306921" cy="2393417"/>
          </a:xfrm>
          <a:prstGeom prst="rect">
            <a:avLst/>
          </a:prstGeom>
        </p:spPr>
      </p:pic>
      <p:pic>
        <p:nvPicPr>
          <p:cNvPr id="10" name="Picture 9">
            <a:extLst>
              <a:ext uri="{FF2B5EF4-FFF2-40B4-BE49-F238E27FC236}">
                <a16:creationId xmlns:a16="http://schemas.microsoft.com/office/drawing/2014/main" xmlns="" id="{689CEBA2-A185-4CE7-BFC9-06F67AB8F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08" y="2582161"/>
            <a:ext cx="2248236" cy="1648441"/>
          </a:xfrm>
          <a:prstGeom prst="rect">
            <a:avLst/>
          </a:prstGeom>
        </p:spPr>
      </p:pic>
      <p:pic>
        <p:nvPicPr>
          <p:cNvPr id="5" name="Picture 4">
            <a:extLst>
              <a:ext uri="{FF2B5EF4-FFF2-40B4-BE49-F238E27FC236}">
                <a16:creationId xmlns:a16="http://schemas.microsoft.com/office/drawing/2014/main" xmlns="" id="{C6517D4C-8712-43A4-A7D7-05FEF74E7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061" y="1182172"/>
            <a:ext cx="1870173" cy="1047625"/>
          </a:xfrm>
          <a:prstGeom prst="rect">
            <a:avLst/>
          </a:prstGeom>
        </p:spPr>
      </p:pic>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p:txBody>
          <a:bodyPr/>
          <a:lstStyle/>
          <a:p>
            <a:fld id="{66C5B191-391C-4636-9F3B-FAA9F66BDCA7}" type="slidenum">
              <a:rPr lang="en-US" smtClean="0"/>
              <a:t>52</a:t>
            </a:fld>
            <a:endParaRPr lang="en-US"/>
          </a:p>
        </p:txBody>
      </p:sp>
      <p:sp>
        <p:nvSpPr>
          <p:cNvPr id="9" name="TextBox 8">
            <a:extLst>
              <a:ext uri="{FF2B5EF4-FFF2-40B4-BE49-F238E27FC236}">
                <a16:creationId xmlns:a16="http://schemas.microsoft.com/office/drawing/2014/main" xmlns="" id="{D19A5F72-A191-46DD-9E56-466843C00CE2}"/>
              </a:ext>
            </a:extLst>
          </p:cNvPr>
          <p:cNvSpPr txBox="1"/>
          <p:nvPr/>
        </p:nvSpPr>
        <p:spPr>
          <a:xfrm>
            <a:off x="552947" y="2301214"/>
            <a:ext cx="3072384" cy="369332"/>
          </a:xfrm>
          <a:prstGeom prst="rect">
            <a:avLst/>
          </a:prstGeom>
          <a:noFill/>
        </p:spPr>
        <p:txBody>
          <a:bodyPr wrap="square" rtlCol="0">
            <a:spAutoFit/>
          </a:bodyPr>
          <a:lstStyle/>
          <a:p>
            <a:r>
              <a:rPr lang="en-US" dirty="0">
                <a:solidFill>
                  <a:srgbClr val="002060"/>
                </a:solidFill>
              </a:rPr>
              <a:t>Lithium Polymer (</a:t>
            </a:r>
            <a:r>
              <a:rPr lang="en-US" dirty="0" err="1">
                <a:solidFill>
                  <a:srgbClr val="002060"/>
                </a:solidFill>
              </a:rPr>
              <a:t>LiPo</a:t>
            </a:r>
            <a:r>
              <a:rPr lang="en-US" dirty="0" smtClean="0">
                <a:solidFill>
                  <a:srgbClr val="002060"/>
                </a:solidFill>
              </a:rPr>
              <a:t>)</a:t>
            </a:r>
            <a:endParaRPr lang="en-US" dirty="0">
              <a:solidFill>
                <a:srgbClr val="002060"/>
              </a:solidFill>
            </a:endParaRPr>
          </a:p>
        </p:txBody>
      </p:sp>
      <p:pic>
        <p:nvPicPr>
          <p:cNvPr id="24" name="Picture 23" descr="image1.jpeg">
            <a:extLst>
              <a:ext uri="{FF2B5EF4-FFF2-40B4-BE49-F238E27FC236}">
                <a16:creationId xmlns:a16="http://schemas.microsoft.com/office/drawing/2014/main" xmlns="" id="{E78B3C49-DD4E-4A1B-A859-1726B4DEE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184" y="123105"/>
            <a:ext cx="1514737" cy="973325"/>
          </a:xfrm>
          <a:prstGeom prst="rect">
            <a:avLst/>
          </a:prstGeom>
        </p:spPr>
      </p:pic>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2789201" y="183726"/>
            <a:ext cx="4897834" cy="6573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2060"/>
                </a:solidFill>
              </a:rPr>
              <a:t>Battery Technology</a:t>
            </a:r>
          </a:p>
          <a:p>
            <a:endParaRPr lang="en-US" sz="4000" b="1" dirty="0">
              <a:solidFill>
                <a:srgbClr val="002060"/>
              </a:solidFill>
            </a:endParaRPr>
          </a:p>
        </p:txBody>
      </p:sp>
      <p:sp>
        <p:nvSpPr>
          <p:cNvPr id="32" name="TextBox 31">
            <a:extLst>
              <a:ext uri="{FF2B5EF4-FFF2-40B4-BE49-F238E27FC236}">
                <a16:creationId xmlns:a16="http://schemas.microsoft.com/office/drawing/2014/main" xmlns="" id="{D24B9D7F-9DCD-4A44-A77C-D899D047A208}"/>
              </a:ext>
            </a:extLst>
          </p:cNvPr>
          <p:cNvSpPr txBox="1"/>
          <p:nvPr/>
        </p:nvSpPr>
        <p:spPr>
          <a:xfrm>
            <a:off x="513196" y="3859556"/>
            <a:ext cx="2601201" cy="646331"/>
          </a:xfrm>
          <a:prstGeom prst="rect">
            <a:avLst/>
          </a:prstGeom>
          <a:noFill/>
        </p:spPr>
        <p:txBody>
          <a:bodyPr wrap="square" rtlCol="0">
            <a:spAutoFit/>
          </a:bodyPr>
          <a:lstStyle/>
          <a:p>
            <a:r>
              <a:rPr lang="en-US" dirty="0">
                <a:solidFill>
                  <a:srgbClr val="002060"/>
                </a:solidFill>
              </a:rPr>
              <a:t>Lithium Iron Phosphate </a:t>
            </a:r>
            <a:br>
              <a:rPr lang="en-US" dirty="0">
                <a:solidFill>
                  <a:srgbClr val="002060"/>
                </a:solidFill>
              </a:rPr>
            </a:br>
            <a:r>
              <a:rPr lang="en-US" dirty="0" smtClean="0">
                <a:solidFill>
                  <a:srgbClr val="002060"/>
                </a:solidFill>
              </a:rPr>
              <a:t>(“</a:t>
            </a:r>
            <a:r>
              <a:rPr lang="en-US" dirty="0" err="1" smtClean="0">
                <a:solidFill>
                  <a:srgbClr val="002060"/>
                </a:solidFill>
              </a:rPr>
              <a:t>LiFe</a:t>
            </a:r>
            <a:r>
              <a:rPr lang="en-US" dirty="0" smtClean="0">
                <a:solidFill>
                  <a:srgbClr val="002060"/>
                </a:solidFill>
              </a:rPr>
              <a:t>” or LiFePO4)</a:t>
            </a:r>
            <a:endParaRPr lang="en-US" dirty="0">
              <a:solidFill>
                <a:srgbClr val="002060"/>
              </a:solidFill>
            </a:endParaRPr>
          </a:p>
        </p:txBody>
      </p:sp>
      <p:pic>
        <p:nvPicPr>
          <p:cNvPr id="3" name="Picture 2"/>
          <p:cNvPicPr>
            <a:picLocks noChangeAspect="1"/>
          </p:cNvPicPr>
          <p:nvPr/>
        </p:nvPicPr>
        <p:blipFill>
          <a:blip r:embed="rId6"/>
          <a:stretch>
            <a:fillRect/>
          </a:stretch>
        </p:blipFill>
        <p:spPr>
          <a:xfrm>
            <a:off x="2486643" y="2807851"/>
            <a:ext cx="617795" cy="1045765"/>
          </a:xfrm>
          <a:prstGeom prst="rect">
            <a:avLst/>
          </a:prstGeom>
        </p:spPr>
      </p:pic>
      <p:sp>
        <p:nvSpPr>
          <p:cNvPr id="11" name="Subtitle 2">
            <a:extLst>
              <a:ext uri="{FF2B5EF4-FFF2-40B4-BE49-F238E27FC236}">
                <a16:creationId xmlns:a16="http://schemas.microsoft.com/office/drawing/2014/main" xmlns="" id="{1705F965-26D9-42E3-9616-AD75D7BFB8F7}"/>
              </a:ext>
            </a:extLst>
          </p:cNvPr>
          <p:cNvSpPr txBox="1">
            <a:spLocks/>
          </p:cNvSpPr>
          <p:nvPr/>
        </p:nvSpPr>
        <p:spPr>
          <a:xfrm>
            <a:off x="3926227" y="1209166"/>
            <a:ext cx="5704581" cy="1465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lnSpc>
                <a:spcPct val="80000"/>
              </a:lnSpc>
            </a:pPr>
            <a:r>
              <a:rPr lang="en-US" sz="1600" dirty="0" smtClean="0">
                <a:solidFill>
                  <a:srgbClr val="002060"/>
                </a:solidFill>
              </a:rPr>
              <a:t>Used in RC for motor power</a:t>
            </a:r>
          </a:p>
          <a:p>
            <a:pPr marL="257175" indent="-257175">
              <a:lnSpc>
                <a:spcPct val="80000"/>
              </a:lnSpc>
            </a:pPr>
            <a:r>
              <a:rPr lang="en-US" sz="1600" dirty="0" smtClean="0">
                <a:solidFill>
                  <a:srgbClr val="002060"/>
                </a:solidFill>
              </a:rPr>
              <a:t>OK for high current </a:t>
            </a:r>
          </a:p>
          <a:p>
            <a:pPr marL="257175" indent="-257175">
              <a:lnSpc>
                <a:spcPct val="80000"/>
              </a:lnSpc>
            </a:pPr>
            <a:r>
              <a:rPr lang="en-US" sz="1600" dirty="0" smtClean="0">
                <a:solidFill>
                  <a:srgbClr val="002060"/>
                </a:solidFill>
              </a:rPr>
              <a:t>High energy density</a:t>
            </a:r>
          </a:p>
          <a:p>
            <a:pPr marL="257175" indent="-257175">
              <a:lnSpc>
                <a:spcPct val="80000"/>
              </a:lnSpc>
            </a:pPr>
            <a:r>
              <a:rPr lang="en-US" sz="1600" dirty="0" smtClean="0">
                <a:solidFill>
                  <a:srgbClr val="002060"/>
                </a:solidFill>
              </a:rPr>
              <a:t>Can catch fire if damaged or charged improperly</a:t>
            </a:r>
            <a:endParaRPr lang="en-US" sz="1600" dirty="0">
              <a:solidFill>
                <a:srgbClr val="002060"/>
              </a:solidFill>
            </a:endParaRPr>
          </a:p>
          <a:p>
            <a:pPr marL="714375" lvl="1" indent="-257175">
              <a:lnSpc>
                <a:spcPct val="80000"/>
              </a:lnSpc>
            </a:pPr>
            <a:endParaRPr lang="en-US" sz="1600" dirty="0">
              <a:solidFill>
                <a:srgbClr val="002060"/>
              </a:solidFill>
            </a:endParaRPr>
          </a:p>
          <a:p>
            <a:pPr marL="142875" indent="-257175"/>
            <a:endParaRPr lang="en-US" sz="1600" dirty="0">
              <a:solidFill>
                <a:srgbClr val="002060"/>
              </a:solidFill>
            </a:endParaRPr>
          </a:p>
          <a:p>
            <a:pPr marL="257175" indent="-257175"/>
            <a:endParaRPr lang="en-US" sz="1600" dirty="0"/>
          </a:p>
        </p:txBody>
      </p:sp>
      <p:sp>
        <p:nvSpPr>
          <p:cNvPr id="12" name="Subtitle 2">
            <a:extLst>
              <a:ext uri="{FF2B5EF4-FFF2-40B4-BE49-F238E27FC236}">
                <a16:creationId xmlns:a16="http://schemas.microsoft.com/office/drawing/2014/main" xmlns="" id="{1705F965-26D9-42E3-9616-AD75D7BFB8F7}"/>
              </a:ext>
            </a:extLst>
          </p:cNvPr>
          <p:cNvSpPr txBox="1">
            <a:spLocks/>
          </p:cNvSpPr>
          <p:nvPr/>
        </p:nvSpPr>
        <p:spPr>
          <a:xfrm>
            <a:off x="3906581" y="2877119"/>
            <a:ext cx="5577752" cy="16029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lnSpc>
                <a:spcPct val="80000"/>
              </a:lnSpc>
            </a:pPr>
            <a:r>
              <a:rPr lang="en-US" sz="1600" dirty="0" smtClean="0">
                <a:solidFill>
                  <a:srgbClr val="002060"/>
                </a:solidFill>
              </a:rPr>
              <a:t>For lower power uses like the receivers and servos</a:t>
            </a:r>
          </a:p>
          <a:p>
            <a:pPr marL="257175" indent="-257175">
              <a:lnSpc>
                <a:spcPct val="80000"/>
              </a:lnSpc>
            </a:pPr>
            <a:r>
              <a:rPr lang="en-US" sz="1600" dirty="0" smtClean="0">
                <a:solidFill>
                  <a:srgbClr val="002060"/>
                </a:solidFill>
              </a:rPr>
              <a:t>Not capable of high current </a:t>
            </a:r>
          </a:p>
          <a:p>
            <a:pPr marL="257175" indent="-257175">
              <a:lnSpc>
                <a:spcPct val="80000"/>
              </a:lnSpc>
            </a:pPr>
            <a:r>
              <a:rPr lang="en-US" sz="1600" dirty="0" smtClean="0">
                <a:solidFill>
                  <a:srgbClr val="002060"/>
                </a:solidFill>
              </a:rPr>
              <a:t>High energy density</a:t>
            </a:r>
          </a:p>
          <a:p>
            <a:pPr marL="257175" indent="-257175">
              <a:lnSpc>
                <a:spcPct val="80000"/>
              </a:lnSpc>
            </a:pPr>
            <a:r>
              <a:rPr lang="en-US" sz="1600" dirty="0" smtClean="0">
                <a:solidFill>
                  <a:srgbClr val="002060"/>
                </a:solidFill>
              </a:rPr>
              <a:t>Safer than </a:t>
            </a:r>
            <a:r>
              <a:rPr lang="en-US" sz="1600" dirty="0" err="1" smtClean="0">
                <a:solidFill>
                  <a:srgbClr val="002060"/>
                </a:solidFill>
              </a:rPr>
              <a:t>LiPo</a:t>
            </a:r>
            <a:endParaRPr lang="en-US" sz="1600" dirty="0" smtClean="0">
              <a:solidFill>
                <a:srgbClr val="002060"/>
              </a:solidFill>
            </a:endParaRPr>
          </a:p>
          <a:p>
            <a:pPr marL="257175" indent="-257175">
              <a:lnSpc>
                <a:spcPct val="80000"/>
              </a:lnSpc>
            </a:pPr>
            <a:r>
              <a:rPr lang="en-US" sz="1600" dirty="0" smtClean="0">
                <a:solidFill>
                  <a:srgbClr val="002060"/>
                </a:solidFill>
              </a:rPr>
              <a:t>More expensive</a:t>
            </a:r>
            <a:endParaRPr lang="en-US" sz="1600" dirty="0">
              <a:solidFill>
                <a:srgbClr val="002060"/>
              </a:solidFill>
            </a:endParaRPr>
          </a:p>
          <a:p>
            <a:pPr marL="714375" lvl="1" indent="-257175">
              <a:lnSpc>
                <a:spcPct val="80000"/>
              </a:lnSpc>
            </a:pPr>
            <a:endParaRPr lang="en-US" sz="1600" dirty="0">
              <a:solidFill>
                <a:srgbClr val="002060"/>
              </a:solidFill>
            </a:endParaRPr>
          </a:p>
          <a:p>
            <a:pPr marL="142875" indent="-257175"/>
            <a:endParaRPr lang="en-US" sz="1600" dirty="0">
              <a:solidFill>
                <a:srgbClr val="002060"/>
              </a:solidFill>
            </a:endParaRPr>
          </a:p>
          <a:p>
            <a:pPr marL="257175" indent="-257175"/>
            <a:endParaRPr lang="en-US" sz="1600" dirty="0"/>
          </a:p>
        </p:txBody>
      </p:sp>
      <p:sp>
        <p:nvSpPr>
          <p:cNvPr id="14" name="TextBox 13">
            <a:extLst>
              <a:ext uri="{FF2B5EF4-FFF2-40B4-BE49-F238E27FC236}">
                <a16:creationId xmlns:a16="http://schemas.microsoft.com/office/drawing/2014/main" xmlns="" id="{D19A5F72-A191-46DD-9E56-466843C00CE2}"/>
              </a:ext>
            </a:extLst>
          </p:cNvPr>
          <p:cNvSpPr txBox="1"/>
          <p:nvPr/>
        </p:nvSpPr>
        <p:spPr>
          <a:xfrm>
            <a:off x="818424" y="6028863"/>
            <a:ext cx="2669561" cy="369332"/>
          </a:xfrm>
          <a:prstGeom prst="rect">
            <a:avLst/>
          </a:prstGeom>
          <a:solidFill>
            <a:schemeClr val="bg1"/>
          </a:solidFill>
          <a:ln>
            <a:noFill/>
          </a:ln>
        </p:spPr>
        <p:txBody>
          <a:bodyPr wrap="square" rtlCol="0">
            <a:spAutoFit/>
          </a:bodyPr>
          <a:lstStyle/>
          <a:p>
            <a:r>
              <a:rPr lang="en-US" dirty="0" smtClean="0">
                <a:solidFill>
                  <a:srgbClr val="002060"/>
                </a:solidFill>
              </a:rPr>
              <a:t>Nickel-Metal-Hydride</a:t>
            </a:r>
            <a:endParaRPr lang="en-US" dirty="0">
              <a:solidFill>
                <a:srgbClr val="002060"/>
              </a:solidFill>
            </a:endParaRPr>
          </a:p>
        </p:txBody>
      </p:sp>
      <p:sp>
        <p:nvSpPr>
          <p:cNvPr id="15" name="Subtitle 2">
            <a:extLst>
              <a:ext uri="{FF2B5EF4-FFF2-40B4-BE49-F238E27FC236}">
                <a16:creationId xmlns:a16="http://schemas.microsoft.com/office/drawing/2014/main" xmlns="" id="{1705F965-26D9-42E3-9616-AD75D7BFB8F7}"/>
              </a:ext>
            </a:extLst>
          </p:cNvPr>
          <p:cNvSpPr txBox="1">
            <a:spLocks/>
          </p:cNvSpPr>
          <p:nvPr/>
        </p:nvSpPr>
        <p:spPr>
          <a:xfrm>
            <a:off x="3945906" y="4743204"/>
            <a:ext cx="5577752" cy="16029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lnSpc>
                <a:spcPct val="80000"/>
              </a:lnSpc>
            </a:pPr>
            <a:r>
              <a:rPr lang="en-US" sz="1600" dirty="0" smtClean="0">
                <a:solidFill>
                  <a:srgbClr val="002060"/>
                </a:solidFill>
              </a:rPr>
              <a:t>For lower power uses like the receivers and servos</a:t>
            </a:r>
          </a:p>
          <a:p>
            <a:pPr marL="257175" indent="-257175">
              <a:lnSpc>
                <a:spcPct val="80000"/>
              </a:lnSpc>
            </a:pPr>
            <a:r>
              <a:rPr lang="en-US" sz="1600" dirty="0" smtClean="0">
                <a:solidFill>
                  <a:srgbClr val="002060"/>
                </a:solidFill>
              </a:rPr>
              <a:t>Not capable of high current </a:t>
            </a:r>
          </a:p>
          <a:p>
            <a:pPr marL="257175" indent="-257175">
              <a:lnSpc>
                <a:spcPct val="80000"/>
              </a:lnSpc>
            </a:pPr>
            <a:r>
              <a:rPr lang="en-US" sz="1600" dirty="0" smtClean="0">
                <a:solidFill>
                  <a:srgbClr val="002060"/>
                </a:solidFill>
              </a:rPr>
              <a:t>Medium energy density</a:t>
            </a:r>
          </a:p>
          <a:p>
            <a:pPr marL="257175" indent="-257175">
              <a:lnSpc>
                <a:spcPct val="80000"/>
              </a:lnSpc>
            </a:pPr>
            <a:r>
              <a:rPr lang="en-US" sz="1600" dirty="0" smtClean="0">
                <a:solidFill>
                  <a:srgbClr val="002060"/>
                </a:solidFill>
              </a:rPr>
              <a:t>Very safe</a:t>
            </a:r>
          </a:p>
          <a:p>
            <a:pPr marL="257175" indent="-257175">
              <a:lnSpc>
                <a:spcPct val="80000"/>
              </a:lnSpc>
            </a:pPr>
            <a:r>
              <a:rPr lang="en-US" sz="1600" dirty="0" smtClean="0">
                <a:solidFill>
                  <a:srgbClr val="002060"/>
                </a:solidFill>
              </a:rPr>
              <a:t>Economical</a:t>
            </a:r>
            <a:endParaRPr lang="en-US" sz="1600" dirty="0">
              <a:solidFill>
                <a:srgbClr val="002060"/>
              </a:solidFill>
            </a:endParaRPr>
          </a:p>
          <a:p>
            <a:pPr marL="714375" lvl="1" indent="-257175">
              <a:lnSpc>
                <a:spcPct val="80000"/>
              </a:lnSpc>
            </a:pPr>
            <a:endParaRPr lang="en-US" sz="1600" dirty="0">
              <a:solidFill>
                <a:srgbClr val="002060"/>
              </a:solidFill>
            </a:endParaRPr>
          </a:p>
          <a:p>
            <a:pPr marL="142875" indent="-257175"/>
            <a:endParaRPr lang="en-US" sz="1600" dirty="0">
              <a:solidFill>
                <a:srgbClr val="002060"/>
              </a:solidFill>
            </a:endParaRPr>
          </a:p>
          <a:p>
            <a:pPr marL="257175" indent="-257175"/>
            <a:endParaRPr lang="en-US" sz="1600" dirty="0"/>
          </a:p>
        </p:txBody>
      </p:sp>
    </p:spTree>
    <p:extLst>
      <p:ext uri="{BB962C8B-B14F-4D97-AF65-F5344CB8AC3E}">
        <p14:creationId xmlns:p14="http://schemas.microsoft.com/office/powerpoint/2010/main" val="344998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p:cNvSpPr>
          <p:nvPr>
            <p:ph type="title"/>
          </p:nvPr>
        </p:nvSpPr>
        <p:spPr>
          <a:xfrm>
            <a:off x="351285" y="376240"/>
            <a:ext cx="4395816" cy="855146"/>
          </a:xfrm>
          <a:prstGeom prst="rect">
            <a:avLst/>
          </a:prstGeom>
        </p:spPr>
        <p:txBody>
          <a:bodyPr>
            <a:normAutofit fontScale="90000"/>
          </a:bodyPr>
          <a:lstStyle/>
          <a:p>
            <a:pPr lvl="0" algn="l">
              <a:defRPr sz="1800"/>
            </a:pPr>
            <a:r>
              <a:rPr lang="en-US" sz="3700" dirty="0"/>
              <a:t>Safety: </a:t>
            </a:r>
            <a:r>
              <a:rPr lang="en-US" sz="3700" dirty="0" err="1"/>
              <a:t>LiPo</a:t>
            </a:r>
            <a:r>
              <a:rPr lang="en-US" sz="3700" dirty="0"/>
              <a:t> </a:t>
            </a:r>
            <a:r>
              <a:rPr sz="3700" dirty="0"/>
              <a:t>Batter</a:t>
            </a:r>
            <a:r>
              <a:rPr lang="en-US" sz="3700" dirty="0"/>
              <a:t>ies</a:t>
            </a:r>
            <a:endParaRPr sz="3700" dirty="0"/>
          </a:p>
        </p:txBody>
      </p:sp>
      <p:sp>
        <p:nvSpPr>
          <p:cNvPr id="65" name="Shape 65"/>
          <p:cNvSpPr>
            <a:spLocks noGrp="1"/>
          </p:cNvSpPr>
          <p:nvPr>
            <p:ph type="body" idx="1"/>
          </p:nvPr>
        </p:nvSpPr>
        <p:spPr>
          <a:xfrm>
            <a:off x="264723" y="1660693"/>
            <a:ext cx="4667182" cy="4683055"/>
          </a:xfrm>
          <a:prstGeom prst="rect">
            <a:avLst/>
          </a:prstGeom>
        </p:spPr>
        <p:txBody>
          <a:bodyPr>
            <a:noAutofit/>
          </a:bodyPr>
          <a:lstStyle/>
          <a:p>
            <a:pPr marL="128543" indent="-128543">
              <a:lnSpc>
                <a:spcPct val="120000"/>
              </a:lnSpc>
              <a:spcBef>
                <a:spcPts val="703"/>
              </a:spcBef>
              <a:defRPr sz="1800"/>
            </a:pPr>
            <a:r>
              <a:rPr lang="en-US" sz="1300" dirty="0" err="1"/>
              <a:t>LiPo</a:t>
            </a:r>
            <a:r>
              <a:rPr lang="en-US" sz="1300" dirty="0"/>
              <a:t> batteries can catch fire if not treated properly.</a:t>
            </a:r>
          </a:p>
          <a:p>
            <a:pPr marL="128543" indent="-128543">
              <a:lnSpc>
                <a:spcPct val="120000"/>
              </a:lnSpc>
              <a:spcBef>
                <a:spcPts val="703"/>
              </a:spcBef>
              <a:defRPr sz="1800"/>
            </a:pPr>
            <a:r>
              <a:rPr lang="en-US" sz="1300" dirty="0"/>
              <a:t>Always charge batteries in a fire-proof container like a flower pot or a </a:t>
            </a:r>
            <a:r>
              <a:rPr lang="en-US" sz="1300" dirty="0" err="1"/>
              <a:t>Lipo</a:t>
            </a:r>
            <a:r>
              <a:rPr lang="en-US" sz="1300" dirty="0"/>
              <a:t> bag.  Never charge inside a car.</a:t>
            </a:r>
          </a:p>
          <a:p>
            <a:pPr marL="128543" indent="-128543">
              <a:lnSpc>
                <a:spcPct val="120000"/>
              </a:lnSpc>
              <a:spcBef>
                <a:spcPts val="703"/>
              </a:spcBef>
              <a:defRPr sz="1800"/>
            </a:pPr>
            <a:r>
              <a:rPr lang="en-US" sz="1300" dirty="0"/>
              <a:t>Read all the warning material that comes with your charger and battery.  </a:t>
            </a:r>
            <a:r>
              <a:rPr lang="en-US" sz="1300" dirty="0">
                <a:solidFill>
                  <a:srgbClr val="FF0000"/>
                </a:solidFill>
              </a:rPr>
              <a:t>Charge at the recommended current or “C” rate.</a:t>
            </a:r>
          </a:p>
          <a:p>
            <a:pPr marL="128543" indent="-128543">
              <a:lnSpc>
                <a:spcPct val="120000"/>
              </a:lnSpc>
              <a:spcBef>
                <a:spcPts val="703"/>
              </a:spcBef>
              <a:defRPr sz="1800"/>
            </a:pPr>
            <a:r>
              <a:rPr lang="en-US" sz="1300" dirty="0"/>
              <a:t>Always fly one flight only with a fully and freshly charged battery</a:t>
            </a:r>
          </a:p>
          <a:p>
            <a:pPr marL="128543" indent="-128543">
              <a:lnSpc>
                <a:spcPct val="120000"/>
              </a:lnSpc>
              <a:spcBef>
                <a:spcPts val="703"/>
              </a:spcBef>
              <a:defRPr sz="1800"/>
            </a:pPr>
            <a:r>
              <a:rPr lang="en-US" sz="1300" dirty="0"/>
              <a:t>Never run the battery all the way down.  This will damage the battery.  Make sure at least 25% is left.  Use the battery checker after each flight to learn how many minutes of flight the battery is good for.  Use count-down timer to limit the time of every flight.</a:t>
            </a:r>
          </a:p>
          <a:p>
            <a:pPr marL="128543" indent="-128543">
              <a:lnSpc>
                <a:spcPct val="120000"/>
              </a:lnSpc>
              <a:spcBef>
                <a:spcPts val="703"/>
              </a:spcBef>
              <a:defRPr sz="1800"/>
            </a:pPr>
            <a:r>
              <a:rPr lang="en-US" sz="1300" dirty="0"/>
              <a:t>Do not store your batteries for more than a few days fully charged.  This will limit their life.</a:t>
            </a:r>
          </a:p>
          <a:p>
            <a:pPr marL="128543" indent="-128543">
              <a:lnSpc>
                <a:spcPct val="120000"/>
              </a:lnSpc>
              <a:spcBef>
                <a:spcPts val="703"/>
              </a:spcBef>
              <a:defRPr sz="1800"/>
            </a:pPr>
            <a:r>
              <a:rPr lang="en-US" sz="1300" dirty="0"/>
              <a:t>Understand your charger.  When charging a battery ensure that you have the polarity on the battery correct before charging.  Red goes to red and black goes to black.</a:t>
            </a:r>
          </a:p>
          <a:p>
            <a:pPr marL="128543" indent="-128543">
              <a:lnSpc>
                <a:spcPct val="120000"/>
              </a:lnSpc>
              <a:spcBef>
                <a:spcPts val="703"/>
              </a:spcBef>
              <a:defRPr sz="1800"/>
            </a:pPr>
            <a:r>
              <a:rPr lang="en-US" sz="1300" dirty="0"/>
              <a:t>Consider investing in a good charger that can tell you how many </a:t>
            </a:r>
            <a:r>
              <a:rPr lang="en-US" sz="1300" dirty="0" err="1"/>
              <a:t>milli</a:t>
            </a:r>
            <a:r>
              <a:rPr lang="en-US" sz="1300" dirty="0"/>
              <a:t>-amp-hours (</a:t>
            </a:r>
            <a:r>
              <a:rPr lang="en-US" sz="1300" dirty="0" err="1"/>
              <a:t>maH</a:t>
            </a:r>
            <a:r>
              <a:rPr lang="en-US" sz="1300" dirty="0"/>
              <a:t>) are put in each time a battery is charged.  Compare this to the rated </a:t>
            </a:r>
            <a:r>
              <a:rPr lang="en-US" sz="1300" dirty="0" err="1"/>
              <a:t>maH</a:t>
            </a:r>
            <a:r>
              <a:rPr lang="en-US" sz="1300" dirty="0"/>
              <a:t> of the battery</a:t>
            </a:r>
          </a:p>
        </p:txBody>
      </p:sp>
      <p:sp>
        <p:nvSpPr>
          <p:cNvPr id="6" name="TextBox 5"/>
          <p:cNvSpPr txBox="1"/>
          <p:nvPr/>
        </p:nvSpPr>
        <p:spPr>
          <a:xfrm>
            <a:off x="8313371" y="6485830"/>
            <a:ext cx="790255"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algn="ctr" defTabSz="410622" latinLnBrk="1" hangingPunct="0"/>
            <a:r>
              <a:rPr lang="en-US" sz="1500" kern="0" dirty="0">
                <a:solidFill>
                  <a:srgbClr val="000000"/>
                </a:solidFill>
                <a:latin typeface="Helvetica Light"/>
                <a:ea typeface="Helvetica Light"/>
                <a:cs typeface="Helvetica Light"/>
                <a:sym typeface="Helvetica Light"/>
              </a:rPr>
              <a:t>Page </a:t>
            </a:r>
            <a:fld id="{34D7E29F-388F-CD44-B240-15CF82CCE145}" type="slidenum">
              <a:rPr lang="en-US" sz="1500" kern="0">
                <a:solidFill>
                  <a:srgbClr val="000000"/>
                </a:solidFill>
                <a:latin typeface="Helvetica Light"/>
                <a:ea typeface="Helvetica Light"/>
                <a:cs typeface="Helvetica Light"/>
                <a:sym typeface="Helvetica Light"/>
              </a:rPr>
              <a:pPr algn="ctr" defTabSz="410622" latinLnBrk="1" hangingPunct="0"/>
              <a:t>53</a:t>
            </a:fld>
            <a:endParaRPr lang="en-US" sz="1500" kern="0" dirty="0">
              <a:solidFill>
                <a:srgbClr val="000000"/>
              </a:solidFill>
              <a:latin typeface="Helvetica Light"/>
              <a:ea typeface="Helvetica Light"/>
              <a:cs typeface="Helvetica Light"/>
              <a:sym typeface="Helvetica Light"/>
            </a:endParaRPr>
          </a:p>
        </p:txBody>
      </p:sp>
      <p:pic>
        <p:nvPicPr>
          <p:cNvPr id="4" name="Picture 3"/>
          <p:cNvPicPr>
            <a:picLocks noChangeAspect="1"/>
          </p:cNvPicPr>
          <p:nvPr/>
        </p:nvPicPr>
        <p:blipFill>
          <a:blip r:embed="rId3" cstate="print"/>
          <a:stretch>
            <a:fillRect/>
          </a:stretch>
        </p:blipFill>
        <p:spPr>
          <a:xfrm>
            <a:off x="5110991" y="103034"/>
            <a:ext cx="2522424" cy="1895341"/>
          </a:xfrm>
          <a:prstGeom prst="rect">
            <a:avLst/>
          </a:prstGeom>
        </p:spPr>
      </p:pic>
      <p:pic>
        <p:nvPicPr>
          <p:cNvPr id="5" name="Picture 4"/>
          <p:cNvPicPr>
            <a:picLocks noChangeAspect="1"/>
          </p:cNvPicPr>
          <p:nvPr/>
        </p:nvPicPr>
        <p:blipFill>
          <a:blip r:embed="rId4" cstate="print"/>
          <a:stretch>
            <a:fillRect/>
          </a:stretch>
        </p:blipFill>
        <p:spPr>
          <a:xfrm rot="5400000">
            <a:off x="5996687" y="4639750"/>
            <a:ext cx="1787947" cy="2393780"/>
          </a:xfrm>
          <a:prstGeom prst="rect">
            <a:avLst/>
          </a:prstGeom>
        </p:spPr>
      </p:pic>
      <p:pic>
        <p:nvPicPr>
          <p:cNvPr id="7" name="Picture 6"/>
          <p:cNvPicPr>
            <a:picLocks noChangeAspect="1"/>
          </p:cNvPicPr>
          <p:nvPr/>
        </p:nvPicPr>
        <p:blipFill>
          <a:blip r:embed="rId5" cstate="print"/>
          <a:stretch>
            <a:fillRect/>
          </a:stretch>
        </p:blipFill>
        <p:spPr>
          <a:xfrm>
            <a:off x="7369220" y="1856731"/>
            <a:ext cx="1774780" cy="2311403"/>
          </a:xfrm>
          <a:prstGeom prst="rect">
            <a:avLst/>
          </a:prstGeom>
        </p:spPr>
      </p:pic>
      <p:pic>
        <p:nvPicPr>
          <p:cNvPr id="8" name="Picture 7"/>
          <p:cNvPicPr>
            <a:picLocks noChangeAspect="1"/>
          </p:cNvPicPr>
          <p:nvPr/>
        </p:nvPicPr>
        <p:blipFill>
          <a:blip r:embed="rId6" cstate="print"/>
          <a:stretch>
            <a:fillRect/>
          </a:stretch>
        </p:blipFill>
        <p:spPr>
          <a:xfrm>
            <a:off x="5110991" y="2663489"/>
            <a:ext cx="2158839" cy="1502535"/>
          </a:xfrm>
          <a:prstGeom prst="rect">
            <a:avLst/>
          </a:prstGeom>
        </p:spPr>
      </p:pic>
      <p:sp>
        <p:nvSpPr>
          <p:cNvPr id="2" name="TextBox 1"/>
          <p:cNvSpPr txBox="1"/>
          <p:nvPr/>
        </p:nvSpPr>
        <p:spPr>
          <a:xfrm>
            <a:off x="5286523" y="4627648"/>
            <a:ext cx="1931593" cy="3798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algn="ctr" defTabSz="410622" latinLnBrk="1" hangingPunct="0"/>
            <a:r>
              <a:rPr lang="en-US" sz="2000" kern="0" dirty="0">
                <a:solidFill>
                  <a:srgbClr val="000000"/>
                </a:solidFill>
                <a:latin typeface="Helvetica Light"/>
                <a:ea typeface="Helvetica Light"/>
                <a:cs typeface="Helvetica Light"/>
                <a:sym typeface="Helvetica Light"/>
              </a:rPr>
              <a:t>Battery Checker</a:t>
            </a:r>
          </a:p>
        </p:txBody>
      </p:sp>
      <p:sp>
        <p:nvSpPr>
          <p:cNvPr id="3" name="TextBox 2"/>
          <p:cNvSpPr txBox="1"/>
          <p:nvPr/>
        </p:nvSpPr>
        <p:spPr>
          <a:xfrm>
            <a:off x="5029060" y="4161224"/>
            <a:ext cx="2428532" cy="3414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algn="ctr" defTabSz="410622" latinLnBrk="1" hangingPunct="0"/>
            <a:r>
              <a:rPr lang="en-US" sz="1700" kern="0" dirty="0">
                <a:solidFill>
                  <a:srgbClr val="000000"/>
                </a:solidFill>
                <a:latin typeface="Helvetica Light"/>
                <a:ea typeface="Helvetica Light"/>
                <a:cs typeface="Helvetica Light"/>
                <a:sym typeface="Helvetica Light"/>
              </a:rPr>
              <a:t>Ceramic Flower Pot,  or</a:t>
            </a:r>
          </a:p>
        </p:txBody>
      </p:sp>
      <p:sp>
        <p:nvSpPr>
          <p:cNvPr id="11" name="TextBox 10"/>
          <p:cNvSpPr txBox="1"/>
          <p:nvPr/>
        </p:nvSpPr>
        <p:spPr>
          <a:xfrm>
            <a:off x="7608030" y="4163329"/>
            <a:ext cx="1494035" cy="3414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algn="ctr" defTabSz="410622" latinLnBrk="1" hangingPunct="0"/>
            <a:r>
              <a:rPr lang="en-US" sz="1700" kern="0" dirty="0" err="1">
                <a:solidFill>
                  <a:srgbClr val="000000"/>
                </a:solidFill>
                <a:latin typeface="Helvetica Light"/>
                <a:ea typeface="Helvetica Light"/>
                <a:cs typeface="Helvetica Light"/>
                <a:sym typeface="Helvetica Light"/>
              </a:rPr>
              <a:t>LiPo</a:t>
            </a:r>
            <a:r>
              <a:rPr lang="en-US" sz="1700" kern="0" dirty="0">
                <a:solidFill>
                  <a:srgbClr val="000000"/>
                </a:solidFill>
                <a:latin typeface="Helvetica Light"/>
                <a:ea typeface="Helvetica Light"/>
                <a:cs typeface="Helvetica Light"/>
                <a:sym typeface="Helvetica Light"/>
              </a:rPr>
              <a:t> Safe Bag</a:t>
            </a:r>
          </a:p>
        </p:txBody>
      </p:sp>
      <p:sp>
        <p:nvSpPr>
          <p:cNvPr id="12" name="TextBox 11"/>
          <p:cNvSpPr txBox="1"/>
          <p:nvPr/>
        </p:nvSpPr>
        <p:spPr>
          <a:xfrm>
            <a:off x="7761222" y="366631"/>
            <a:ext cx="1294756" cy="6107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defTabSz="410622" latinLnBrk="1" hangingPunct="0"/>
            <a:r>
              <a:rPr lang="en-US" sz="1700" kern="0" dirty="0">
                <a:solidFill>
                  <a:srgbClr val="000000"/>
                </a:solidFill>
                <a:latin typeface="Helvetica Light"/>
                <a:ea typeface="Helvetica Light"/>
                <a:cs typeface="Helvetica Light"/>
                <a:sym typeface="Helvetica Light"/>
              </a:rPr>
              <a:t>Charger</a:t>
            </a:r>
          </a:p>
          <a:p>
            <a:pPr defTabSz="410622" latinLnBrk="1" hangingPunct="0"/>
            <a:r>
              <a:rPr lang="en-US" sz="1700" kern="0" dirty="0">
                <a:solidFill>
                  <a:srgbClr val="000000"/>
                </a:solidFill>
                <a:latin typeface="Helvetica Light"/>
                <a:ea typeface="Helvetica Light"/>
                <a:cs typeface="Helvetica Light"/>
                <a:sym typeface="Helvetica Light"/>
              </a:rPr>
              <a:t>connections</a:t>
            </a:r>
          </a:p>
        </p:txBody>
      </p:sp>
      <p:sp>
        <p:nvSpPr>
          <p:cNvPr id="13" name="TextBox 12"/>
          <p:cNvSpPr txBox="1"/>
          <p:nvPr/>
        </p:nvSpPr>
        <p:spPr>
          <a:xfrm>
            <a:off x="5866998" y="2210291"/>
            <a:ext cx="1434670" cy="3414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algn="ctr" defTabSz="410622" latinLnBrk="1" hangingPunct="0"/>
            <a:r>
              <a:rPr lang="en-US" sz="1700" b="1" kern="0" dirty="0">
                <a:solidFill>
                  <a:srgbClr val="FF0000"/>
                </a:solidFill>
                <a:latin typeface="Helvetica Light"/>
                <a:ea typeface="Helvetica Light"/>
                <a:cs typeface="Helvetica Light"/>
                <a:sym typeface="Helvetica Light"/>
              </a:rPr>
              <a:t>FIRE SAFETY</a:t>
            </a:r>
          </a:p>
        </p:txBody>
      </p:sp>
    </p:spTree>
    <p:extLst>
      <p:ext uri="{BB962C8B-B14F-4D97-AF65-F5344CB8AC3E}">
        <p14:creationId xmlns:p14="http://schemas.microsoft.com/office/powerpoint/2010/main" val="39238603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a:xfrm>
            <a:off x="6613398" y="6412574"/>
            <a:ext cx="2057400" cy="365125"/>
          </a:xfrm>
        </p:spPr>
        <p:txBody>
          <a:bodyPr/>
          <a:lstStyle/>
          <a:p>
            <a:fld id="{66C5B191-391C-4636-9F3B-FAA9F66BDCA7}" type="slidenum">
              <a:rPr lang="en-US" smtClean="0"/>
              <a:t>54</a:t>
            </a:fld>
            <a:endParaRPr lang="en-US" dirty="0"/>
          </a:p>
        </p:txBody>
      </p:sp>
      <p:sp>
        <p:nvSpPr>
          <p:cNvPr id="25" name="Title 1">
            <a:extLst>
              <a:ext uri="{FF2B5EF4-FFF2-40B4-BE49-F238E27FC236}">
                <a16:creationId xmlns:a16="http://schemas.microsoft.com/office/drawing/2014/main" xmlns="" id="{6F706D1D-81F2-4E6B-A728-6BFA6CDD8A40}"/>
              </a:ext>
            </a:extLst>
          </p:cNvPr>
          <p:cNvSpPr txBox="1">
            <a:spLocks/>
          </p:cNvSpPr>
          <p:nvPr/>
        </p:nvSpPr>
        <p:spPr>
          <a:xfrm>
            <a:off x="2578044" y="523393"/>
            <a:ext cx="6048512" cy="77670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002060"/>
                </a:solidFill>
              </a:rPr>
              <a:t>Thrust and Power Loading</a:t>
            </a:r>
            <a:endParaRPr lang="en-US" sz="4000" b="1" dirty="0">
              <a:solidFill>
                <a:srgbClr val="002060"/>
              </a:solidFill>
            </a:endParaRPr>
          </a:p>
          <a:p>
            <a:endParaRPr lang="en-US" sz="4000" b="1" dirty="0">
              <a:solidFill>
                <a:srgbClr val="002060"/>
              </a:solidFill>
            </a:endParaRPr>
          </a:p>
        </p:txBody>
      </p:sp>
      <p:sp>
        <p:nvSpPr>
          <p:cNvPr id="15" name="Rectangle 14">
            <a:extLst>
              <a:ext uri="{FF2B5EF4-FFF2-40B4-BE49-F238E27FC236}">
                <a16:creationId xmlns:a16="http://schemas.microsoft.com/office/drawing/2014/main" xmlns="" id="{BED409AD-6C6C-4ABE-B693-B6CF8C8BFFF6}"/>
              </a:ext>
            </a:extLst>
          </p:cNvPr>
          <p:cNvSpPr/>
          <p:nvPr/>
        </p:nvSpPr>
        <p:spPr>
          <a:xfrm>
            <a:off x="4585548" y="834154"/>
            <a:ext cx="32668"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40" name="Rectangle 39">
            <a:extLst>
              <a:ext uri="{FF2B5EF4-FFF2-40B4-BE49-F238E27FC236}">
                <a16:creationId xmlns:a16="http://schemas.microsoft.com/office/drawing/2014/main" xmlns="" id="{8ACD1537-71C8-4B94-8AEE-A47CDE3904B8}"/>
              </a:ext>
            </a:extLst>
          </p:cNvPr>
          <p:cNvSpPr/>
          <p:nvPr/>
        </p:nvSpPr>
        <p:spPr>
          <a:xfrm rot="16200001">
            <a:off x="2672824" y="1440076"/>
            <a:ext cx="1123036" cy="11989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1</a:t>
            </a:r>
            <a:endParaRPr lang="en-US" sz="1000">
              <a:solidFill>
                <a:srgbClr val="000000"/>
              </a:solidFill>
              <a:effectLst/>
              <a:latin typeface="Franklin Gothic"/>
              <a:ea typeface="Franklin Gothic"/>
              <a:cs typeface="Franklin Gothic"/>
            </a:endParaRPr>
          </a:p>
        </p:txBody>
      </p:sp>
      <p:sp>
        <p:nvSpPr>
          <p:cNvPr id="41" name="Rectangle 40">
            <a:extLst>
              <a:ext uri="{FF2B5EF4-FFF2-40B4-BE49-F238E27FC236}">
                <a16:creationId xmlns:a16="http://schemas.microsoft.com/office/drawing/2014/main" xmlns="" id="{4AB1DA3C-4B09-4E7F-AF5B-A68E392A8434}"/>
              </a:ext>
            </a:extLst>
          </p:cNvPr>
          <p:cNvSpPr/>
          <p:nvPr/>
        </p:nvSpPr>
        <p:spPr>
          <a:xfrm rot="16200001">
            <a:off x="2824614" y="743303"/>
            <a:ext cx="32669" cy="11989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sp>
        <p:nvSpPr>
          <p:cNvPr id="46" name="Rectangle 45">
            <a:extLst>
              <a:ext uri="{FF2B5EF4-FFF2-40B4-BE49-F238E27FC236}">
                <a16:creationId xmlns:a16="http://schemas.microsoft.com/office/drawing/2014/main" xmlns="" id="{9D4047E7-EA8A-4AC9-85A5-0A55AEBCF4DF}"/>
              </a:ext>
            </a:extLst>
          </p:cNvPr>
          <p:cNvSpPr/>
          <p:nvPr/>
        </p:nvSpPr>
        <p:spPr>
          <a:xfrm>
            <a:off x="2811094" y="220815"/>
            <a:ext cx="311654"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endParaRPr lang="en-US" sz="1000" dirty="0">
              <a:solidFill>
                <a:srgbClr val="000000"/>
              </a:solidFill>
              <a:effectLst/>
              <a:latin typeface="Franklin Gothic"/>
              <a:ea typeface="Franklin Gothic"/>
              <a:cs typeface="Franklin Gothic"/>
            </a:endParaRPr>
          </a:p>
        </p:txBody>
      </p:sp>
      <p:sp>
        <p:nvSpPr>
          <p:cNvPr id="47" name="Rectangle 46">
            <a:extLst>
              <a:ext uri="{FF2B5EF4-FFF2-40B4-BE49-F238E27FC236}">
                <a16:creationId xmlns:a16="http://schemas.microsoft.com/office/drawing/2014/main" xmlns="" id="{38C7DECB-0528-4EDA-8B9C-1F99D32A2331}"/>
              </a:ext>
            </a:extLst>
          </p:cNvPr>
          <p:cNvSpPr/>
          <p:nvPr/>
        </p:nvSpPr>
        <p:spPr>
          <a:xfrm>
            <a:off x="3049276" y="220815"/>
            <a:ext cx="32668" cy="119894"/>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400">
                <a:solidFill>
                  <a:srgbClr val="000000"/>
                </a:solidFill>
                <a:effectLst/>
                <a:latin typeface="Franklin Gothic"/>
                <a:ea typeface="Franklin Gothic"/>
                <a:cs typeface="Franklin Gothic"/>
              </a:rPr>
              <a:t> </a:t>
            </a:r>
            <a:endParaRPr lang="en-US" sz="1000">
              <a:solidFill>
                <a:srgbClr val="000000"/>
              </a:solidFill>
              <a:effectLst/>
              <a:latin typeface="Franklin Gothic"/>
              <a:ea typeface="Franklin Gothic"/>
              <a:cs typeface="Franklin Gothic"/>
            </a:endParaRPr>
          </a:p>
        </p:txBody>
      </p:sp>
      <p:pic>
        <p:nvPicPr>
          <p:cNvPr id="96" name="Picture 95" descr="image1.jpeg">
            <a:extLst>
              <a:ext uri="{FF2B5EF4-FFF2-40B4-BE49-F238E27FC236}">
                <a16:creationId xmlns:a16="http://schemas.microsoft.com/office/drawing/2014/main" xmlns="" id="{0FAD8BFF-E2EE-4FC1-9150-011F8A4E3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29" y="368963"/>
            <a:ext cx="1514737" cy="973325"/>
          </a:xfrm>
          <a:prstGeom prst="rect">
            <a:avLst/>
          </a:prstGeom>
        </p:spPr>
      </p:pic>
      <p:sp>
        <p:nvSpPr>
          <p:cNvPr id="3" name="TextBox 2"/>
          <p:cNvSpPr txBox="1"/>
          <p:nvPr/>
        </p:nvSpPr>
        <p:spPr>
          <a:xfrm>
            <a:off x="552507" y="1476126"/>
            <a:ext cx="7971733" cy="4524315"/>
          </a:xfrm>
          <a:prstGeom prst="rect">
            <a:avLst/>
          </a:prstGeom>
          <a:noFill/>
        </p:spPr>
        <p:txBody>
          <a:bodyPr wrap="square" rtlCol="0">
            <a:spAutoFit/>
          </a:bodyPr>
          <a:lstStyle/>
          <a:p>
            <a:r>
              <a:rPr lang="en-US" sz="2400" dirty="0" smtClean="0"/>
              <a:t>A useful way to assess whether there is enough thrust is to compare Power Loading with known airplanes</a:t>
            </a:r>
          </a:p>
          <a:p>
            <a:endParaRPr lang="en-US" sz="2400" dirty="0"/>
          </a:p>
          <a:p>
            <a:r>
              <a:rPr lang="en-US" sz="2400" dirty="0" smtClean="0"/>
              <a:t>Power Loading = horsepower / pound</a:t>
            </a:r>
          </a:p>
          <a:p>
            <a:endParaRPr lang="en-US" sz="2400" dirty="0"/>
          </a:p>
          <a:p>
            <a:r>
              <a:rPr lang="en-US" sz="2400" dirty="0" smtClean="0"/>
              <a:t>Electrical power is measured in Watts </a:t>
            </a:r>
          </a:p>
          <a:p>
            <a:r>
              <a:rPr lang="en-US" sz="2400" dirty="0" smtClean="0"/>
              <a:t>So power loading can be measured in Watts / pound</a:t>
            </a:r>
          </a:p>
          <a:p>
            <a:endParaRPr lang="en-US" sz="2400" dirty="0"/>
          </a:p>
          <a:p>
            <a:r>
              <a:rPr lang="en-US" sz="2400" dirty="0" smtClean="0"/>
              <a:t>Ohm’s Law for electricity</a:t>
            </a:r>
          </a:p>
          <a:p>
            <a:endParaRPr lang="en-US" sz="2400" dirty="0"/>
          </a:p>
          <a:p>
            <a:r>
              <a:rPr lang="en-US" sz="2400" dirty="0" smtClean="0"/>
              <a:t>P = I x V    Power = Current x Voltage</a:t>
            </a:r>
          </a:p>
          <a:p>
            <a:r>
              <a:rPr lang="en-US" sz="2400" dirty="0"/>
              <a:t>	</a:t>
            </a:r>
            <a:r>
              <a:rPr lang="en-US" sz="2400" dirty="0" smtClean="0"/>
              <a:t>		Watts = Amps x Volts</a:t>
            </a:r>
            <a:endParaRPr lang="en-US" sz="2400" dirty="0"/>
          </a:p>
        </p:txBody>
      </p:sp>
    </p:spTree>
    <p:extLst>
      <p:ext uri="{BB962C8B-B14F-4D97-AF65-F5344CB8AC3E}">
        <p14:creationId xmlns:p14="http://schemas.microsoft.com/office/powerpoint/2010/main" val="16980481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9323" y="355381"/>
            <a:ext cx="5350886" cy="730624"/>
          </a:xfrm>
        </p:spPr>
        <p:txBody>
          <a:bodyPr/>
          <a:lstStyle/>
          <a:p>
            <a:r>
              <a:rPr lang="en-US" dirty="0" smtClean="0"/>
              <a:t>Power Loading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83590261"/>
              </p:ext>
            </p:extLst>
          </p:nvPr>
        </p:nvGraphicFramePr>
        <p:xfrm>
          <a:off x="1330958" y="1503680"/>
          <a:ext cx="6675122" cy="3667760"/>
        </p:xfrm>
        <a:graphic>
          <a:graphicData uri="http://schemas.openxmlformats.org/drawingml/2006/table">
            <a:tbl>
              <a:tblPr firstRow="1" bandRow="1">
                <a:tableStyleId>{5C22544A-7EE6-4342-B048-85BDC9FD1C3A}</a:tableStyleId>
              </a:tblPr>
              <a:tblGrid>
                <a:gridCol w="2964994"/>
                <a:gridCol w="1870586"/>
                <a:gridCol w="1839542"/>
              </a:tblGrid>
              <a:tr h="649045">
                <a:tc>
                  <a:txBody>
                    <a:bodyPr/>
                    <a:lstStyle/>
                    <a:p>
                      <a:pPr algn="ctr"/>
                      <a:r>
                        <a:rPr lang="en-US" dirty="0" smtClean="0"/>
                        <a:t>Airplane Type</a:t>
                      </a:r>
                      <a:endParaRPr lang="en-US" dirty="0"/>
                    </a:p>
                  </a:txBody>
                  <a:tcPr anchor="ctr"/>
                </a:tc>
                <a:tc>
                  <a:txBody>
                    <a:bodyPr/>
                    <a:lstStyle/>
                    <a:p>
                      <a:pPr algn="ctr"/>
                      <a:r>
                        <a:rPr lang="en-US" dirty="0" smtClean="0"/>
                        <a:t>Watts per pound</a:t>
                      </a:r>
                      <a:endParaRPr lang="en-US" dirty="0"/>
                    </a:p>
                  </a:txBody>
                  <a:tcPr anchor="ctr"/>
                </a:tc>
                <a:tc>
                  <a:txBody>
                    <a:bodyPr/>
                    <a:lstStyle/>
                    <a:p>
                      <a:pPr algn="ctr"/>
                      <a:r>
                        <a:rPr lang="en-US" dirty="0" smtClean="0"/>
                        <a:t>Horsepower per pound</a:t>
                      </a:r>
                      <a:endParaRPr lang="en-US" dirty="0"/>
                    </a:p>
                  </a:txBody>
                  <a:tcPr anchor="ctr"/>
                </a:tc>
              </a:tr>
              <a:tr h="649045">
                <a:tc>
                  <a:txBody>
                    <a:bodyPr/>
                    <a:lstStyle/>
                    <a:p>
                      <a:r>
                        <a:rPr lang="en-US" dirty="0" smtClean="0"/>
                        <a:t>Slow Flyer</a:t>
                      </a:r>
                    </a:p>
                    <a:p>
                      <a:endParaRPr lang="en-US" dirty="0"/>
                    </a:p>
                  </a:txBody>
                  <a:tcPr/>
                </a:tc>
                <a:tc>
                  <a:txBody>
                    <a:bodyPr/>
                    <a:lstStyle/>
                    <a:p>
                      <a:pPr algn="ctr"/>
                      <a:r>
                        <a:rPr lang="en-US" dirty="0" smtClean="0"/>
                        <a:t>50</a:t>
                      </a:r>
                    </a:p>
                  </a:txBody>
                  <a:tcPr anchor="ctr"/>
                </a:tc>
                <a:tc>
                  <a:txBody>
                    <a:bodyPr/>
                    <a:lstStyle/>
                    <a:p>
                      <a:pPr algn="ctr"/>
                      <a:r>
                        <a:rPr lang="en-US" dirty="0" smtClean="0"/>
                        <a:t>.07</a:t>
                      </a:r>
                      <a:endParaRPr lang="en-US" dirty="0"/>
                    </a:p>
                  </a:txBody>
                  <a:tcPr anchor="ctr"/>
                </a:tc>
              </a:tr>
              <a:tr h="649045">
                <a:tc>
                  <a:txBody>
                    <a:bodyPr/>
                    <a:lstStyle/>
                    <a:p>
                      <a:r>
                        <a:rPr lang="en-US" dirty="0" smtClean="0"/>
                        <a:t>Powered glider, trainers</a:t>
                      </a:r>
                    </a:p>
                    <a:p>
                      <a:endParaRPr lang="en-US" dirty="0"/>
                    </a:p>
                  </a:txBody>
                  <a:tcPr/>
                </a:tc>
                <a:tc>
                  <a:txBody>
                    <a:bodyPr/>
                    <a:lstStyle/>
                    <a:p>
                      <a:pPr algn="ctr"/>
                      <a:r>
                        <a:rPr lang="en-US" dirty="0" smtClean="0"/>
                        <a:t>50-80</a:t>
                      </a:r>
                    </a:p>
                  </a:txBody>
                  <a:tcPr anchor="ctr"/>
                </a:tc>
                <a:tc>
                  <a:txBody>
                    <a:bodyPr/>
                    <a:lstStyle/>
                    <a:p>
                      <a:pPr algn="ctr"/>
                      <a:r>
                        <a:rPr lang="en-US" dirty="0" smtClean="0"/>
                        <a:t>.07 - .11</a:t>
                      </a:r>
                      <a:endParaRPr lang="en-US" dirty="0"/>
                    </a:p>
                  </a:txBody>
                  <a:tcPr anchor="ctr"/>
                </a:tc>
              </a:tr>
              <a:tr h="678488">
                <a:tc>
                  <a:txBody>
                    <a:bodyPr/>
                    <a:lstStyle/>
                    <a:p>
                      <a:r>
                        <a:rPr lang="en-US" dirty="0" smtClean="0"/>
                        <a:t>Sport Flying, aerobatics,</a:t>
                      </a:r>
                      <a:r>
                        <a:rPr lang="en-US" baseline="0" dirty="0" smtClean="0"/>
                        <a:t> </a:t>
                      </a:r>
                      <a:r>
                        <a:rPr lang="en-US" baseline="0" dirty="0" err="1" smtClean="0"/>
                        <a:t>warbirds</a:t>
                      </a:r>
                      <a:endParaRPr lang="en-US" dirty="0"/>
                    </a:p>
                  </a:txBody>
                  <a:tcPr/>
                </a:tc>
                <a:tc>
                  <a:txBody>
                    <a:bodyPr/>
                    <a:lstStyle/>
                    <a:p>
                      <a:pPr algn="ctr"/>
                      <a:r>
                        <a:rPr lang="en-US" dirty="0" smtClean="0"/>
                        <a:t>80-120</a:t>
                      </a:r>
                      <a:endParaRPr lang="en-US" dirty="0"/>
                    </a:p>
                  </a:txBody>
                  <a:tcPr anchor="ctr"/>
                </a:tc>
                <a:tc>
                  <a:txBody>
                    <a:bodyPr/>
                    <a:lstStyle/>
                    <a:p>
                      <a:pPr algn="ctr"/>
                      <a:r>
                        <a:rPr lang="en-US" dirty="0" smtClean="0"/>
                        <a:t>.11 - .16</a:t>
                      </a:r>
                      <a:endParaRPr lang="en-US" dirty="0"/>
                    </a:p>
                  </a:txBody>
                  <a:tcPr anchor="ctr"/>
                </a:tc>
              </a:tr>
              <a:tr h="393092">
                <a:tc>
                  <a:txBody>
                    <a:bodyPr/>
                    <a:lstStyle/>
                    <a:p>
                      <a:r>
                        <a:rPr lang="en-US" dirty="0" smtClean="0"/>
                        <a:t>Pattern</a:t>
                      </a:r>
                      <a:endParaRPr lang="en-US" dirty="0"/>
                    </a:p>
                  </a:txBody>
                  <a:tcPr/>
                </a:tc>
                <a:tc>
                  <a:txBody>
                    <a:bodyPr/>
                    <a:lstStyle/>
                    <a:p>
                      <a:pPr algn="ctr"/>
                      <a:r>
                        <a:rPr lang="en-US" dirty="0" smtClean="0"/>
                        <a:t>120-180</a:t>
                      </a:r>
                    </a:p>
                  </a:txBody>
                  <a:tcPr anchor="ctr"/>
                </a:tc>
                <a:tc>
                  <a:txBody>
                    <a:bodyPr/>
                    <a:lstStyle/>
                    <a:p>
                      <a:pPr algn="ctr"/>
                      <a:r>
                        <a:rPr lang="en-US" dirty="0" smtClean="0"/>
                        <a:t>.16</a:t>
                      </a:r>
                      <a:r>
                        <a:rPr lang="en-US" baseline="0" dirty="0" smtClean="0"/>
                        <a:t> - .24</a:t>
                      </a:r>
                      <a:endParaRPr lang="en-US" dirty="0" smtClean="0"/>
                    </a:p>
                  </a:txBody>
                  <a:tcPr anchor="ctr"/>
                </a:tc>
              </a:tr>
              <a:tr h="649045">
                <a:tc>
                  <a:txBody>
                    <a:bodyPr/>
                    <a:lstStyle/>
                    <a:p>
                      <a:r>
                        <a:rPr lang="en-US" dirty="0" smtClean="0"/>
                        <a:t>Faster jets, 3D</a:t>
                      </a:r>
                    </a:p>
                    <a:p>
                      <a:endParaRPr lang="en-US" dirty="0"/>
                    </a:p>
                  </a:txBody>
                  <a:tcPr/>
                </a:tc>
                <a:tc>
                  <a:txBody>
                    <a:bodyPr/>
                    <a:lstStyle/>
                    <a:p>
                      <a:pPr algn="ctr"/>
                      <a:r>
                        <a:rPr lang="en-US" dirty="0" smtClean="0"/>
                        <a:t>180-200+</a:t>
                      </a:r>
                    </a:p>
                  </a:txBody>
                  <a:tcPr anchor="ctr"/>
                </a:tc>
                <a:tc>
                  <a:txBody>
                    <a:bodyPr/>
                    <a:lstStyle/>
                    <a:p>
                      <a:pPr algn="ctr"/>
                      <a:r>
                        <a:rPr lang="en-US" dirty="0" smtClean="0"/>
                        <a:t>.24 - .27 +</a:t>
                      </a:r>
                    </a:p>
                  </a:txBody>
                  <a:tcPr anchor="ctr"/>
                </a:tc>
              </a:tr>
            </a:tbl>
          </a:graphicData>
        </a:graphic>
      </p:graphicFrame>
      <p:pic>
        <p:nvPicPr>
          <p:cNvPr id="6" name="Picture 5" descr="image1.jpeg">
            <a:extLst>
              <a:ext uri="{FF2B5EF4-FFF2-40B4-BE49-F238E27FC236}">
                <a16:creationId xmlns:a16="http://schemas.microsoft.com/office/drawing/2014/main" xmlns="" id="{0FAD8BFF-E2EE-4FC1-9150-011F8A4E3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29" y="368963"/>
            <a:ext cx="1514737" cy="973325"/>
          </a:xfrm>
          <a:prstGeom prst="rect">
            <a:avLst/>
          </a:prstGeom>
        </p:spPr>
      </p:pic>
    </p:spTree>
    <p:extLst>
      <p:ext uri="{BB962C8B-B14F-4D97-AF65-F5344CB8AC3E}">
        <p14:creationId xmlns:p14="http://schemas.microsoft.com/office/powerpoint/2010/main" val="25712006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8694" y="273050"/>
            <a:ext cx="6021532" cy="1325563"/>
          </a:xfrm>
        </p:spPr>
        <p:txBody>
          <a:bodyPr/>
          <a:lstStyle/>
          <a:p>
            <a:r>
              <a:rPr lang="en-US" dirty="0" smtClean="0"/>
              <a:t>Power Loading of Apprentice Trainer</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Power Loading = Watts / lb.</a:t>
            </a:r>
          </a:p>
          <a:p>
            <a:pPr lvl="1"/>
            <a:r>
              <a:rPr lang="en-US" sz="2800" dirty="0" smtClean="0"/>
              <a:t>Weight = 3.1 lb.</a:t>
            </a:r>
          </a:p>
          <a:p>
            <a:pPr lvl="1"/>
            <a:r>
              <a:rPr lang="en-US" sz="2800" dirty="0" smtClean="0"/>
              <a:t>Watts = Amps x Volts   </a:t>
            </a:r>
          </a:p>
          <a:p>
            <a:pPr lvl="1"/>
            <a:r>
              <a:rPr lang="en-US" sz="2400" dirty="0" smtClean="0"/>
              <a:t>The Apprentice 3-s </a:t>
            </a:r>
            <a:r>
              <a:rPr lang="en-US" sz="2400" dirty="0" err="1" smtClean="0"/>
              <a:t>LiPo</a:t>
            </a:r>
            <a:r>
              <a:rPr lang="en-US" sz="2400" dirty="0" smtClean="0"/>
              <a:t> battery has </a:t>
            </a:r>
            <a:r>
              <a:rPr lang="en-US" sz="2400" b="1" dirty="0" smtClean="0"/>
              <a:t>11.1 Volts</a:t>
            </a:r>
          </a:p>
          <a:p>
            <a:pPr lvl="2"/>
            <a:r>
              <a:rPr lang="en-US" sz="2400" dirty="0" smtClean="0"/>
              <a:t>It’s speed controller is rated for 25 amps, so maximum current must be less than that.  Let’s assume 20 amps.</a:t>
            </a:r>
          </a:p>
          <a:p>
            <a:pPr lvl="2"/>
            <a:r>
              <a:rPr lang="en-US" dirty="0" smtClean="0"/>
              <a:t>20 x 11.1 = </a:t>
            </a:r>
            <a:r>
              <a:rPr lang="en-US" b="1" dirty="0" smtClean="0"/>
              <a:t>222 </a:t>
            </a:r>
            <a:r>
              <a:rPr lang="en-US" b="1" dirty="0"/>
              <a:t>Watts </a:t>
            </a:r>
            <a:endParaRPr lang="en-US" b="1" dirty="0" smtClean="0"/>
          </a:p>
          <a:p>
            <a:r>
              <a:rPr lang="en-US" b="1" dirty="0" smtClean="0"/>
              <a:t>Power Loading = 222 Watts / 3.1 lbs.</a:t>
            </a:r>
          </a:p>
          <a:p>
            <a:pPr marL="0" indent="0">
              <a:buNone/>
            </a:pPr>
            <a:r>
              <a:rPr lang="en-US" b="1" dirty="0"/>
              <a:t> </a:t>
            </a:r>
            <a:r>
              <a:rPr lang="en-US" b="1" dirty="0" smtClean="0"/>
              <a:t>                              = 71 Watts/lb.</a:t>
            </a:r>
          </a:p>
          <a:p>
            <a:endParaRPr lang="en-US" dirty="0" smtClean="0"/>
          </a:p>
        </p:txBody>
      </p:sp>
      <p:sp>
        <p:nvSpPr>
          <p:cNvPr id="4" name="Slide Number Placeholder 3"/>
          <p:cNvSpPr>
            <a:spLocks noGrp="1"/>
          </p:cNvSpPr>
          <p:nvPr>
            <p:ph type="sldNum" sz="quarter" idx="12"/>
          </p:nvPr>
        </p:nvSpPr>
        <p:spPr/>
        <p:txBody>
          <a:bodyPr/>
          <a:lstStyle/>
          <a:p>
            <a:fld id="{66C5B191-391C-4636-9F3B-FAA9F66BDCA7}" type="slidenum">
              <a:rPr lang="en-US" smtClean="0"/>
              <a:t>56</a:t>
            </a:fld>
            <a:endParaRPr lang="en-US"/>
          </a:p>
        </p:txBody>
      </p:sp>
      <p:pic>
        <p:nvPicPr>
          <p:cNvPr id="5" name="Picture 4" descr="image1.jpeg">
            <a:extLst>
              <a:ext uri="{FF2B5EF4-FFF2-40B4-BE49-F238E27FC236}">
                <a16:creationId xmlns:a16="http://schemas.microsoft.com/office/drawing/2014/main" xmlns="" id="{0FAD8BFF-E2EE-4FC1-9150-011F8A4E3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29" y="368963"/>
            <a:ext cx="1514737" cy="973325"/>
          </a:xfrm>
          <a:prstGeom prst="rect">
            <a:avLst/>
          </a:prstGeom>
        </p:spPr>
      </p:pic>
    </p:spTree>
    <p:extLst>
      <p:ext uri="{BB962C8B-B14F-4D97-AF65-F5344CB8AC3E}">
        <p14:creationId xmlns:p14="http://schemas.microsoft.com/office/powerpoint/2010/main" val="13376392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FEF9425-6786-4904-9DAC-B4160F0F3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857" y="2459458"/>
            <a:ext cx="5197739" cy="2888457"/>
          </a:xfrm>
          <a:prstGeom prst="rect">
            <a:avLst/>
          </a:prstGeom>
        </p:spPr>
      </p:pic>
      <p:sp>
        <p:nvSpPr>
          <p:cNvPr id="2" name="Title 1"/>
          <p:cNvSpPr>
            <a:spLocks noGrp="1"/>
          </p:cNvSpPr>
          <p:nvPr>
            <p:ph type="title"/>
          </p:nvPr>
        </p:nvSpPr>
        <p:spPr>
          <a:xfrm>
            <a:off x="2289273" y="79010"/>
            <a:ext cx="5101508" cy="1325563"/>
          </a:xfrm>
        </p:spPr>
        <p:txBody>
          <a:bodyPr>
            <a:noAutofit/>
          </a:bodyPr>
          <a:lstStyle/>
          <a:p>
            <a:r>
              <a:rPr lang="en-US" sz="4000" dirty="0" smtClean="0">
                <a:latin typeface="+mn-lt"/>
              </a:rPr>
              <a:t>So how well will our Apprentice Fly?</a:t>
            </a:r>
            <a:endParaRPr lang="en-US" sz="4000" dirty="0">
              <a:latin typeface="+mn-lt"/>
            </a:endParaRPr>
          </a:p>
        </p:txBody>
      </p:sp>
      <p:sp>
        <p:nvSpPr>
          <p:cNvPr id="3" name="Content Placeholder 2"/>
          <p:cNvSpPr>
            <a:spLocks noGrp="1"/>
          </p:cNvSpPr>
          <p:nvPr>
            <p:ph idx="1"/>
          </p:nvPr>
        </p:nvSpPr>
        <p:spPr>
          <a:xfrm>
            <a:off x="0" y="1516557"/>
            <a:ext cx="5232400" cy="4650563"/>
          </a:xfrm>
        </p:spPr>
        <p:txBody>
          <a:bodyPr>
            <a:noAutofit/>
          </a:bodyPr>
          <a:lstStyle/>
          <a:p>
            <a:r>
              <a:rPr lang="en-US" sz="2400" dirty="0"/>
              <a:t>H</a:t>
            </a:r>
            <a:r>
              <a:rPr lang="en-US" sz="2400" dirty="0" smtClean="0"/>
              <a:t>igh wing with </a:t>
            </a:r>
            <a:r>
              <a:rPr lang="en-US" sz="2400" b="1" dirty="0"/>
              <a:t>D</a:t>
            </a:r>
            <a:r>
              <a:rPr lang="en-US" sz="2400" b="1" dirty="0" smtClean="0"/>
              <a:t>ihedral</a:t>
            </a:r>
            <a:r>
              <a:rPr lang="en-US" sz="2400" dirty="0" smtClean="0"/>
              <a:t>, and large tail surfaces so it should be easy to control</a:t>
            </a:r>
          </a:p>
          <a:p>
            <a:r>
              <a:rPr lang="en-US" sz="2400" dirty="0" smtClean="0"/>
              <a:t> </a:t>
            </a:r>
            <a:r>
              <a:rPr lang="en-US" sz="2400" b="1" dirty="0" smtClean="0"/>
              <a:t>Wing Loading of 11 oz./</a:t>
            </a:r>
            <a:r>
              <a:rPr lang="en-US" sz="2400" b="1" dirty="0" err="1" smtClean="0"/>
              <a:t>sq</a:t>
            </a:r>
            <a:r>
              <a:rPr lang="en-US" sz="2400" b="1" dirty="0" smtClean="0"/>
              <a:t> foot</a:t>
            </a:r>
          </a:p>
          <a:p>
            <a:pPr lvl="1"/>
            <a:r>
              <a:rPr lang="en-US" sz="2000" dirty="0"/>
              <a:t>N</a:t>
            </a:r>
            <a:r>
              <a:rPr lang="en-US" sz="2000" dirty="0" smtClean="0"/>
              <a:t>ormal for a trainer</a:t>
            </a:r>
          </a:p>
          <a:p>
            <a:pPr lvl="1"/>
            <a:r>
              <a:rPr lang="en-US" sz="2000" dirty="0" smtClean="0"/>
              <a:t>will be able to fly slowly without stalling.</a:t>
            </a:r>
          </a:p>
          <a:p>
            <a:r>
              <a:rPr lang="en-US" sz="2400" b="1" dirty="0" smtClean="0"/>
              <a:t>Power Loading of 71 Watts / lb.</a:t>
            </a:r>
          </a:p>
          <a:p>
            <a:pPr lvl="1"/>
            <a:r>
              <a:rPr lang="en-US" sz="2000" dirty="0"/>
              <a:t>N</a:t>
            </a:r>
            <a:r>
              <a:rPr lang="en-US" sz="2000" dirty="0" smtClean="0"/>
              <a:t>ormal for a trainer</a:t>
            </a:r>
          </a:p>
          <a:p>
            <a:pPr lvl="1"/>
            <a:r>
              <a:rPr lang="en-US" sz="2000" dirty="0"/>
              <a:t>W</a:t>
            </a:r>
            <a:r>
              <a:rPr lang="en-US" sz="2000" dirty="0" smtClean="0"/>
              <a:t>ill climb well, won’t be a hot aerobatic airplane.</a:t>
            </a:r>
          </a:p>
          <a:p>
            <a:r>
              <a:rPr lang="en-US" sz="2400" dirty="0"/>
              <a:t>M</a:t>
            </a:r>
            <a:r>
              <a:rPr lang="en-US" sz="2400" dirty="0" smtClean="0"/>
              <a:t>oderate </a:t>
            </a:r>
            <a:r>
              <a:rPr lang="en-US" sz="2400" b="1" dirty="0"/>
              <a:t>A</a:t>
            </a:r>
            <a:r>
              <a:rPr lang="en-US" sz="2400" b="1" dirty="0" smtClean="0"/>
              <a:t>spect </a:t>
            </a:r>
            <a:r>
              <a:rPr lang="en-US" sz="2400" b="1" dirty="0"/>
              <a:t>R</a:t>
            </a:r>
            <a:r>
              <a:rPr lang="en-US" sz="2400" b="1" dirty="0" smtClean="0"/>
              <a:t>atio of 5.36 </a:t>
            </a:r>
            <a:endParaRPr lang="en-US" sz="2400" dirty="0" smtClean="0"/>
          </a:p>
          <a:p>
            <a:pPr lvl="1"/>
            <a:r>
              <a:rPr lang="en-US" sz="2000" dirty="0" smtClean="0"/>
              <a:t>a moderate L/D </a:t>
            </a:r>
          </a:p>
          <a:p>
            <a:pPr lvl="1"/>
            <a:r>
              <a:rPr lang="en-US" sz="2000" dirty="0" smtClean="0"/>
              <a:t>glide OK, but not like a sailplane.</a:t>
            </a:r>
          </a:p>
        </p:txBody>
      </p:sp>
      <p:sp>
        <p:nvSpPr>
          <p:cNvPr id="4" name="Slide Number Placeholder 3"/>
          <p:cNvSpPr>
            <a:spLocks noGrp="1"/>
          </p:cNvSpPr>
          <p:nvPr>
            <p:ph type="sldNum" sz="quarter" idx="12"/>
          </p:nvPr>
        </p:nvSpPr>
        <p:spPr/>
        <p:txBody>
          <a:bodyPr/>
          <a:lstStyle/>
          <a:p>
            <a:fld id="{66C5B191-391C-4636-9F3B-FAA9F66BDCA7}" type="slidenum">
              <a:rPr lang="en-US" smtClean="0"/>
              <a:t>57</a:t>
            </a:fld>
            <a:endParaRPr lang="en-US"/>
          </a:p>
        </p:txBody>
      </p:sp>
      <p:pic>
        <p:nvPicPr>
          <p:cNvPr id="5" name="Picture 4" descr="image1.jpeg">
            <a:extLst>
              <a:ext uri="{FF2B5EF4-FFF2-40B4-BE49-F238E27FC236}">
                <a16:creationId xmlns:a16="http://schemas.microsoft.com/office/drawing/2014/main" xmlns="" id="{0FAD8BFF-E2EE-4FC1-9150-011F8A4E3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21" y="118945"/>
            <a:ext cx="1514737" cy="973325"/>
          </a:xfrm>
          <a:prstGeom prst="rect">
            <a:avLst/>
          </a:prstGeom>
        </p:spPr>
      </p:pic>
      <p:sp>
        <p:nvSpPr>
          <p:cNvPr id="7" name="TextBox 6"/>
          <p:cNvSpPr txBox="1"/>
          <p:nvPr/>
        </p:nvSpPr>
        <p:spPr>
          <a:xfrm>
            <a:off x="650018" y="5990437"/>
            <a:ext cx="7640209" cy="584776"/>
          </a:xfrm>
          <a:prstGeom prst="rect">
            <a:avLst/>
          </a:prstGeom>
          <a:noFill/>
        </p:spPr>
        <p:txBody>
          <a:bodyPr wrap="square" rtlCol="0">
            <a:spAutoFit/>
          </a:bodyPr>
          <a:lstStyle/>
          <a:p>
            <a:r>
              <a:rPr lang="en-US" sz="3200" dirty="0"/>
              <a:t>It should be a great plane for learning to fly!</a:t>
            </a:r>
            <a:r>
              <a:rPr lang="en-US" sz="3200" dirty="0" smtClean="0"/>
              <a:t>!</a:t>
            </a:r>
            <a:endParaRPr lang="en-US" sz="3200" dirty="0"/>
          </a:p>
        </p:txBody>
      </p:sp>
    </p:spTree>
    <p:extLst>
      <p:ext uri="{BB962C8B-B14F-4D97-AF65-F5344CB8AC3E}">
        <p14:creationId xmlns:p14="http://schemas.microsoft.com/office/powerpoint/2010/main" val="1936831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077E9AC-BE35-4BCA-BA11-2DA6AAD9D151}"/>
              </a:ext>
            </a:extLst>
          </p:cNvPr>
          <p:cNvSpPr>
            <a:spLocks noGrp="1"/>
          </p:cNvSpPr>
          <p:nvPr>
            <p:ph type="sldNum" sz="quarter" idx="12"/>
          </p:nvPr>
        </p:nvSpPr>
        <p:spPr>
          <a:xfrm>
            <a:off x="6467950" y="6256343"/>
            <a:ext cx="2057400" cy="365125"/>
          </a:xfrm>
        </p:spPr>
        <p:txBody>
          <a:bodyPr/>
          <a:lstStyle/>
          <a:p>
            <a:fld id="{66C5B191-391C-4636-9F3B-FAA9F66BDCA7}" type="slidenum">
              <a:rPr lang="en-US" smtClean="0"/>
              <a:t>58</a:t>
            </a:fld>
            <a:endParaRPr lang="en-US"/>
          </a:p>
        </p:txBody>
      </p:sp>
      <p:pic>
        <p:nvPicPr>
          <p:cNvPr id="24" name="Picture 23" descr="image1.jpeg">
            <a:extLst>
              <a:ext uri="{FF2B5EF4-FFF2-40B4-BE49-F238E27FC236}">
                <a16:creationId xmlns:a16="http://schemas.microsoft.com/office/drawing/2014/main" xmlns="" id="{E78B3C49-DD4E-4A1B-A859-1726B4DEE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2165" y="173042"/>
            <a:ext cx="2718920" cy="1747097"/>
          </a:xfrm>
          <a:prstGeom prst="rect">
            <a:avLst/>
          </a:prstGeom>
        </p:spPr>
      </p:pic>
      <p:sp>
        <p:nvSpPr>
          <p:cNvPr id="38" name="Title 1">
            <a:extLst>
              <a:ext uri="{FF2B5EF4-FFF2-40B4-BE49-F238E27FC236}">
                <a16:creationId xmlns:a16="http://schemas.microsoft.com/office/drawing/2014/main" xmlns="" id="{20896F54-AB41-4785-9DBC-D5EB6D9B9425}"/>
              </a:ext>
            </a:extLst>
          </p:cNvPr>
          <p:cNvSpPr txBox="1">
            <a:spLocks/>
          </p:cNvSpPr>
          <p:nvPr/>
        </p:nvSpPr>
        <p:spPr>
          <a:xfrm>
            <a:off x="1037358" y="1675964"/>
            <a:ext cx="7890611" cy="51417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endParaRPr lang="en-US" sz="200" b="1" dirty="0">
              <a:solidFill>
                <a:srgbClr val="002060"/>
              </a:solidFill>
            </a:endParaRPr>
          </a:p>
        </p:txBody>
      </p:sp>
      <p:sp>
        <p:nvSpPr>
          <p:cNvPr id="3" name="Rectangle 2">
            <a:extLst>
              <a:ext uri="{FF2B5EF4-FFF2-40B4-BE49-F238E27FC236}">
                <a16:creationId xmlns:a16="http://schemas.microsoft.com/office/drawing/2014/main" xmlns="" id="{F0ED042F-35C7-4E47-A3AB-82BA309C3F59}"/>
              </a:ext>
            </a:extLst>
          </p:cNvPr>
          <p:cNvSpPr/>
          <p:nvPr/>
        </p:nvSpPr>
        <p:spPr>
          <a:xfrm>
            <a:off x="40001" y="949604"/>
            <a:ext cx="8439752" cy="2585323"/>
          </a:xfrm>
          <a:prstGeom prst="rect">
            <a:avLst/>
          </a:prstGeom>
        </p:spPr>
        <p:txBody>
          <a:bodyPr wrap="square">
            <a:spAutoFit/>
          </a:bodyPr>
          <a:lstStyle/>
          <a:p>
            <a:pPr marL="628650" indent="-257175">
              <a:buFont typeface="Arial" panose="020B0604020202020204" pitchFamily="34" charset="0"/>
              <a:buChar char="•"/>
            </a:pPr>
            <a:r>
              <a:rPr lang="en-US" sz="2400" dirty="0">
                <a:solidFill>
                  <a:srgbClr val="002060"/>
                </a:solidFill>
              </a:rPr>
              <a:t>Opportunity is knocking</a:t>
            </a:r>
          </a:p>
          <a:p>
            <a:pPr marL="628650" indent="-257175">
              <a:buFont typeface="Arial" panose="020B0604020202020204" pitchFamily="34" charset="0"/>
              <a:buChar char="•"/>
            </a:pPr>
            <a:r>
              <a:rPr lang="en-US" sz="2400" dirty="0">
                <a:solidFill>
                  <a:srgbClr val="002060"/>
                </a:solidFill>
              </a:rPr>
              <a:t>Look forward to a </a:t>
            </a:r>
            <a:r>
              <a:rPr lang="en-US" sz="3600" dirty="0">
                <a:solidFill>
                  <a:srgbClr val="FF0000"/>
                </a:solidFill>
              </a:rPr>
              <a:t>career</a:t>
            </a:r>
            <a:r>
              <a:rPr lang="en-US" sz="2400" dirty="0">
                <a:solidFill>
                  <a:srgbClr val="002060"/>
                </a:solidFill>
              </a:rPr>
              <a:t> </a:t>
            </a:r>
            <a:endParaRPr lang="en-US" sz="2400" dirty="0" smtClean="0">
              <a:solidFill>
                <a:srgbClr val="002060"/>
              </a:solidFill>
            </a:endParaRPr>
          </a:p>
          <a:p>
            <a:pPr marL="628650" indent="-257175">
              <a:buFont typeface="Arial" panose="020B0604020202020204" pitchFamily="34" charset="0"/>
              <a:buChar char="•"/>
            </a:pPr>
            <a:r>
              <a:rPr lang="en-US" sz="2400" dirty="0" smtClean="0">
                <a:solidFill>
                  <a:srgbClr val="002060"/>
                </a:solidFill>
              </a:rPr>
              <a:t>Have </a:t>
            </a:r>
            <a:r>
              <a:rPr lang="en-US" sz="2400" dirty="0">
                <a:solidFill>
                  <a:srgbClr val="002060"/>
                </a:solidFill>
              </a:rPr>
              <a:t>fun exploring </a:t>
            </a:r>
            <a:r>
              <a:rPr lang="en-US" sz="3600" dirty="0">
                <a:solidFill>
                  <a:srgbClr val="FF0000"/>
                </a:solidFill>
              </a:rPr>
              <a:t>model aviation </a:t>
            </a:r>
            <a:r>
              <a:rPr lang="en-US" sz="2400" dirty="0">
                <a:solidFill>
                  <a:srgbClr val="002060"/>
                </a:solidFill>
              </a:rPr>
              <a:t>while you apply </a:t>
            </a:r>
            <a:r>
              <a:rPr lang="en-US" sz="3600" dirty="0">
                <a:solidFill>
                  <a:srgbClr val="FF0000"/>
                </a:solidFill>
              </a:rPr>
              <a:t>STEM</a:t>
            </a:r>
            <a:r>
              <a:rPr lang="en-US" sz="2400" dirty="0">
                <a:solidFill>
                  <a:srgbClr val="002060"/>
                </a:solidFill>
              </a:rPr>
              <a:t> </a:t>
            </a:r>
            <a:r>
              <a:rPr lang="en-US" sz="2400" dirty="0" smtClean="0">
                <a:solidFill>
                  <a:srgbClr val="002060"/>
                </a:solidFill>
              </a:rPr>
              <a:t>principles</a:t>
            </a:r>
            <a:endParaRPr lang="en-US" sz="2400" dirty="0">
              <a:solidFill>
                <a:srgbClr val="002060"/>
              </a:solidFill>
            </a:endParaRPr>
          </a:p>
          <a:p>
            <a:pPr marL="257175" indent="-257175">
              <a:buFont typeface="Arial" panose="020B0604020202020204" pitchFamily="34" charset="0"/>
              <a:buChar char="•"/>
            </a:pPr>
            <a:endParaRPr lang="en-US" sz="3000" dirty="0">
              <a:solidFill>
                <a:srgbClr val="002060"/>
              </a:solidFill>
            </a:endParaRPr>
          </a:p>
        </p:txBody>
      </p:sp>
      <p:pic>
        <p:nvPicPr>
          <p:cNvPr id="7" name="Picture 6">
            <a:extLst>
              <a:ext uri="{FF2B5EF4-FFF2-40B4-BE49-F238E27FC236}">
                <a16:creationId xmlns:a16="http://schemas.microsoft.com/office/drawing/2014/main" xmlns="" id="{7FEF9425-6786-4904-9DAC-B4160F0F3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380" y="3677537"/>
            <a:ext cx="2636276" cy="1465016"/>
          </a:xfrm>
          <a:prstGeom prst="rect">
            <a:avLst/>
          </a:prstGeom>
        </p:spPr>
      </p:pic>
      <p:pic>
        <p:nvPicPr>
          <p:cNvPr id="8" name="Picture 7"/>
          <p:cNvPicPr>
            <a:picLocks noChangeAspect="1"/>
          </p:cNvPicPr>
          <p:nvPr/>
        </p:nvPicPr>
        <p:blipFill>
          <a:blip r:embed="rId4" cstate="print"/>
          <a:stretch>
            <a:fillRect/>
          </a:stretch>
        </p:blipFill>
        <p:spPr>
          <a:xfrm>
            <a:off x="-320984" y="3372209"/>
            <a:ext cx="2084345" cy="3121624"/>
          </a:xfrm>
          <a:prstGeom prst="rect">
            <a:avLst/>
          </a:prstGeom>
        </p:spPr>
      </p:pic>
      <p:pic>
        <p:nvPicPr>
          <p:cNvPr id="9" name="Picture 8" descr="Unknown.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7752" y="4966966"/>
            <a:ext cx="2954856" cy="1654719"/>
          </a:xfrm>
          <a:prstGeom prst="rect">
            <a:avLst/>
          </a:prstGeom>
        </p:spPr>
      </p:pic>
      <p:pic>
        <p:nvPicPr>
          <p:cNvPr id="10" name="Picture 9"/>
          <p:cNvPicPr>
            <a:picLocks noChangeAspect="1"/>
          </p:cNvPicPr>
          <p:nvPr/>
        </p:nvPicPr>
        <p:blipFill>
          <a:blip r:embed="rId6"/>
          <a:stretch>
            <a:fillRect/>
          </a:stretch>
        </p:blipFill>
        <p:spPr>
          <a:xfrm>
            <a:off x="4533986" y="3357049"/>
            <a:ext cx="2396662" cy="1593311"/>
          </a:xfrm>
          <a:prstGeom prst="rect">
            <a:avLst/>
          </a:prstGeom>
        </p:spPr>
      </p:pic>
      <p:pic>
        <p:nvPicPr>
          <p:cNvPr id="11" name="Picture 10"/>
          <p:cNvPicPr>
            <a:picLocks noChangeAspect="1"/>
          </p:cNvPicPr>
          <p:nvPr/>
        </p:nvPicPr>
        <p:blipFill>
          <a:blip r:embed="rId7"/>
          <a:stretch>
            <a:fillRect/>
          </a:stretch>
        </p:blipFill>
        <p:spPr>
          <a:xfrm>
            <a:off x="5474870" y="5197476"/>
            <a:ext cx="2864183" cy="1830536"/>
          </a:xfrm>
          <a:prstGeom prst="rect">
            <a:avLst/>
          </a:prstGeom>
        </p:spPr>
      </p:pic>
      <p:pic>
        <p:nvPicPr>
          <p:cNvPr id="12" name="Picture 11"/>
          <p:cNvPicPr>
            <a:picLocks noChangeAspect="1"/>
          </p:cNvPicPr>
          <p:nvPr/>
        </p:nvPicPr>
        <p:blipFill>
          <a:blip r:embed="rId8"/>
          <a:stretch>
            <a:fillRect/>
          </a:stretch>
        </p:blipFill>
        <p:spPr>
          <a:xfrm>
            <a:off x="7010189" y="2880209"/>
            <a:ext cx="1970757" cy="1970757"/>
          </a:xfrm>
          <a:prstGeom prst="rect">
            <a:avLst/>
          </a:prstGeom>
        </p:spPr>
      </p:pic>
    </p:spTree>
    <p:extLst>
      <p:ext uri="{BB962C8B-B14F-4D97-AF65-F5344CB8AC3E}">
        <p14:creationId xmlns:p14="http://schemas.microsoft.com/office/powerpoint/2010/main" val="883569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title"/>
          </p:nvPr>
        </p:nvSpPr>
        <p:spPr>
          <a:xfrm>
            <a:off x="669730" y="312540"/>
            <a:ext cx="7804547" cy="1315396"/>
          </a:xfrm>
          <a:prstGeom prst="rect">
            <a:avLst/>
          </a:prstGeom>
        </p:spPr>
        <p:txBody>
          <a:bodyPr>
            <a:normAutofit/>
          </a:bodyPr>
          <a:lstStyle/>
          <a:p>
            <a:pPr lvl="0">
              <a:defRPr sz="1800"/>
            </a:pPr>
            <a:r>
              <a:rPr lang="en-US" sz="3200" b="1" dirty="0" smtClean="0">
                <a:solidFill>
                  <a:srgbClr val="00007C"/>
                </a:solidFill>
                <a:latin typeface="+mj-lt"/>
              </a:rPr>
              <a:t>A few Words about Safety</a:t>
            </a:r>
            <a:endParaRPr sz="3200" b="1" dirty="0">
              <a:solidFill>
                <a:srgbClr val="00007C"/>
              </a:solidFill>
              <a:latin typeface="+mj-lt"/>
            </a:endParaRPr>
          </a:p>
        </p:txBody>
      </p:sp>
      <p:sp>
        <p:nvSpPr>
          <p:cNvPr id="56" name="Shape 56"/>
          <p:cNvSpPr>
            <a:spLocks noGrp="1"/>
          </p:cNvSpPr>
          <p:nvPr>
            <p:ph type="body" idx="1"/>
          </p:nvPr>
        </p:nvSpPr>
        <p:spPr>
          <a:xfrm>
            <a:off x="686778" y="1524822"/>
            <a:ext cx="7804547" cy="4420195"/>
          </a:xfrm>
          <a:prstGeom prst="rect">
            <a:avLst/>
          </a:prstGeom>
        </p:spPr>
        <p:txBody>
          <a:bodyPr>
            <a:normAutofit/>
          </a:bodyPr>
          <a:lstStyle/>
          <a:p>
            <a:pPr>
              <a:lnSpc>
                <a:spcPct val="90000"/>
              </a:lnSpc>
              <a:spcBef>
                <a:spcPts val="1406"/>
              </a:spcBef>
              <a:buFont typeface="Wingdings" charset="2"/>
              <a:buChar char="u"/>
              <a:defRPr sz="1800"/>
            </a:pPr>
            <a:r>
              <a:rPr lang="en-US" sz="2000" b="1" dirty="0" smtClean="0">
                <a:solidFill>
                  <a:srgbClr val="00007C"/>
                </a:solidFill>
                <a:latin typeface="+mj-lt"/>
              </a:rPr>
              <a:t>Stay </a:t>
            </a:r>
            <a:r>
              <a:rPr lang="en-US" sz="2000" b="1" dirty="0">
                <a:solidFill>
                  <a:srgbClr val="00007C"/>
                </a:solidFill>
                <a:latin typeface="+mj-lt"/>
              </a:rPr>
              <a:t>at the tables or behind, unless you are going out to the runway with your instructor</a:t>
            </a:r>
          </a:p>
          <a:p>
            <a:pPr>
              <a:lnSpc>
                <a:spcPct val="90000"/>
              </a:lnSpc>
              <a:spcBef>
                <a:spcPts val="1406"/>
              </a:spcBef>
              <a:buFont typeface="Wingdings" charset="2"/>
              <a:buChar char="u"/>
              <a:defRPr sz="1800"/>
            </a:pPr>
            <a:r>
              <a:rPr lang="en-US" sz="2000" b="1" dirty="0" smtClean="0">
                <a:solidFill>
                  <a:srgbClr val="00007C"/>
                </a:solidFill>
                <a:latin typeface="+mj-lt"/>
              </a:rPr>
              <a:t>Stay with your instructor</a:t>
            </a:r>
          </a:p>
          <a:p>
            <a:pPr lvl="1">
              <a:lnSpc>
                <a:spcPct val="90000"/>
              </a:lnSpc>
              <a:spcBef>
                <a:spcPts val="1406"/>
              </a:spcBef>
              <a:buFont typeface="Arial"/>
              <a:buChar char="•"/>
              <a:defRPr sz="1800"/>
            </a:pPr>
            <a:r>
              <a:rPr lang="en-US" sz="2000" b="1" dirty="0" smtClean="0">
                <a:solidFill>
                  <a:srgbClr val="00007C"/>
                </a:solidFill>
                <a:latin typeface="+mj-lt"/>
              </a:rPr>
              <a:t>If we assign a few of you to an instructor, you can go out to the flying stations and observe while the other students fly </a:t>
            </a:r>
            <a:r>
              <a:rPr lang="mr-IN" sz="2000" b="1" dirty="0" smtClean="0">
                <a:solidFill>
                  <a:srgbClr val="00007C"/>
                </a:solidFill>
                <a:latin typeface="+mj-lt"/>
              </a:rPr>
              <a:t>–</a:t>
            </a:r>
            <a:r>
              <a:rPr lang="en-US" sz="2000" b="1" dirty="0" smtClean="0">
                <a:solidFill>
                  <a:srgbClr val="00007C"/>
                </a:solidFill>
                <a:latin typeface="+mj-lt"/>
              </a:rPr>
              <a:t> but stay with your instructor</a:t>
            </a:r>
          </a:p>
          <a:p>
            <a:pPr>
              <a:lnSpc>
                <a:spcPct val="90000"/>
              </a:lnSpc>
              <a:spcBef>
                <a:spcPts val="1406"/>
              </a:spcBef>
              <a:buFont typeface="Wingdings" charset="2"/>
              <a:buChar char="u"/>
              <a:defRPr sz="1800"/>
            </a:pPr>
            <a:r>
              <a:rPr lang="en-US" sz="2000" b="1" dirty="0" smtClean="0">
                <a:solidFill>
                  <a:srgbClr val="00007C"/>
                </a:solidFill>
                <a:latin typeface="+mj-lt"/>
              </a:rPr>
              <a:t>Propellers can cause significant injury. </a:t>
            </a:r>
          </a:p>
          <a:p>
            <a:pPr lvl="1">
              <a:lnSpc>
                <a:spcPct val="90000"/>
              </a:lnSpc>
              <a:spcBef>
                <a:spcPts val="1406"/>
              </a:spcBef>
              <a:defRPr sz="1800"/>
            </a:pPr>
            <a:r>
              <a:rPr lang="en-US" sz="2000" b="1" dirty="0" smtClean="0">
                <a:solidFill>
                  <a:srgbClr val="00007C"/>
                </a:solidFill>
                <a:latin typeface="+mj-lt"/>
              </a:rPr>
              <a:t> If you pick up a plane, keep your hands and face well clear of the prop.</a:t>
            </a:r>
          </a:p>
        </p:txBody>
      </p:sp>
      <p:sp>
        <p:nvSpPr>
          <p:cNvPr id="4" name="TextBox 3"/>
          <p:cNvSpPr txBox="1"/>
          <p:nvPr/>
        </p:nvSpPr>
        <p:spPr>
          <a:xfrm>
            <a:off x="8367745" y="6485830"/>
            <a:ext cx="681504" cy="3029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6" tIns="35706" rIns="35706" bIns="35706" numCol="1" spcCol="26780" rtlCol="0" anchor="ctr">
            <a:spAutoFit/>
          </a:bodyPr>
          <a:lstStyle/>
          <a:p>
            <a:pPr algn="ctr" defTabSz="410622" latinLnBrk="1" hangingPunct="0"/>
            <a:r>
              <a:rPr lang="en-US" sz="1500" kern="0" dirty="0">
                <a:solidFill>
                  <a:srgbClr val="000000"/>
                </a:solidFill>
                <a:latin typeface="Helvetica Light"/>
                <a:ea typeface="Helvetica Light"/>
                <a:cs typeface="Helvetica Light"/>
                <a:sym typeface="Helvetica Light"/>
              </a:rPr>
              <a:t>Page </a:t>
            </a:r>
            <a:fld id="{34D7E29F-388F-CD44-B240-15CF82CCE145}" type="slidenum">
              <a:rPr lang="en-US" sz="1500" kern="0">
                <a:solidFill>
                  <a:srgbClr val="000000"/>
                </a:solidFill>
                <a:latin typeface="Helvetica Light"/>
                <a:ea typeface="Helvetica Light"/>
                <a:cs typeface="Helvetica Light"/>
                <a:sym typeface="Helvetica Light"/>
              </a:rPr>
              <a:pPr algn="ctr" defTabSz="410622" latinLnBrk="1" hangingPunct="0"/>
              <a:t>6</a:t>
            </a:fld>
            <a:endParaRPr lang="en-US" sz="1500" kern="0" dirty="0">
              <a:solidFill>
                <a:srgbClr val="000000"/>
              </a:solidFill>
              <a:latin typeface="Helvetica Light"/>
              <a:ea typeface="Helvetica Light"/>
              <a:cs typeface="Helvetica Light"/>
              <a:sym typeface="Helvetica Light"/>
            </a:endParaRPr>
          </a:p>
        </p:txBody>
      </p:sp>
      <p:pic>
        <p:nvPicPr>
          <p:cNvPr id="5" name="Picture 4" descr="image1.jpeg">
            <a:extLst>
              <a:ext uri="{FF2B5EF4-FFF2-40B4-BE49-F238E27FC236}">
                <a16:creationId xmlns:a16="http://schemas.microsoft.com/office/drawing/2014/main" xmlns="" id="{63336A75-82AA-44CB-9D64-AAF9D41BC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180" y="483607"/>
            <a:ext cx="1514737" cy="973325"/>
          </a:xfrm>
          <a:prstGeom prst="rect">
            <a:avLst/>
          </a:prstGeom>
        </p:spPr>
      </p:pic>
    </p:spTree>
    <p:extLst>
      <p:ext uri="{BB962C8B-B14F-4D97-AF65-F5344CB8AC3E}">
        <p14:creationId xmlns:p14="http://schemas.microsoft.com/office/powerpoint/2010/main" val="4380259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CF410-5681-496B-B48B-BB80B49ECCA5}"/>
              </a:ext>
            </a:extLst>
          </p:cNvPr>
          <p:cNvSpPr>
            <a:spLocks noGrp="1"/>
          </p:cNvSpPr>
          <p:nvPr>
            <p:ph type="ctrTitle"/>
          </p:nvPr>
        </p:nvSpPr>
        <p:spPr>
          <a:xfrm>
            <a:off x="649532" y="478173"/>
            <a:ext cx="8279892" cy="657368"/>
          </a:xfrm>
        </p:spPr>
        <p:txBody>
          <a:bodyPr>
            <a:normAutofit fontScale="90000"/>
          </a:bodyPr>
          <a:lstStyle/>
          <a:p>
            <a:r>
              <a:rPr lang="en-US" b="1" dirty="0">
                <a:solidFill>
                  <a:srgbClr val="002060"/>
                </a:solidFill>
              </a:rPr>
              <a:t>Program Objectives</a:t>
            </a:r>
          </a:p>
        </p:txBody>
      </p:sp>
      <p:sp>
        <p:nvSpPr>
          <p:cNvPr id="3" name="Subtitle 2">
            <a:extLst>
              <a:ext uri="{FF2B5EF4-FFF2-40B4-BE49-F238E27FC236}">
                <a16:creationId xmlns:a16="http://schemas.microsoft.com/office/drawing/2014/main" xmlns="" id="{1296286C-C5AC-4CAD-A082-8C84BE679C63}"/>
              </a:ext>
            </a:extLst>
          </p:cNvPr>
          <p:cNvSpPr>
            <a:spLocks noGrp="1"/>
          </p:cNvSpPr>
          <p:nvPr>
            <p:ph type="subTitle" idx="1"/>
          </p:nvPr>
        </p:nvSpPr>
        <p:spPr>
          <a:xfrm>
            <a:off x="585524" y="1482531"/>
            <a:ext cx="7782791" cy="4873820"/>
          </a:xfrm>
        </p:spPr>
        <p:txBody>
          <a:bodyPr>
            <a:normAutofit/>
          </a:bodyPr>
          <a:lstStyle/>
          <a:p>
            <a:pPr marL="257175" indent="-257175" algn="l">
              <a:buFont typeface="Arial" panose="020B0604020202020204" pitchFamily="34" charset="0"/>
              <a:buChar char="•"/>
            </a:pPr>
            <a:r>
              <a:rPr lang="en-US" sz="3000" dirty="0">
                <a:solidFill>
                  <a:srgbClr val="002060"/>
                </a:solidFill>
              </a:rPr>
              <a:t>Raise awareness that model aviation is a constructive and rewarding </a:t>
            </a:r>
            <a:r>
              <a:rPr lang="en-US" sz="3000" dirty="0" smtClean="0">
                <a:solidFill>
                  <a:srgbClr val="002060"/>
                </a:solidFill>
              </a:rPr>
              <a:t>activity</a:t>
            </a:r>
            <a:endParaRPr lang="en-US" sz="3000" dirty="0">
              <a:solidFill>
                <a:srgbClr val="002060"/>
              </a:solidFill>
            </a:endParaRPr>
          </a:p>
          <a:p>
            <a:pPr marL="257175" indent="-257175" algn="l">
              <a:buFont typeface="Arial" panose="020B0604020202020204" pitchFamily="34" charset="0"/>
              <a:buChar char="•"/>
            </a:pPr>
            <a:r>
              <a:rPr lang="en-US" sz="3000" dirty="0">
                <a:solidFill>
                  <a:srgbClr val="002060"/>
                </a:solidFill>
              </a:rPr>
              <a:t>Show how model aviation </a:t>
            </a:r>
            <a:r>
              <a:rPr lang="en-US" sz="3000" dirty="0" smtClean="0">
                <a:solidFill>
                  <a:srgbClr val="002060"/>
                </a:solidFill>
              </a:rPr>
              <a:t>can reinforce STEM </a:t>
            </a:r>
            <a:r>
              <a:rPr lang="en-US" sz="3000" dirty="0">
                <a:solidFill>
                  <a:srgbClr val="002060"/>
                </a:solidFill>
              </a:rPr>
              <a:t>principles </a:t>
            </a:r>
            <a:endParaRPr lang="en-US" sz="3000" dirty="0" smtClean="0">
              <a:solidFill>
                <a:srgbClr val="002060"/>
              </a:solidFill>
            </a:endParaRPr>
          </a:p>
          <a:p>
            <a:pPr marL="257175" indent="-257175" algn="l">
              <a:buFont typeface="Arial" panose="020B0604020202020204" pitchFamily="34" charset="0"/>
              <a:buChar char="•"/>
            </a:pPr>
            <a:r>
              <a:rPr lang="en-US" sz="3000" dirty="0" smtClean="0">
                <a:solidFill>
                  <a:srgbClr val="002060"/>
                </a:solidFill>
              </a:rPr>
              <a:t>Show how Marymoor </a:t>
            </a:r>
            <a:r>
              <a:rPr lang="en-US" sz="3000" dirty="0">
                <a:solidFill>
                  <a:srgbClr val="002060"/>
                </a:solidFill>
              </a:rPr>
              <a:t>R/C </a:t>
            </a:r>
            <a:r>
              <a:rPr lang="en-US" sz="3000" dirty="0" smtClean="0">
                <a:solidFill>
                  <a:srgbClr val="002060"/>
                </a:solidFill>
              </a:rPr>
              <a:t>can contribute to the community</a:t>
            </a:r>
            <a:endParaRPr lang="en-US" sz="3000" dirty="0">
              <a:solidFill>
                <a:srgbClr val="002060"/>
              </a:solidFill>
            </a:endParaRPr>
          </a:p>
          <a:p>
            <a:pPr marL="257175" indent="-257175" algn="l">
              <a:buFont typeface="Arial" panose="020B0604020202020204" pitchFamily="34" charset="0"/>
              <a:buChar char="•"/>
            </a:pPr>
            <a:r>
              <a:rPr lang="en-US" sz="3000" dirty="0">
                <a:solidFill>
                  <a:srgbClr val="002060"/>
                </a:solidFill>
              </a:rPr>
              <a:t>Introduce students to model </a:t>
            </a:r>
            <a:r>
              <a:rPr lang="en-US" sz="3000" dirty="0" smtClean="0">
                <a:solidFill>
                  <a:srgbClr val="002060"/>
                </a:solidFill>
              </a:rPr>
              <a:t>aviation</a:t>
            </a:r>
          </a:p>
          <a:p>
            <a:pPr marL="714375" lvl="1" indent="-257175" algn="l">
              <a:buFont typeface="Arial" panose="020B0604020202020204" pitchFamily="34" charset="0"/>
              <a:buChar char="•"/>
            </a:pPr>
            <a:r>
              <a:rPr lang="en-US" sz="2600" dirty="0" smtClean="0">
                <a:solidFill>
                  <a:srgbClr val="002060"/>
                </a:solidFill>
              </a:rPr>
              <a:t>Learning by Fun!</a:t>
            </a:r>
          </a:p>
          <a:p>
            <a:pPr marL="714375" lvl="1" indent="-257175" algn="l">
              <a:buFont typeface="Arial" panose="020B0604020202020204" pitchFamily="34" charset="0"/>
              <a:buChar char="•"/>
            </a:pPr>
            <a:r>
              <a:rPr lang="en-US" sz="2600" dirty="0" smtClean="0">
                <a:solidFill>
                  <a:srgbClr val="002060"/>
                </a:solidFill>
              </a:rPr>
              <a:t>Maybe develop a passion</a:t>
            </a:r>
          </a:p>
          <a:p>
            <a:pPr marL="714375" lvl="1" indent="-257175" algn="l">
              <a:buFont typeface="Arial" panose="020B0604020202020204" pitchFamily="34" charset="0"/>
              <a:buChar char="•"/>
            </a:pPr>
            <a:r>
              <a:rPr lang="en-US" sz="2600" dirty="0" smtClean="0">
                <a:solidFill>
                  <a:srgbClr val="002060"/>
                </a:solidFill>
              </a:rPr>
              <a:t>Our club can help lead to a rewarding career</a:t>
            </a:r>
          </a:p>
        </p:txBody>
      </p:sp>
      <p:sp>
        <p:nvSpPr>
          <p:cNvPr id="4" name="Slide Number Placeholder 3">
            <a:extLst>
              <a:ext uri="{FF2B5EF4-FFF2-40B4-BE49-F238E27FC236}">
                <a16:creationId xmlns:a16="http://schemas.microsoft.com/office/drawing/2014/main" xmlns="" id="{2D718057-7475-4A0D-AA31-3FFB0A42814F}"/>
              </a:ext>
            </a:extLst>
          </p:cNvPr>
          <p:cNvSpPr>
            <a:spLocks noGrp="1"/>
          </p:cNvSpPr>
          <p:nvPr>
            <p:ph type="sldNum" sz="quarter" idx="12"/>
          </p:nvPr>
        </p:nvSpPr>
        <p:spPr/>
        <p:txBody>
          <a:bodyPr/>
          <a:lstStyle/>
          <a:p>
            <a:fld id="{66C5B191-391C-4636-9F3B-FAA9F66BDCA7}" type="slidenum">
              <a:rPr lang="en-US" smtClean="0"/>
              <a:t>7</a:t>
            </a:fld>
            <a:endParaRPr lang="en-US"/>
          </a:p>
        </p:txBody>
      </p:sp>
      <p:pic>
        <p:nvPicPr>
          <p:cNvPr id="5" name="Picture 4" descr="image1.jpeg">
            <a:extLst>
              <a:ext uri="{FF2B5EF4-FFF2-40B4-BE49-F238E27FC236}">
                <a16:creationId xmlns:a16="http://schemas.microsoft.com/office/drawing/2014/main" xmlns="" id="{63336A75-82AA-44CB-9D64-AAF9D41BC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752" y="270526"/>
            <a:ext cx="1514737" cy="973325"/>
          </a:xfrm>
          <a:prstGeom prst="rect">
            <a:avLst/>
          </a:prstGeom>
        </p:spPr>
      </p:pic>
    </p:spTree>
    <p:extLst>
      <p:ext uri="{BB962C8B-B14F-4D97-AF65-F5344CB8AC3E}">
        <p14:creationId xmlns:p14="http://schemas.microsoft.com/office/powerpoint/2010/main" val="3304634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CF410-5681-496B-B48B-BB80B49ECCA5}"/>
              </a:ext>
            </a:extLst>
          </p:cNvPr>
          <p:cNvSpPr>
            <a:spLocks noGrp="1"/>
          </p:cNvSpPr>
          <p:nvPr>
            <p:ph type="ctrTitle"/>
          </p:nvPr>
        </p:nvSpPr>
        <p:spPr>
          <a:xfrm>
            <a:off x="864108" y="577045"/>
            <a:ext cx="8279892" cy="1013069"/>
          </a:xfrm>
        </p:spPr>
        <p:txBody>
          <a:bodyPr>
            <a:normAutofit fontScale="90000"/>
          </a:bodyPr>
          <a:lstStyle/>
          <a:p>
            <a:pPr>
              <a:lnSpc>
                <a:spcPct val="60000"/>
              </a:lnSpc>
            </a:pPr>
            <a:r>
              <a:rPr lang="en-US" sz="3200" b="1" dirty="0">
                <a:solidFill>
                  <a:srgbClr val="002060"/>
                </a:solidFill>
              </a:rPr>
              <a:t>Marymoor Radio/Control </a:t>
            </a:r>
            <a:r>
              <a:rPr lang="en-US" sz="3200" b="1" dirty="0" smtClean="0">
                <a:solidFill>
                  <a:srgbClr val="002060"/>
                </a:solidFill>
              </a:rPr>
              <a:t>Club (</a:t>
            </a:r>
            <a:r>
              <a:rPr lang="en-US" sz="3200" b="1" dirty="0">
                <a:solidFill>
                  <a:srgbClr val="002060"/>
                </a:solidFill>
              </a:rPr>
              <a:t>MAR/C</a:t>
            </a:r>
            <a:r>
              <a:rPr lang="en-US" sz="3200" b="1" dirty="0" smtClean="0">
                <a:solidFill>
                  <a:srgbClr val="002060"/>
                </a:solidFill>
              </a:rPr>
              <a:t>)</a:t>
            </a:r>
            <a:r>
              <a:rPr lang="en-US" sz="9600" b="1" dirty="0">
                <a:solidFill>
                  <a:srgbClr val="002060"/>
                </a:solidFill>
              </a:rPr>
              <a:t> </a:t>
            </a:r>
            <a:r>
              <a:rPr lang="en-US" sz="9600" b="1" dirty="0" smtClean="0">
                <a:solidFill>
                  <a:srgbClr val="002060"/>
                </a:solidFill>
              </a:rPr>
              <a:t/>
            </a:r>
            <a:br>
              <a:rPr lang="en-US" sz="9600" b="1" dirty="0" smtClean="0">
                <a:solidFill>
                  <a:srgbClr val="002060"/>
                </a:solidFill>
              </a:rPr>
            </a:br>
            <a:r>
              <a:rPr lang="en-US" b="1" dirty="0" smtClean="0">
                <a:solidFill>
                  <a:srgbClr val="002060"/>
                </a:solidFill>
              </a:rPr>
              <a:t>mar</a:t>
            </a:r>
            <a:r>
              <a:rPr lang="en-US" b="1" dirty="0">
                <a:solidFill>
                  <a:srgbClr val="002060"/>
                </a:solidFill>
              </a:rPr>
              <a:t>-</a:t>
            </a:r>
            <a:r>
              <a:rPr lang="en-US" b="1" dirty="0" err="1">
                <a:solidFill>
                  <a:srgbClr val="002060"/>
                </a:solidFill>
              </a:rPr>
              <a:t>c.org</a:t>
            </a:r>
            <a:r>
              <a:rPr lang="en-US" sz="9600" b="1" dirty="0">
                <a:solidFill>
                  <a:srgbClr val="002060"/>
                </a:solidFill>
              </a:rPr>
              <a:t/>
            </a:r>
            <a:br>
              <a:rPr lang="en-US" sz="9600" b="1" dirty="0">
                <a:solidFill>
                  <a:srgbClr val="002060"/>
                </a:solidFill>
              </a:rPr>
            </a:br>
            <a:endParaRPr lang="en-US" sz="3200" b="1" dirty="0">
              <a:solidFill>
                <a:srgbClr val="002060"/>
              </a:solidFill>
            </a:endParaRPr>
          </a:p>
        </p:txBody>
      </p:sp>
      <p:sp>
        <p:nvSpPr>
          <p:cNvPr id="3" name="Subtitle 2">
            <a:extLst>
              <a:ext uri="{FF2B5EF4-FFF2-40B4-BE49-F238E27FC236}">
                <a16:creationId xmlns:a16="http://schemas.microsoft.com/office/drawing/2014/main" xmlns="" id="{1296286C-C5AC-4CAD-A082-8C84BE679C63}"/>
              </a:ext>
            </a:extLst>
          </p:cNvPr>
          <p:cNvSpPr>
            <a:spLocks noGrp="1"/>
          </p:cNvSpPr>
          <p:nvPr>
            <p:ph type="subTitle" idx="1"/>
          </p:nvPr>
        </p:nvSpPr>
        <p:spPr>
          <a:xfrm>
            <a:off x="536083" y="1495122"/>
            <a:ext cx="8064152" cy="5091647"/>
          </a:xfrm>
        </p:spPr>
        <p:txBody>
          <a:bodyPr>
            <a:normAutofit fontScale="25000" lnSpcReduction="20000"/>
          </a:bodyPr>
          <a:lstStyle/>
          <a:p>
            <a:pPr marL="257175" indent="-257175" algn="l">
              <a:buFont typeface="Arial" panose="020B0604020202020204" pitchFamily="34" charset="0"/>
              <a:buChar char="•"/>
            </a:pPr>
            <a:r>
              <a:rPr lang="en-US" sz="11200" dirty="0">
                <a:solidFill>
                  <a:srgbClr val="002060"/>
                </a:solidFill>
              </a:rPr>
              <a:t>Promotes the </a:t>
            </a:r>
            <a:r>
              <a:rPr lang="en-US" sz="11200" dirty="0" smtClean="0">
                <a:solidFill>
                  <a:srgbClr val="002060"/>
                </a:solidFill>
              </a:rPr>
              <a:t>hobby</a:t>
            </a:r>
            <a:r>
              <a:rPr lang="en-US" sz="11200" dirty="0">
                <a:solidFill>
                  <a:srgbClr val="002060"/>
                </a:solidFill>
              </a:rPr>
              <a:t> </a:t>
            </a:r>
            <a:r>
              <a:rPr lang="en-US" sz="11200" dirty="0" smtClean="0">
                <a:solidFill>
                  <a:srgbClr val="002060"/>
                </a:solidFill>
              </a:rPr>
              <a:t>and sport </a:t>
            </a:r>
            <a:r>
              <a:rPr lang="en-US" sz="11200" dirty="0">
                <a:solidFill>
                  <a:srgbClr val="002060"/>
                </a:solidFill>
              </a:rPr>
              <a:t>of </a:t>
            </a:r>
            <a:r>
              <a:rPr lang="en-US" sz="11200" dirty="0" smtClean="0">
                <a:solidFill>
                  <a:srgbClr val="002060"/>
                </a:solidFill>
              </a:rPr>
              <a:t>RC model aircraft</a:t>
            </a:r>
            <a:endParaRPr lang="en-US" sz="11200" dirty="0">
              <a:solidFill>
                <a:srgbClr val="002060"/>
              </a:solidFill>
            </a:endParaRPr>
          </a:p>
          <a:p>
            <a:pPr marL="257175" indent="-257175" algn="l">
              <a:buFont typeface="Arial" panose="020B0604020202020204" pitchFamily="34" charset="0"/>
              <a:buChar char="•"/>
            </a:pPr>
            <a:r>
              <a:rPr lang="en-US" sz="11200" dirty="0">
                <a:solidFill>
                  <a:srgbClr val="002060"/>
                </a:solidFill>
              </a:rPr>
              <a:t>Manages </a:t>
            </a:r>
            <a:r>
              <a:rPr lang="en-US" sz="11200" dirty="0" smtClean="0">
                <a:solidFill>
                  <a:srgbClr val="002060"/>
                </a:solidFill>
              </a:rPr>
              <a:t>the Marymoor model </a:t>
            </a:r>
            <a:r>
              <a:rPr lang="en-US" sz="11200" dirty="0">
                <a:solidFill>
                  <a:srgbClr val="002060"/>
                </a:solidFill>
              </a:rPr>
              <a:t>airfield </a:t>
            </a:r>
            <a:r>
              <a:rPr lang="en-US" sz="11200" dirty="0" smtClean="0">
                <a:solidFill>
                  <a:srgbClr val="002060"/>
                </a:solidFill>
              </a:rPr>
              <a:t>for King </a:t>
            </a:r>
            <a:r>
              <a:rPr lang="en-US" sz="11200" dirty="0">
                <a:solidFill>
                  <a:srgbClr val="002060"/>
                </a:solidFill>
              </a:rPr>
              <a:t>County </a:t>
            </a:r>
            <a:r>
              <a:rPr lang="en-US" sz="11200" dirty="0" smtClean="0">
                <a:solidFill>
                  <a:srgbClr val="002060"/>
                </a:solidFill>
              </a:rPr>
              <a:t>Parks</a:t>
            </a:r>
            <a:endParaRPr lang="en-US" sz="11200" dirty="0">
              <a:solidFill>
                <a:srgbClr val="002060"/>
              </a:solidFill>
            </a:endParaRPr>
          </a:p>
          <a:p>
            <a:pPr marL="257175" indent="-257175" algn="l">
              <a:buFont typeface="Arial" panose="020B0604020202020204" pitchFamily="34" charset="0"/>
              <a:buChar char="•"/>
            </a:pPr>
            <a:r>
              <a:rPr lang="en-US" sz="11200" dirty="0" smtClean="0">
                <a:solidFill>
                  <a:srgbClr val="002060"/>
                </a:solidFill>
              </a:rPr>
              <a:t>We’re Big!  200</a:t>
            </a:r>
            <a:r>
              <a:rPr lang="en-US" sz="11200" dirty="0">
                <a:solidFill>
                  <a:srgbClr val="002060"/>
                </a:solidFill>
              </a:rPr>
              <a:t>+ </a:t>
            </a:r>
            <a:r>
              <a:rPr lang="en-US" sz="11200" dirty="0" smtClean="0">
                <a:solidFill>
                  <a:srgbClr val="002060"/>
                </a:solidFill>
              </a:rPr>
              <a:t>adult members</a:t>
            </a:r>
            <a:r>
              <a:rPr lang="en-US" sz="11200" dirty="0">
                <a:solidFill>
                  <a:srgbClr val="002060"/>
                </a:solidFill>
              </a:rPr>
              <a:t>, 100+ Junior </a:t>
            </a:r>
            <a:r>
              <a:rPr lang="en-US" sz="11200" dirty="0" smtClean="0">
                <a:solidFill>
                  <a:srgbClr val="002060"/>
                </a:solidFill>
              </a:rPr>
              <a:t>members</a:t>
            </a:r>
            <a:br>
              <a:rPr lang="en-US" sz="11200" dirty="0" smtClean="0">
                <a:solidFill>
                  <a:srgbClr val="002060"/>
                </a:solidFill>
              </a:rPr>
            </a:br>
            <a:endParaRPr lang="en-US" sz="11200" dirty="0">
              <a:solidFill>
                <a:srgbClr val="002060"/>
              </a:solidFill>
            </a:endParaRPr>
          </a:p>
          <a:p>
            <a:pPr marL="142875" indent="-257175" algn="l">
              <a:buFont typeface="Arial" panose="020B0604020202020204" pitchFamily="34" charset="0"/>
              <a:buChar char="•"/>
            </a:pPr>
            <a:r>
              <a:rPr lang="en-US" sz="11600" dirty="0" smtClean="0">
                <a:solidFill>
                  <a:srgbClr val="002060"/>
                </a:solidFill>
              </a:rPr>
              <a:t>Join us!</a:t>
            </a:r>
          </a:p>
          <a:p>
            <a:pPr marL="600075" lvl="1" indent="-257175" algn="l">
              <a:buFont typeface="Arial" panose="020B0604020202020204" pitchFamily="34" charset="0"/>
              <a:buChar char="•"/>
            </a:pPr>
            <a:r>
              <a:rPr lang="en-US" sz="11200" dirty="0" smtClean="0">
                <a:solidFill>
                  <a:srgbClr val="002060"/>
                </a:solidFill>
              </a:rPr>
              <a:t> </a:t>
            </a:r>
            <a:r>
              <a:rPr lang="en-US" sz="10800" dirty="0" smtClean="0">
                <a:solidFill>
                  <a:srgbClr val="002060"/>
                </a:solidFill>
              </a:rPr>
              <a:t>Join </a:t>
            </a:r>
            <a:r>
              <a:rPr lang="en-US" sz="10800" dirty="0">
                <a:solidFill>
                  <a:srgbClr val="002060"/>
                </a:solidFill>
              </a:rPr>
              <a:t>Academy of Model Aeronautics (AMA) </a:t>
            </a:r>
            <a:r>
              <a:rPr lang="en-US" sz="10800" dirty="0" smtClean="0">
                <a:solidFill>
                  <a:srgbClr val="002060"/>
                </a:solidFill>
              </a:rPr>
              <a:t>first.</a:t>
            </a:r>
            <a:endParaRPr lang="en-US" sz="10800" dirty="0">
              <a:solidFill>
                <a:srgbClr val="002060"/>
              </a:solidFill>
            </a:endParaRPr>
          </a:p>
          <a:p>
            <a:pPr marL="800100" lvl="2" algn="l"/>
            <a:r>
              <a:rPr lang="en-US" sz="8000" dirty="0" smtClean="0">
                <a:solidFill>
                  <a:srgbClr val="002060"/>
                </a:solidFill>
              </a:rPr>
              <a:t>(AMA </a:t>
            </a:r>
            <a:r>
              <a:rPr lang="en-US" sz="8000" dirty="0">
                <a:solidFill>
                  <a:srgbClr val="002060"/>
                </a:solidFill>
              </a:rPr>
              <a:t>provides </a:t>
            </a:r>
            <a:r>
              <a:rPr lang="en-US" sz="8000" dirty="0" smtClean="0">
                <a:solidFill>
                  <a:srgbClr val="002060"/>
                </a:solidFill>
              </a:rPr>
              <a:t>insurance)</a:t>
            </a:r>
          </a:p>
          <a:p>
            <a:pPr marL="1514475" lvl="3" indent="-257175" algn="l">
              <a:buFont typeface="Arial" panose="020B0604020202020204" pitchFamily="34" charset="0"/>
              <a:buChar char="•"/>
            </a:pPr>
            <a:endParaRPr lang="en-US" sz="9400" dirty="0">
              <a:solidFill>
                <a:srgbClr val="002060"/>
              </a:solidFill>
            </a:endParaRPr>
          </a:p>
          <a:p>
            <a:pPr marL="714375" lvl="1" indent="-257175" algn="l">
              <a:buFont typeface="Arial" panose="020B0604020202020204" pitchFamily="34" charset="0"/>
              <a:buChar char="•"/>
            </a:pPr>
            <a:r>
              <a:rPr lang="en-US" sz="9800" dirty="0" smtClean="0">
                <a:solidFill>
                  <a:srgbClr val="002060"/>
                </a:solidFill>
              </a:rPr>
              <a:t>Apply for MAR/C membership with AMA number </a:t>
            </a:r>
          </a:p>
          <a:p>
            <a:pPr marL="1171575" lvl="2" indent="-257175" algn="l">
              <a:buFont typeface="Arial" panose="020B0604020202020204" pitchFamily="34" charset="0"/>
              <a:buChar char="•"/>
            </a:pPr>
            <a:endParaRPr lang="en-US" sz="9800" dirty="0" smtClean="0">
              <a:solidFill>
                <a:srgbClr val="002060"/>
              </a:solidFill>
            </a:endParaRPr>
          </a:p>
          <a:p>
            <a:pPr marL="714375" lvl="1" indent="-257175" algn="l">
              <a:buFont typeface="Arial" panose="020B0604020202020204" pitchFamily="34" charset="0"/>
              <a:buChar char="•"/>
            </a:pPr>
            <a:r>
              <a:rPr lang="en-US" sz="9800" dirty="0" smtClean="0">
                <a:solidFill>
                  <a:srgbClr val="002060"/>
                </a:solidFill>
              </a:rPr>
              <a:t>Both are FREE if younger </a:t>
            </a:r>
            <a:r>
              <a:rPr lang="en-US" sz="9800" dirty="0">
                <a:solidFill>
                  <a:srgbClr val="002060"/>
                </a:solidFill>
              </a:rPr>
              <a:t>than 19 on July 1 of the </a:t>
            </a:r>
            <a:r>
              <a:rPr lang="en-US" sz="9800" dirty="0" smtClean="0">
                <a:solidFill>
                  <a:srgbClr val="002060"/>
                </a:solidFill>
              </a:rPr>
              <a:t>current year</a:t>
            </a:r>
            <a:endParaRPr lang="en-US" sz="9800" dirty="0">
              <a:solidFill>
                <a:srgbClr val="002060"/>
              </a:solidFill>
            </a:endParaRPr>
          </a:p>
          <a:p>
            <a:pPr marL="257175" indent="-257175" algn="l">
              <a:buFont typeface="Arial" panose="020B0604020202020204" pitchFamily="34" charset="0"/>
              <a:buChar char="•"/>
            </a:pPr>
            <a:endParaRPr lang="en-US" sz="1500" dirty="0"/>
          </a:p>
        </p:txBody>
      </p:sp>
      <p:sp>
        <p:nvSpPr>
          <p:cNvPr id="4" name="Slide Number Placeholder 3">
            <a:extLst>
              <a:ext uri="{FF2B5EF4-FFF2-40B4-BE49-F238E27FC236}">
                <a16:creationId xmlns:a16="http://schemas.microsoft.com/office/drawing/2014/main" xmlns="" id="{2D718057-7475-4A0D-AA31-3FFB0A42814F}"/>
              </a:ext>
            </a:extLst>
          </p:cNvPr>
          <p:cNvSpPr>
            <a:spLocks noGrp="1"/>
          </p:cNvSpPr>
          <p:nvPr>
            <p:ph type="sldNum" sz="quarter" idx="12"/>
          </p:nvPr>
        </p:nvSpPr>
        <p:spPr/>
        <p:txBody>
          <a:bodyPr/>
          <a:lstStyle/>
          <a:p>
            <a:fld id="{66C5B191-391C-4636-9F3B-FAA9F66BDCA7}" type="slidenum">
              <a:rPr lang="en-US" smtClean="0"/>
              <a:t>8</a:t>
            </a:fld>
            <a:endParaRPr lang="en-US"/>
          </a:p>
        </p:txBody>
      </p:sp>
      <p:pic>
        <p:nvPicPr>
          <p:cNvPr id="5" name="Picture 4" descr="image1.jpeg">
            <a:extLst>
              <a:ext uri="{FF2B5EF4-FFF2-40B4-BE49-F238E27FC236}">
                <a16:creationId xmlns:a16="http://schemas.microsoft.com/office/drawing/2014/main" xmlns="" id="{31F08E97-65B0-4349-AA9E-1CDF7F949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38" y="147712"/>
            <a:ext cx="1514737" cy="973325"/>
          </a:xfrm>
          <a:prstGeom prst="rect">
            <a:avLst/>
          </a:prstGeom>
        </p:spPr>
      </p:pic>
    </p:spTree>
    <p:extLst>
      <p:ext uri="{BB962C8B-B14F-4D97-AF65-F5344CB8AC3E}">
        <p14:creationId xmlns:p14="http://schemas.microsoft.com/office/powerpoint/2010/main" val="2650080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CF410-5681-496B-B48B-BB80B49ECCA5}"/>
              </a:ext>
            </a:extLst>
          </p:cNvPr>
          <p:cNvSpPr>
            <a:spLocks noGrp="1"/>
          </p:cNvSpPr>
          <p:nvPr>
            <p:ph type="ctrTitle"/>
          </p:nvPr>
        </p:nvSpPr>
        <p:spPr>
          <a:xfrm>
            <a:off x="2084786" y="281083"/>
            <a:ext cx="6430564" cy="657368"/>
          </a:xfrm>
        </p:spPr>
        <p:txBody>
          <a:bodyPr>
            <a:normAutofit fontScale="90000"/>
          </a:bodyPr>
          <a:lstStyle/>
          <a:p>
            <a:r>
              <a:rPr lang="en-US" sz="3200" b="1" dirty="0">
                <a:solidFill>
                  <a:srgbClr val="002060"/>
                </a:solidFill>
              </a:rPr>
              <a:t>Marymoor Radio/Control Club(MAR/C)</a:t>
            </a:r>
          </a:p>
        </p:txBody>
      </p:sp>
      <p:sp>
        <p:nvSpPr>
          <p:cNvPr id="3" name="Subtitle 2">
            <a:extLst>
              <a:ext uri="{FF2B5EF4-FFF2-40B4-BE49-F238E27FC236}">
                <a16:creationId xmlns:a16="http://schemas.microsoft.com/office/drawing/2014/main" xmlns="" id="{1296286C-C5AC-4CAD-A082-8C84BE679C63}"/>
              </a:ext>
            </a:extLst>
          </p:cNvPr>
          <p:cNvSpPr>
            <a:spLocks noGrp="1"/>
          </p:cNvSpPr>
          <p:nvPr>
            <p:ph type="subTitle" idx="1"/>
          </p:nvPr>
        </p:nvSpPr>
        <p:spPr>
          <a:xfrm>
            <a:off x="140440" y="1491318"/>
            <a:ext cx="5834072" cy="4637914"/>
          </a:xfrm>
        </p:spPr>
        <p:txBody>
          <a:bodyPr>
            <a:noAutofit/>
          </a:bodyPr>
          <a:lstStyle/>
          <a:p>
            <a:pPr marL="600075" lvl="1" indent="-257175" algn="l">
              <a:buFont typeface="Arial" panose="020B0604020202020204" pitchFamily="34" charset="0"/>
              <a:buChar char="•"/>
            </a:pPr>
            <a:r>
              <a:rPr lang="en-US" sz="2800" dirty="0" smtClean="0">
                <a:solidFill>
                  <a:srgbClr val="002060"/>
                </a:solidFill>
              </a:rPr>
              <a:t>Monthly club </a:t>
            </a:r>
            <a:r>
              <a:rPr lang="en-US" sz="2800" dirty="0">
                <a:solidFill>
                  <a:srgbClr val="002060"/>
                </a:solidFill>
              </a:rPr>
              <a:t>meetings </a:t>
            </a:r>
            <a:endParaRPr lang="en-US" sz="2800" dirty="0" smtClean="0">
              <a:solidFill>
                <a:srgbClr val="002060"/>
              </a:solidFill>
            </a:endParaRPr>
          </a:p>
          <a:p>
            <a:pPr marL="600075" lvl="1" indent="-257175" algn="l">
              <a:buFont typeface="Arial" panose="020B0604020202020204" pitchFamily="34" charset="0"/>
              <a:buChar char="•"/>
            </a:pPr>
            <a:r>
              <a:rPr lang="en-US" sz="2800" dirty="0" smtClean="0">
                <a:solidFill>
                  <a:srgbClr val="002060"/>
                </a:solidFill>
              </a:rPr>
              <a:t>Summer Fly</a:t>
            </a:r>
            <a:r>
              <a:rPr lang="en-US" sz="2800" dirty="0">
                <a:solidFill>
                  <a:srgbClr val="002060"/>
                </a:solidFill>
              </a:rPr>
              <a:t>-</a:t>
            </a:r>
            <a:r>
              <a:rPr lang="en-US" sz="2800" dirty="0" smtClean="0">
                <a:solidFill>
                  <a:srgbClr val="002060"/>
                </a:solidFill>
              </a:rPr>
              <a:t>ins </a:t>
            </a:r>
            <a:r>
              <a:rPr lang="en-US" sz="2800" dirty="0">
                <a:solidFill>
                  <a:srgbClr val="002060"/>
                </a:solidFill>
              </a:rPr>
              <a:t>and scale </a:t>
            </a:r>
            <a:r>
              <a:rPr lang="en-US" sz="2800" dirty="0" smtClean="0">
                <a:solidFill>
                  <a:srgbClr val="002060"/>
                </a:solidFill>
              </a:rPr>
              <a:t>contest</a:t>
            </a:r>
            <a:endParaRPr lang="en-US" sz="2800" dirty="0">
              <a:solidFill>
                <a:srgbClr val="002060"/>
              </a:solidFill>
            </a:endParaRPr>
          </a:p>
          <a:p>
            <a:pPr marL="600075" lvl="1" indent="-257175" algn="l">
              <a:buFont typeface="Arial" panose="020B0604020202020204" pitchFamily="34" charset="0"/>
              <a:buChar char="•"/>
            </a:pPr>
            <a:r>
              <a:rPr lang="en-US" sz="2800" dirty="0" smtClean="0">
                <a:solidFill>
                  <a:srgbClr val="FF0000"/>
                </a:solidFill>
              </a:rPr>
              <a:t>FREE</a:t>
            </a:r>
            <a:r>
              <a:rPr lang="en-US" sz="2800" dirty="0" smtClean="0">
                <a:solidFill>
                  <a:srgbClr val="002060"/>
                </a:solidFill>
              </a:rPr>
              <a:t> </a:t>
            </a:r>
            <a:r>
              <a:rPr lang="en-US" sz="2800" dirty="0">
                <a:solidFill>
                  <a:srgbClr val="FF0000"/>
                </a:solidFill>
              </a:rPr>
              <a:t>f</a:t>
            </a:r>
            <a:r>
              <a:rPr lang="en-US" sz="2800" dirty="0" smtClean="0">
                <a:solidFill>
                  <a:srgbClr val="FF0000"/>
                </a:solidFill>
              </a:rPr>
              <a:t>light </a:t>
            </a:r>
            <a:r>
              <a:rPr lang="en-US" sz="2800" dirty="0">
                <a:solidFill>
                  <a:srgbClr val="FF0000"/>
                </a:solidFill>
              </a:rPr>
              <a:t>training </a:t>
            </a:r>
            <a:r>
              <a:rPr lang="en-US" sz="2800" dirty="0">
                <a:solidFill>
                  <a:srgbClr val="002060"/>
                </a:solidFill>
              </a:rPr>
              <a:t>every </a:t>
            </a:r>
            <a:r>
              <a:rPr lang="en-US" sz="2800" dirty="0" smtClean="0">
                <a:solidFill>
                  <a:srgbClr val="002060"/>
                </a:solidFill>
              </a:rPr>
              <a:t>Tuesday</a:t>
            </a:r>
            <a:endParaRPr lang="en-US" sz="2800" dirty="0">
              <a:solidFill>
                <a:srgbClr val="002060"/>
              </a:solidFill>
            </a:endParaRPr>
          </a:p>
          <a:p>
            <a:pPr marL="1057275" lvl="2" indent="-257175" algn="l">
              <a:buFont typeface="Arial" panose="020B0604020202020204" pitchFamily="34" charset="0"/>
              <a:buChar char="•"/>
            </a:pPr>
            <a:r>
              <a:rPr lang="en-US" sz="2800" dirty="0" smtClean="0">
                <a:solidFill>
                  <a:srgbClr val="002060"/>
                </a:solidFill>
              </a:rPr>
              <a:t>May </a:t>
            </a:r>
            <a:r>
              <a:rPr lang="en-US" sz="2800" dirty="0">
                <a:solidFill>
                  <a:srgbClr val="002060"/>
                </a:solidFill>
              </a:rPr>
              <a:t>through August, 5 PM to </a:t>
            </a:r>
            <a:r>
              <a:rPr lang="en-US" sz="2800" dirty="0" smtClean="0">
                <a:solidFill>
                  <a:srgbClr val="002060"/>
                </a:solidFill>
              </a:rPr>
              <a:t>dusk</a:t>
            </a:r>
          </a:p>
          <a:p>
            <a:pPr marL="1057275" lvl="2" indent="-257175" algn="l">
              <a:buFont typeface="Arial" panose="020B0604020202020204" pitchFamily="34" charset="0"/>
              <a:buChar char="•"/>
            </a:pPr>
            <a:r>
              <a:rPr lang="en-US" sz="2800" dirty="0" smtClean="0">
                <a:solidFill>
                  <a:srgbClr val="002060"/>
                </a:solidFill>
              </a:rPr>
              <a:t>First flights on club trainer</a:t>
            </a:r>
            <a:endParaRPr lang="en-US" sz="2800" dirty="0">
              <a:solidFill>
                <a:srgbClr val="002060"/>
              </a:solidFill>
            </a:endParaRPr>
          </a:p>
          <a:p>
            <a:pPr marL="1057275" lvl="2" indent="-257175" algn="l">
              <a:buFont typeface="Arial" panose="020B0604020202020204" pitchFamily="34" charset="0"/>
              <a:buChar char="•"/>
            </a:pPr>
            <a:r>
              <a:rPr lang="en-US" sz="2800" dirty="0" smtClean="0">
                <a:solidFill>
                  <a:srgbClr val="002060"/>
                </a:solidFill>
              </a:rPr>
              <a:t>After first lesson, student </a:t>
            </a:r>
            <a:r>
              <a:rPr lang="en-US" sz="2800" dirty="0">
                <a:solidFill>
                  <a:srgbClr val="002060"/>
                </a:solidFill>
              </a:rPr>
              <a:t>must have own </a:t>
            </a:r>
            <a:r>
              <a:rPr lang="en-US" sz="2800" dirty="0" smtClean="0">
                <a:solidFill>
                  <a:srgbClr val="002060"/>
                </a:solidFill>
              </a:rPr>
              <a:t>airplane</a:t>
            </a:r>
          </a:p>
          <a:p>
            <a:pPr marL="1057275" lvl="2" indent="-257175" algn="l">
              <a:buFont typeface="Arial" panose="020B0604020202020204" pitchFamily="34" charset="0"/>
              <a:buChar char="•"/>
            </a:pPr>
            <a:r>
              <a:rPr lang="en-US" sz="2800" dirty="0">
                <a:solidFill>
                  <a:srgbClr val="FF0000"/>
                </a:solidFill>
              </a:rPr>
              <a:t>mar-</a:t>
            </a:r>
            <a:r>
              <a:rPr lang="en-US" sz="2800" dirty="0" err="1">
                <a:solidFill>
                  <a:srgbClr val="FF0000"/>
                </a:solidFill>
              </a:rPr>
              <a:t>c.org</a:t>
            </a:r>
            <a:r>
              <a:rPr lang="en-US" sz="2800" dirty="0">
                <a:solidFill>
                  <a:srgbClr val="FF0000"/>
                </a:solidFill>
              </a:rPr>
              <a:t>    </a:t>
            </a:r>
            <a:r>
              <a:rPr lang="en-US" sz="2800" dirty="0" smtClean="0">
                <a:solidFill>
                  <a:srgbClr val="FF0000"/>
                </a:solidFill>
              </a:rPr>
              <a:t/>
            </a:r>
            <a:br>
              <a:rPr lang="en-US" sz="2800" dirty="0" smtClean="0">
                <a:solidFill>
                  <a:srgbClr val="FF0000"/>
                </a:solidFill>
              </a:rPr>
            </a:br>
            <a:r>
              <a:rPr lang="en-US" sz="2800" dirty="0" smtClean="0">
                <a:solidFill>
                  <a:srgbClr val="FF0000"/>
                </a:solidFill>
              </a:rPr>
              <a:t>  Flight Training tab</a:t>
            </a:r>
            <a:endParaRPr lang="en-US" sz="2800" dirty="0">
              <a:solidFill>
                <a:srgbClr val="FF0000"/>
              </a:solidFill>
            </a:endParaRPr>
          </a:p>
          <a:p>
            <a:pPr marL="1057275" lvl="2" indent="-257175" algn="l">
              <a:buFont typeface="Arial" panose="020B0604020202020204" pitchFamily="34" charset="0"/>
              <a:buChar char="•"/>
            </a:pPr>
            <a:endParaRPr lang="en-US" sz="2800" dirty="0">
              <a:solidFill>
                <a:srgbClr val="002060"/>
              </a:solidFill>
            </a:endParaRPr>
          </a:p>
          <a:p>
            <a:pPr marL="600075" lvl="1" indent="-257175" algn="l">
              <a:buFont typeface="Arial" panose="020B0604020202020204" pitchFamily="34" charset="0"/>
              <a:buChar char="•"/>
            </a:pPr>
            <a:endParaRPr lang="en-US" sz="5400" dirty="0">
              <a:solidFill>
                <a:srgbClr val="002060"/>
              </a:solidFill>
            </a:endParaRPr>
          </a:p>
          <a:p>
            <a:pPr marL="600075" lvl="1" indent="-257175" algn="l">
              <a:buFont typeface="Arial" panose="020B0604020202020204" pitchFamily="34" charset="0"/>
              <a:buChar char="•"/>
            </a:pPr>
            <a:endParaRPr lang="en-US" sz="3600" dirty="0">
              <a:solidFill>
                <a:srgbClr val="002060"/>
              </a:solidFill>
            </a:endParaRPr>
          </a:p>
          <a:p>
            <a:pPr marL="257175" indent="-257175" algn="l">
              <a:buFont typeface="Arial" panose="020B0604020202020204" pitchFamily="34" charset="0"/>
              <a:buChar char="•"/>
            </a:pPr>
            <a:endParaRPr lang="en-US" sz="600" dirty="0"/>
          </a:p>
        </p:txBody>
      </p:sp>
      <p:sp>
        <p:nvSpPr>
          <p:cNvPr id="4" name="Slide Number Placeholder 3">
            <a:extLst>
              <a:ext uri="{FF2B5EF4-FFF2-40B4-BE49-F238E27FC236}">
                <a16:creationId xmlns:a16="http://schemas.microsoft.com/office/drawing/2014/main" xmlns="" id="{2D718057-7475-4A0D-AA31-3FFB0A42814F}"/>
              </a:ext>
            </a:extLst>
          </p:cNvPr>
          <p:cNvSpPr>
            <a:spLocks noGrp="1"/>
          </p:cNvSpPr>
          <p:nvPr>
            <p:ph type="sldNum" sz="quarter" idx="12"/>
          </p:nvPr>
        </p:nvSpPr>
        <p:spPr/>
        <p:txBody>
          <a:bodyPr/>
          <a:lstStyle/>
          <a:p>
            <a:fld id="{66C5B191-391C-4636-9F3B-FAA9F66BDCA7}" type="slidenum">
              <a:rPr lang="en-US" smtClean="0"/>
              <a:t>9</a:t>
            </a:fld>
            <a:endParaRPr lang="en-US"/>
          </a:p>
        </p:txBody>
      </p:sp>
      <p:pic>
        <p:nvPicPr>
          <p:cNvPr id="5" name="Picture 4" descr="image1.jpeg">
            <a:extLst>
              <a:ext uri="{FF2B5EF4-FFF2-40B4-BE49-F238E27FC236}">
                <a16:creationId xmlns:a16="http://schemas.microsoft.com/office/drawing/2014/main" xmlns="" id="{CA9A6068-C4BA-462D-8E71-EBA29D980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184" y="123105"/>
            <a:ext cx="1514737" cy="973325"/>
          </a:xfrm>
          <a:prstGeom prst="rect">
            <a:avLst/>
          </a:prstGeom>
        </p:spPr>
      </p:pic>
      <p:pic>
        <p:nvPicPr>
          <p:cNvPr id="6" name="Picture 5"/>
          <p:cNvPicPr>
            <a:picLocks noChangeAspect="1"/>
          </p:cNvPicPr>
          <p:nvPr/>
        </p:nvPicPr>
        <p:blipFill>
          <a:blip r:embed="rId3" cstate="print"/>
          <a:stretch>
            <a:fillRect/>
          </a:stretch>
        </p:blipFill>
        <p:spPr>
          <a:xfrm>
            <a:off x="5926118" y="1644314"/>
            <a:ext cx="2934686" cy="4395139"/>
          </a:xfrm>
          <a:prstGeom prst="rect">
            <a:avLst/>
          </a:prstGeom>
        </p:spPr>
      </p:pic>
    </p:spTree>
    <p:extLst>
      <p:ext uri="{BB962C8B-B14F-4D97-AF65-F5344CB8AC3E}">
        <p14:creationId xmlns:p14="http://schemas.microsoft.com/office/powerpoint/2010/main" val="22098328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3157</TotalTime>
  <Words>2865</Words>
  <Application>Microsoft Macintosh PowerPoint</Application>
  <PresentationFormat>On-screen Show (4:3)</PresentationFormat>
  <Paragraphs>818</Paragraphs>
  <Slides>58</Slides>
  <Notes>12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58</vt:i4>
      </vt:variant>
    </vt:vector>
  </HeadingPairs>
  <TitlesOfParts>
    <vt:vector size="61" baseType="lpstr">
      <vt:lpstr>Office Theme</vt:lpstr>
      <vt:lpstr>Default</vt:lpstr>
      <vt:lpstr>Acrobat Document</vt:lpstr>
      <vt:lpstr>Model Aviation &amp; STEM Day</vt:lpstr>
      <vt:lpstr>Welcome</vt:lpstr>
      <vt:lpstr>Marymoor RC STEM Day</vt:lpstr>
      <vt:lpstr>Today’s Volunteer Team</vt:lpstr>
      <vt:lpstr>Today’s Schedule</vt:lpstr>
      <vt:lpstr>A few Words about Safety</vt:lpstr>
      <vt:lpstr>Program Objectives</vt:lpstr>
      <vt:lpstr>Marymoor Radio/Control Club (MAR/C)  mar-c.org </vt:lpstr>
      <vt:lpstr>Marymoor Radio/Control Club(MAR/C)</vt:lpstr>
      <vt:lpstr>Marymoor Park, Redmond, Washington</vt:lpstr>
      <vt:lpstr>Key Organizations</vt:lpstr>
      <vt:lpstr>Academy of Model Aeronautics  </vt:lpstr>
      <vt:lpstr>A Job vs A Career</vt:lpstr>
      <vt:lpstr>You can even be an airline pilot and have fun doing it!</vt:lpstr>
      <vt:lpstr>MANY Aerospace Career Paths</vt:lpstr>
      <vt:lpstr>Careers of Some MAR/C Members</vt:lpstr>
      <vt:lpstr>Model Aviation</vt:lpstr>
      <vt:lpstr>PowerPoint Presentation</vt:lpstr>
      <vt:lpstr>Ground School Part 1 Flight Sciences</vt:lpstr>
      <vt:lpstr>Controls, Aerodynamics &amp; Stability</vt:lpstr>
      <vt:lpstr>Balance of Forces</vt:lpstr>
      <vt:lpstr>Lift is greatly reduced when the Wing Stalls</vt:lpstr>
      <vt:lpstr>Airfoil Shapes</vt:lpstr>
      <vt:lpstr>Where’s the Center of Lift?</vt:lpstr>
      <vt:lpstr>PowerPoint Presentation</vt:lpstr>
      <vt:lpstr>Ailerons, Elevators, and Rudder Control Roll, Pitch, and Yaw</vt:lpstr>
      <vt:lpstr>Empennage (The tail Group)</vt:lpstr>
      <vt:lpstr> Radio Controls</vt:lpstr>
      <vt:lpstr> Stability in the Pitch axis</vt:lpstr>
      <vt:lpstr>Roll Stability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STEM Presentation Part 2:  </vt:lpstr>
      <vt:lpstr>Radio Control Technology  and Propulsion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Propulsion</vt:lpstr>
      <vt:lpstr>Internal  Combustion Engines</vt:lpstr>
      <vt:lpstr>PowerPoint Presentation</vt:lpstr>
      <vt:lpstr>PowerPoint Presentation</vt:lpstr>
      <vt:lpstr>Safety: LiPo Batteries</vt:lpstr>
      <vt:lpstr>PowerPoint Presentation</vt:lpstr>
      <vt:lpstr>Power Loading</vt:lpstr>
      <vt:lpstr>Power Loading of Apprentice Trainer</vt:lpstr>
      <vt:lpstr>So how well will our Apprentice Fly?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dc:title>
  <dc:creator>Michael Powell</dc:creator>
  <cp:lastModifiedBy>Brian Kelly</cp:lastModifiedBy>
  <cp:revision>338</cp:revision>
  <cp:lastPrinted>2018-12-06T22:41:56Z</cp:lastPrinted>
  <dcterms:created xsi:type="dcterms:W3CDTF">2018-10-29T17:58:17Z</dcterms:created>
  <dcterms:modified xsi:type="dcterms:W3CDTF">2019-06-01T05:34:24Z</dcterms:modified>
</cp:coreProperties>
</file>