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Lst>
  <p:notesMasterIdLst>
    <p:notesMasterId r:id="rId112"/>
  </p:notesMasterIdLst>
  <p:handoutMasterIdLst>
    <p:handoutMasterId r:id="rId113"/>
  </p:handoutMasterIdLst>
  <p:sldIdLst>
    <p:sldId id="256" r:id="rId4"/>
    <p:sldId id="362" r:id="rId5"/>
    <p:sldId id="324" r:id="rId6"/>
    <p:sldId id="346" r:id="rId7"/>
    <p:sldId id="349" r:id="rId8"/>
    <p:sldId id="351" r:id="rId9"/>
    <p:sldId id="377" r:id="rId10"/>
    <p:sldId id="390" r:id="rId11"/>
    <p:sldId id="416" r:id="rId12"/>
    <p:sldId id="263" r:id="rId13"/>
    <p:sldId id="387" r:id="rId14"/>
    <p:sldId id="260" r:id="rId15"/>
    <p:sldId id="259" r:id="rId16"/>
    <p:sldId id="261" r:id="rId17"/>
    <p:sldId id="352" r:id="rId18"/>
    <p:sldId id="326" r:id="rId19"/>
    <p:sldId id="369" r:id="rId20"/>
    <p:sldId id="335" r:id="rId21"/>
    <p:sldId id="375" r:id="rId22"/>
    <p:sldId id="357" r:id="rId23"/>
    <p:sldId id="325" r:id="rId24"/>
    <p:sldId id="358" r:id="rId25"/>
    <p:sldId id="415" r:id="rId26"/>
    <p:sldId id="412" r:id="rId27"/>
    <p:sldId id="413" r:id="rId28"/>
    <p:sldId id="410" r:id="rId29"/>
    <p:sldId id="359" r:id="rId30"/>
    <p:sldId id="414" r:id="rId31"/>
    <p:sldId id="355" r:id="rId32"/>
    <p:sldId id="264" r:id="rId33"/>
    <p:sldId id="311" r:id="rId34"/>
    <p:sldId id="389" r:id="rId35"/>
    <p:sldId id="331" r:id="rId36"/>
    <p:sldId id="309" r:id="rId37"/>
    <p:sldId id="312" r:id="rId38"/>
    <p:sldId id="310" r:id="rId39"/>
    <p:sldId id="313" r:id="rId40"/>
    <p:sldId id="314" r:id="rId41"/>
    <p:sldId id="315" r:id="rId42"/>
    <p:sldId id="353" r:id="rId43"/>
    <p:sldId id="391" r:id="rId44"/>
    <p:sldId id="393" r:id="rId45"/>
    <p:sldId id="394" r:id="rId46"/>
    <p:sldId id="274" r:id="rId47"/>
    <p:sldId id="275" r:id="rId48"/>
    <p:sldId id="318" r:id="rId49"/>
    <p:sldId id="395" r:id="rId50"/>
    <p:sldId id="295" r:id="rId51"/>
    <p:sldId id="319" r:id="rId52"/>
    <p:sldId id="317" r:id="rId53"/>
    <p:sldId id="363" r:id="rId54"/>
    <p:sldId id="399" r:id="rId55"/>
    <p:sldId id="409" r:id="rId56"/>
    <p:sldId id="281" r:id="rId57"/>
    <p:sldId id="308" r:id="rId58"/>
    <p:sldId id="306" r:id="rId59"/>
    <p:sldId id="396" r:id="rId60"/>
    <p:sldId id="364" r:id="rId61"/>
    <p:sldId id="365" r:id="rId62"/>
    <p:sldId id="296" r:id="rId63"/>
    <p:sldId id="298" r:id="rId64"/>
    <p:sldId id="299" r:id="rId65"/>
    <p:sldId id="301" r:id="rId66"/>
    <p:sldId id="400" r:id="rId67"/>
    <p:sldId id="340" r:id="rId68"/>
    <p:sldId id="302" r:id="rId69"/>
    <p:sldId id="303" r:id="rId70"/>
    <p:sldId id="304" r:id="rId71"/>
    <p:sldId id="341" r:id="rId72"/>
    <p:sldId id="342" r:id="rId73"/>
    <p:sldId id="307" r:id="rId74"/>
    <p:sldId id="397" r:id="rId75"/>
    <p:sldId id="402" r:id="rId76"/>
    <p:sldId id="300" r:id="rId77"/>
    <p:sldId id="401" r:id="rId78"/>
    <p:sldId id="305" r:id="rId79"/>
    <p:sldId id="398" r:id="rId80"/>
    <p:sldId id="405" r:id="rId81"/>
    <p:sldId id="333" r:id="rId82"/>
    <p:sldId id="403" r:id="rId83"/>
    <p:sldId id="407" r:id="rId84"/>
    <p:sldId id="408" r:id="rId85"/>
    <p:sldId id="406" r:id="rId86"/>
    <p:sldId id="366" r:id="rId87"/>
    <p:sldId id="376" r:id="rId88"/>
    <p:sldId id="279" r:id="rId89"/>
    <p:sldId id="368" r:id="rId90"/>
    <p:sldId id="417" r:id="rId91"/>
    <p:sldId id="418" r:id="rId92"/>
    <p:sldId id="419" r:id="rId93"/>
    <p:sldId id="370" r:id="rId94"/>
    <p:sldId id="272" r:id="rId95"/>
    <p:sldId id="277" r:id="rId96"/>
    <p:sldId id="293" r:id="rId97"/>
    <p:sldId id="291" r:id="rId98"/>
    <p:sldId id="292" r:id="rId99"/>
    <p:sldId id="411" r:id="rId100"/>
    <p:sldId id="294" r:id="rId101"/>
    <p:sldId id="289" r:id="rId102"/>
    <p:sldId id="334" r:id="rId103"/>
    <p:sldId id="290" r:id="rId104"/>
    <p:sldId id="378" r:id="rId105"/>
    <p:sldId id="386" r:id="rId106"/>
    <p:sldId id="385" r:id="rId107"/>
    <p:sldId id="382" r:id="rId108"/>
    <p:sldId id="380" r:id="rId109"/>
    <p:sldId id="381" r:id="rId110"/>
    <p:sldId id="384" r:id="rId111"/>
  </p:sldIdLst>
  <p:sldSz cx="9144000" cy="6858000" type="letter"/>
  <p:notesSz cx="7315200" cy="9601200"/>
  <p:defaultTextStyle>
    <a:lvl1pPr algn="ctr" defTabSz="410622">
      <a:defRPr sz="2500">
        <a:latin typeface="Helvetica Light"/>
        <a:ea typeface="Helvetica Light"/>
        <a:cs typeface="Helvetica Light"/>
        <a:sym typeface="Helvetica Light"/>
      </a:defRPr>
    </a:lvl1pPr>
    <a:lvl2pPr algn="ctr" defTabSz="410622">
      <a:defRPr sz="2500">
        <a:latin typeface="Helvetica Light"/>
        <a:ea typeface="Helvetica Light"/>
        <a:cs typeface="Helvetica Light"/>
        <a:sym typeface="Helvetica Light"/>
      </a:defRPr>
    </a:lvl2pPr>
    <a:lvl3pPr algn="ctr" defTabSz="410622">
      <a:defRPr sz="2500">
        <a:latin typeface="Helvetica Light"/>
        <a:ea typeface="Helvetica Light"/>
        <a:cs typeface="Helvetica Light"/>
        <a:sym typeface="Helvetica Light"/>
      </a:defRPr>
    </a:lvl3pPr>
    <a:lvl4pPr algn="ctr" defTabSz="410622">
      <a:defRPr sz="2500">
        <a:latin typeface="Helvetica Light"/>
        <a:ea typeface="Helvetica Light"/>
        <a:cs typeface="Helvetica Light"/>
        <a:sym typeface="Helvetica Light"/>
      </a:defRPr>
    </a:lvl4pPr>
    <a:lvl5pPr algn="ctr" defTabSz="410622">
      <a:defRPr sz="2500">
        <a:latin typeface="Helvetica Light"/>
        <a:ea typeface="Helvetica Light"/>
        <a:cs typeface="Helvetica Light"/>
        <a:sym typeface="Helvetica Light"/>
      </a:defRPr>
    </a:lvl5pPr>
    <a:lvl6pPr algn="ctr" defTabSz="410622">
      <a:defRPr sz="2500">
        <a:latin typeface="Helvetica Light"/>
        <a:ea typeface="Helvetica Light"/>
        <a:cs typeface="Helvetica Light"/>
        <a:sym typeface="Helvetica Light"/>
      </a:defRPr>
    </a:lvl6pPr>
    <a:lvl7pPr algn="ctr" defTabSz="410622">
      <a:defRPr sz="2500">
        <a:latin typeface="Helvetica Light"/>
        <a:ea typeface="Helvetica Light"/>
        <a:cs typeface="Helvetica Light"/>
        <a:sym typeface="Helvetica Light"/>
      </a:defRPr>
    </a:lvl7pPr>
    <a:lvl8pPr algn="ctr" defTabSz="410622">
      <a:defRPr sz="2500">
        <a:latin typeface="Helvetica Light"/>
        <a:ea typeface="Helvetica Light"/>
        <a:cs typeface="Helvetica Light"/>
        <a:sym typeface="Helvetica Light"/>
      </a:defRPr>
    </a:lvl8pPr>
    <a:lvl9pPr algn="ctr" defTabSz="410622">
      <a:defRPr sz="2500">
        <a:latin typeface="Helvetica Light"/>
        <a:ea typeface="Helvetica Light"/>
        <a:cs typeface="Helvetica Light"/>
        <a:sym typeface="Helvetica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Kell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scaleToFitPaper="1"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
          <a:latin typeface="Helvetica Light"/>
          <a:ea typeface="Helvetica Light"/>
          <a:cs typeface="Helvetica Ligh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05" autoAdjust="0"/>
    <p:restoredTop sz="93322" autoAdjust="0"/>
  </p:normalViewPr>
  <p:slideViewPr>
    <p:cSldViewPr snapToGrid="0" snapToObjects="1">
      <p:cViewPr>
        <p:scale>
          <a:sx n="193" d="100"/>
          <a:sy n="193" d="100"/>
        </p:scale>
        <p:origin x="-984" y="-152"/>
      </p:cViewPr>
      <p:guideLst>
        <p:guide orient="horz" pos="4319"/>
        <p:guide pos="35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notesMaster" Target="notesMasters/notesMaster1.xml"/><Relationship Id="rId113" Type="http://schemas.openxmlformats.org/officeDocument/2006/relationships/handoutMaster" Target="handoutMasters/handoutMaster1.xml"/><Relationship Id="rId114" Type="http://schemas.openxmlformats.org/officeDocument/2006/relationships/printerSettings" Target="printerSettings/printerSettings1.bin"/><Relationship Id="rId115" Type="http://schemas.openxmlformats.org/officeDocument/2006/relationships/commentAuthors" Target="commentAuthors.xml"/><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7" tIns="48324" rIns="96647" bIns="48324" rtlCol="0"/>
          <a:lstStyle>
            <a:lvl1pPr algn="r">
              <a:defRPr sz="1300"/>
            </a:lvl1pPr>
          </a:lstStyle>
          <a:p>
            <a:fld id="{3A8687D2-B9DC-3F44-8C35-FDA205D08501}" type="datetimeFigureOut">
              <a:rPr lang="en-US" smtClean="0"/>
              <a:pPr/>
              <a:t>9/28/17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7" tIns="48324" rIns="96647" bIns="48324" rtlCol="0" anchor="b"/>
          <a:lstStyle>
            <a:lvl1pPr algn="r">
              <a:defRPr sz="1300"/>
            </a:lvl1pPr>
          </a:lstStyle>
          <a:p>
            <a:fld id="{94FFC703-E57F-994B-90D5-C702AFD072A9}" type="slidenum">
              <a:rPr lang="en-US" smtClean="0"/>
              <a:pPr/>
              <a:t>‹#›</a:t>
            </a:fld>
            <a:endParaRPr lang="en-US"/>
          </a:p>
        </p:txBody>
      </p:sp>
    </p:spTree>
    <p:extLst>
      <p:ext uri="{BB962C8B-B14F-4D97-AF65-F5344CB8AC3E}">
        <p14:creationId xmlns:p14="http://schemas.microsoft.com/office/powerpoint/2010/main" val="822082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257300" y="720725"/>
            <a:ext cx="4800600" cy="3600450"/>
          </a:xfrm>
          <a:prstGeom prst="rect">
            <a:avLst/>
          </a:prstGeom>
        </p:spPr>
        <p:txBody>
          <a:bodyPr lIns="96647" tIns="48324" rIns="96647" bIns="48324"/>
          <a:lstStyle/>
          <a:p>
            <a:pPr lvl="0"/>
            <a:endParaRPr/>
          </a:p>
        </p:txBody>
      </p:sp>
      <p:sp>
        <p:nvSpPr>
          <p:cNvPr id="30" name="Shape 30"/>
          <p:cNvSpPr>
            <a:spLocks noGrp="1"/>
          </p:cNvSpPr>
          <p:nvPr>
            <p:ph type="body" sz="quarter" idx="1"/>
          </p:nvPr>
        </p:nvSpPr>
        <p:spPr>
          <a:xfrm>
            <a:off x="975360" y="4560570"/>
            <a:ext cx="5364480" cy="4320540"/>
          </a:xfrm>
          <a:prstGeom prst="rect">
            <a:avLst/>
          </a:prstGeom>
        </p:spPr>
        <p:txBody>
          <a:bodyPr lIns="96647" tIns="48324" rIns="96647" bIns="48324"/>
          <a:lstStyle/>
          <a:p>
            <a:pPr lvl="0"/>
            <a:endParaRPr/>
          </a:p>
        </p:txBody>
      </p:sp>
    </p:spTree>
    <p:extLst>
      <p:ext uri="{BB962C8B-B14F-4D97-AF65-F5344CB8AC3E}">
        <p14:creationId xmlns:p14="http://schemas.microsoft.com/office/powerpoint/2010/main" val="3490991415"/>
      </p:ext>
    </p:extLst>
  </p:cSld>
  <p:clrMap bg1="lt1" tx1="dk1" bg2="lt2" tx2="dk2" accent1="accent1" accent2="accent2" accent3="accent3" accent4="accent4" accent5="accent5" accent6="accent6" hlink="hlink" folHlink="folHlink"/>
  <p:hf hdr="0" ftr="0" dt="0"/>
  <p:notesStyle>
    <a:lvl1pPr defTabSz="321356">
      <a:lnSpc>
        <a:spcPct val="125000"/>
      </a:lnSpc>
      <a:defRPr sz="1700">
        <a:latin typeface="+mn-lt"/>
        <a:ea typeface="+mn-ea"/>
        <a:cs typeface="+mn-cs"/>
        <a:sym typeface="Avenir Roman"/>
      </a:defRPr>
    </a:lvl1pPr>
    <a:lvl2pPr indent="160679" defTabSz="321356">
      <a:lnSpc>
        <a:spcPct val="125000"/>
      </a:lnSpc>
      <a:defRPr sz="1700">
        <a:latin typeface="+mn-lt"/>
        <a:ea typeface="+mn-ea"/>
        <a:cs typeface="+mn-cs"/>
        <a:sym typeface="Avenir Roman"/>
      </a:defRPr>
    </a:lvl2pPr>
    <a:lvl3pPr indent="321356" defTabSz="321356">
      <a:lnSpc>
        <a:spcPct val="125000"/>
      </a:lnSpc>
      <a:defRPr sz="1700">
        <a:latin typeface="+mn-lt"/>
        <a:ea typeface="+mn-ea"/>
        <a:cs typeface="+mn-cs"/>
        <a:sym typeface="Avenir Roman"/>
      </a:defRPr>
    </a:lvl3pPr>
    <a:lvl4pPr indent="482034" defTabSz="321356">
      <a:lnSpc>
        <a:spcPct val="125000"/>
      </a:lnSpc>
      <a:defRPr sz="1700">
        <a:latin typeface="+mn-lt"/>
        <a:ea typeface="+mn-ea"/>
        <a:cs typeface="+mn-cs"/>
        <a:sym typeface="Avenir Roman"/>
      </a:defRPr>
    </a:lvl4pPr>
    <a:lvl5pPr indent="642713" defTabSz="321356">
      <a:lnSpc>
        <a:spcPct val="125000"/>
      </a:lnSpc>
      <a:defRPr sz="1700">
        <a:latin typeface="+mn-lt"/>
        <a:ea typeface="+mn-ea"/>
        <a:cs typeface="+mn-cs"/>
        <a:sym typeface="Avenir Roman"/>
      </a:defRPr>
    </a:lvl5pPr>
    <a:lvl6pPr indent="803390" defTabSz="321356">
      <a:lnSpc>
        <a:spcPct val="125000"/>
      </a:lnSpc>
      <a:defRPr sz="1700">
        <a:latin typeface="+mn-lt"/>
        <a:ea typeface="+mn-ea"/>
        <a:cs typeface="+mn-cs"/>
        <a:sym typeface="Avenir Roman"/>
      </a:defRPr>
    </a:lvl6pPr>
    <a:lvl7pPr indent="964068" defTabSz="321356">
      <a:lnSpc>
        <a:spcPct val="125000"/>
      </a:lnSpc>
      <a:defRPr sz="1700">
        <a:latin typeface="+mn-lt"/>
        <a:ea typeface="+mn-ea"/>
        <a:cs typeface="+mn-cs"/>
        <a:sym typeface="Avenir Roman"/>
      </a:defRPr>
    </a:lvl7pPr>
    <a:lvl8pPr indent="1124747" defTabSz="321356">
      <a:lnSpc>
        <a:spcPct val="125000"/>
      </a:lnSpc>
      <a:defRPr sz="1700">
        <a:latin typeface="+mn-lt"/>
        <a:ea typeface="+mn-ea"/>
        <a:cs typeface="+mn-cs"/>
        <a:sym typeface="Avenir Roman"/>
      </a:defRPr>
    </a:lvl8pPr>
    <a:lvl9pPr indent="1285424" defTabSz="321356">
      <a:lnSpc>
        <a:spcPct val="125000"/>
      </a:lnSpc>
      <a:defRPr sz="17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mar-c.org/sites/default/files/Eflite%20Apprentice.jp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rcvehicles.about.com/od/frequency/ig/Antennas/tubedlooseantenna.htm" TargetMode="External"/><Relationship Id="rId4" Type="http://schemas.openxmlformats.org/officeDocument/2006/relationships/hyperlink" Target="http://rcvehicles.about.com/od/frequency/ig/Antennas/flipantennabent.htm" TargetMode="External"/><Relationship Id="rId5" Type="http://schemas.openxmlformats.org/officeDocument/2006/relationships/hyperlink" Target="http://rcvehicles.about.com/od/frequency/ig/Antennas/threadantennathrutube.htm" TargetMode="External"/><Relationship Id="rId6" Type="http://schemas.openxmlformats.org/officeDocument/2006/relationships/hyperlink" Target="http://rcvehicles.about.com/od/frequency/ig/Antennas/antennacap.htm" TargetMode="External"/><Relationship Id="rId7" Type="http://schemas.openxmlformats.org/officeDocument/2006/relationships/hyperlink" Target="http://rcvehicles.about.com/od/glossary/g/interference.htm" TargetMode="External"/><Relationship Id="rId8" Type="http://schemas.openxmlformats.org/officeDocument/2006/relationships/hyperlink" Target="http://rcvehicles.about.com/od/glossary/g/antennatube.htm" TargetMode="External"/><Relationship Id="rId9" Type="http://schemas.openxmlformats.org/officeDocument/2006/relationships/hyperlink" Target="http://rcvehicles.about.com/od/glossary/g/antennacap.htm" TargetMode="External"/><Relationship Id="rId10" Type="http://schemas.openxmlformats.org/officeDocument/2006/relationships/hyperlink" Target="http://rcvehicles.about.com/od/nitroengines/f/fueltubing.htm" TargetMode="External"/><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77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7367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37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Selecting An Airplane</a:t>
            </a:r>
            <a:endParaRPr lang="en-US" dirty="0"/>
          </a:p>
          <a:p>
            <a:r>
              <a:rPr lang="en-US" b="1" dirty="0"/>
              <a:t> </a:t>
            </a:r>
            <a:r>
              <a:rPr lang="en-US" dirty="0"/>
              <a:t>  </a:t>
            </a:r>
          </a:p>
          <a:p>
            <a:r>
              <a:rPr lang="en-US" dirty="0"/>
              <a:t>An airplane specifically designed for training and usually called a trainer is the best type of for student pilots to use. These trainers generally have a wing that mounts on top of the fuselage, and wing dihedral (wing halves form a slight “V” shape when viewed from front or back).  This type of airplane has a tendency to fly level when the control sticks on the transmitter are released.</a:t>
            </a:r>
          </a:p>
          <a:p>
            <a:r>
              <a:rPr lang="en-US" dirty="0"/>
              <a:t>Your airplane must have four control channels (throttle, aileron, rudder and elevator) to be used in the training program.  Additionally, your transmitter must have buddy box capability - note that some transmitters do not.  </a:t>
            </a:r>
          </a:p>
          <a:p>
            <a:r>
              <a:rPr lang="en-US" dirty="0"/>
              <a:t>Trainers may be purchased as Ready To Fly (RTF), Almost Ready To Fly (ARF) or as a kit, and may be powered by “glow” model airplane engines or by electric power.</a:t>
            </a:r>
          </a:p>
          <a:p>
            <a:r>
              <a:rPr lang="en-US" b="1" dirty="0"/>
              <a:t>RTF (Ready to Fly)</a:t>
            </a:r>
            <a:endParaRPr lang="en-US" dirty="0"/>
          </a:p>
          <a:p>
            <a:r>
              <a:rPr lang="en-US" dirty="0"/>
              <a:t>Usually the cost of an RTF is significantly less than the cost of purchasing all of the required components (airplane, radio, engine or electric motor &amp; electronic speed control, etc.) separately. Additionally, the components have been selected by the manufacturer to be compatible with each other. Typically it takes an hour or 2 to assemble an RTF so that it is ready to fly.</a:t>
            </a:r>
          </a:p>
          <a:p>
            <a:r>
              <a:rPr lang="en-US" dirty="0"/>
              <a:t>Two RTFs used in the training program that have been were successful:</a:t>
            </a:r>
          </a:p>
          <a:p>
            <a:pPr lvl="0"/>
            <a:r>
              <a:rPr lang="en-US" dirty="0"/>
              <a:t>The </a:t>
            </a:r>
            <a:r>
              <a:rPr lang="en-US" b="1" dirty="0"/>
              <a:t>Hangar 9</a:t>
            </a:r>
            <a:r>
              <a:rPr lang="en-US" dirty="0"/>
              <a:t> </a:t>
            </a:r>
            <a:r>
              <a:rPr lang="en-US" b="1" dirty="0"/>
              <a:t>Alpha 40</a:t>
            </a:r>
            <a:r>
              <a:rPr lang="en-US" dirty="0"/>
              <a:t> is designed for a “glow” engine or electric power and includes everything required to fly the airplane except for the engine (or electric motor), glow fuel, fuel pump, glow plug igniter &amp; battery charger.  This airplane is no longer available with the engine installed.</a:t>
            </a:r>
          </a:p>
          <a:p>
            <a:pPr lvl="0"/>
            <a:r>
              <a:rPr lang="en-US" dirty="0"/>
              <a:t>The </a:t>
            </a:r>
            <a:r>
              <a:rPr lang="en-US" b="1" dirty="0"/>
              <a:t>E-</a:t>
            </a:r>
            <a:r>
              <a:rPr lang="en-US" b="1" dirty="0" err="1"/>
              <a:t>Flite</a:t>
            </a:r>
            <a:r>
              <a:rPr lang="en-US" dirty="0"/>
              <a:t> </a:t>
            </a:r>
            <a:r>
              <a:rPr lang="en-US" b="1" dirty="0"/>
              <a:t>Apprentice</a:t>
            </a:r>
            <a:r>
              <a:rPr lang="en-US" dirty="0"/>
              <a:t> has an electric motor and includes everything required to fly the airplane. List price is approximately $300. It is recommended that a second flight battery be purchased for as well. This will allow a pilot to make 2 flights. Additionally, charging of the battery used for the first flight may be started soon after the airplane lands and it can be used for the third flight.</a:t>
            </a:r>
          </a:p>
          <a:p>
            <a:r>
              <a:rPr lang="en-US" dirty="0"/>
              <a:t> </a:t>
            </a:r>
          </a:p>
          <a:p>
            <a:r>
              <a:rPr lang="en-US" dirty="0"/>
              <a:t> </a:t>
            </a:r>
            <a:r>
              <a:rPr lang="en-US" dirty="0">
                <a:hlinkClick r:id="rId3" tooltip="&quot;View: Eflite Apprentice.jpg&quot; "/>
              </a:rPr>
              <a:t> </a:t>
            </a:r>
            <a:r>
              <a:rPr lang="en-US" dirty="0"/>
              <a:t/>
            </a:r>
            <a:br>
              <a:rPr lang="en-US" dirty="0"/>
            </a:br>
            <a:r>
              <a:rPr lang="en-US" dirty="0"/>
              <a:t>                 </a:t>
            </a:r>
            <a:r>
              <a:rPr lang="en-US" b="1" dirty="0"/>
              <a:t>Alpha 40                                 </a:t>
            </a:r>
            <a:r>
              <a:rPr lang="en-US" b="1" dirty="0" err="1"/>
              <a:t>Eflite</a:t>
            </a:r>
            <a:r>
              <a:rPr lang="en-US" b="1" dirty="0"/>
              <a:t> Apprentice</a:t>
            </a:r>
            <a:endParaRPr lang="en-US" dirty="0"/>
          </a:p>
          <a:p>
            <a:r>
              <a:rPr lang="en-US" dirty="0"/>
              <a:t> </a:t>
            </a:r>
          </a:p>
          <a:p>
            <a:r>
              <a:rPr lang="en-US" b="1" dirty="0"/>
              <a:t>ARF (Almost Ready to Fly)</a:t>
            </a:r>
            <a:endParaRPr lang="en-US" dirty="0"/>
          </a:p>
          <a:p>
            <a:r>
              <a:rPr lang="en-US" dirty="0"/>
              <a:t>An </a:t>
            </a:r>
            <a:r>
              <a:rPr lang="en-US" b="1" dirty="0"/>
              <a:t>ARF</a:t>
            </a:r>
            <a:r>
              <a:rPr lang="en-US" dirty="0"/>
              <a:t> contains the parts required to assemble an airplane; however, the radio, engine or electric motor, ESC (electronic speed control) and other components must be purchased separately. This can be an advantage.  For example, a more versatile and capable radio than the ones provided with the 2 RTFs above would have 6 channels, end point adjustment, dual rates and memory for several different models.</a:t>
            </a:r>
          </a:p>
          <a:p>
            <a:r>
              <a:rPr lang="en-US" dirty="0"/>
              <a:t>Typically ARFs contain the following: 2 wing halves &amp; 2 ailerons, nearly completed fuselage, vertical stabilizer &amp; rudder, horizontal stabilizer &amp; elevator, motor mount, wheels and other parts. A manual is provided that contains detailed steps that show how to assemble the airplane and install the radio and engine or electric motor. Usually an ARF can be assembled and ready to fly in about 16 hours. More insight into airplanes, radios and engines or electric motors will be gained by assembling an ARF than purchasing an RTF. Three examples of available ARFs are </a:t>
            </a:r>
          </a:p>
          <a:p>
            <a:pPr lvl="0"/>
            <a:r>
              <a:rPr lang="en-US" dirty="0"/>
              <a:t>the SIG </a:t>
            </a:r>
            <a:r>
              <a:rPr lang="en-US" dirty="0" err="1"/>
              <a:t>Kadet</a:t>
            </a:r>
            <a:r>
              <a:rPr lang="en-US" dirty="0"/>
              <a:t> LT40 EG (electric or glow power)</a:t>
            </a:r>
          </a:p>
          <a:p>
            <a:pPr lvl="0"/>
            <a:r>
              <a:rPr lang="en-US" dirty="0"/>
              <a:t>Tower Trainer 40 Mk II ARF (glow), </a:t>
            </a:r>
          </a:p>
          <a:p>
            <a:pPr lvl="0"/>
            <a:r>
              <a:rPr lang="en-US" dirty="0"/>
              <a:t>the </a:t>
            </a:r>
            <a:r>
              <a:rPr lang="en-US" dirty="0" err="1"/>
              <a:t>Hobbico</a:t>
            </a:r>
            <a:r>
              <a:rPr lang="en-US" dirty="0"/>
              <a:t> </a:t>
            </a:r>
            <a:r>
              <a:rPr lang="en-US" dirty="0" err="1"/>
              <a:t>Avistar</a:t>
            </a:r>
            <a:r>
              <a:rPr lang="en-US" dirty="0"/>
              <a:t> Elite .46 GP/EP ARF (glow or electric). </a:t>
            </a:r>
          </a:p>
          <a:p>
            <a:r>
              <a:rPr lang="en-US" dirty="0"/>
              <a:t>Purchasing quality components such as engines, motors, speed controllers, servos, </a:t>
            </a:r>
            <a:r>
              <a:rPr lang="en-US" dirty="0" err="1"/>
              <a:t>etc</a:t>
            </a:r>
            <a:r>
              <a:rPr lang="en-US" dirty="0"/>
              <a:t> offers the possibility that these components can be used on future projects after the student graduates from the trainer.</a:t>
            </a:r>
          </a:p>
          <a:p>
            <a:r>
              <a:rPr lang="en-US" dirty="0"/>
              <a:t>                          Sig LT 40                           Tower Trainer 40 Mk II                   </a:t>
            </a:r>
            <a:r>
              <a:rPr lang="en-US" dirty="0" err="1"/>
              <a:t>Hobbico</a:t>
            </a:r>
            <a:r>
              <a:rPr lang="en-US" dirty="0"/>
              <a:t> </a:t>
            </a:r>
            <a:r>
              <a:rPr lang="en-US" dirty="0" err="1"/>
              <a:t>Avistar</a:t>
            </a:r>
            <a:r>
              <a:rPr lang="en-US" dirty="0"/>
              <a:t> Elite</a:t>
            </a:r>
          </a:p>
          <a:p>
            <a:r>
              <a:rPr lang="en-US" b="1" dirty="0"/>
              <a:t> </a:t>
            </a:r>
            <a:endParaRPr lang="en-US" dirty="0"/>
          </a:p>
          <a:p>
            <a:r>
              <a:rPr lang="en-US" b="1" dirty="0"/>
              <a:t>Kits</a:t>
            </a:r>
            <a:endParaRPr lang="en-US" dirty="0"/>
          </a:p>
          <a:p>
            <a:r>
              <a:rPr lang="en-US" dirty="0"/>
              <a:t>Kits take the most time to build, typically 80 hours, but are also the most rewarding because there is a great sense of achievement in completing one.  The covering is not included in the kit, so a unique color and trim scheme can be developed by the builder. Like an ARF, the radio, engine, motor, ESC and batteries are not included and must be installed.</a:t>
            </a:r>
          </a:p>
          <a:p>
            <a:r>
              <a:rPr lang="en-US" dirty="0"/>
              <a:t>A set of plans, usually one sheet for the wing and one sheet for the fuselage, and an assembly manual are included. Assembly starts by placing one sheet of the plans over a building board and then covering the plans with waxed paper or plastic wrap. Next a spar is pinned over the plans and the wing ribs are glued to the spar. There are many parts that must be glued together to complete the wing and then the fuselage. Once the airplane is completed, the builder will have a lot of knowledge and skill about  how airplanes are constructed and should be able to make repairs to this airplane and other airplanes in the event that they are damaged in a crash. This type of insight is not gained by assembling an RTF or ARF. Three examples of kits are the </a:t>
            </a:r>
          </a:p>
          <a:p>
            <a:pPr lvl="0"/>
            <a:r>
              <a:rPr lang="en-US" dirty="0"/>
              <a:t>Sig </a:t>
            </a:r>
            <a:r>
              <a:rPr lang="en-US" dirty="0" err="1"/>
              <a:t>Kadet</a:t>
            </a:r>
            <a:r>
              <a:rPr lang="en-US" dirty="0"/>
              <a:t> LT40 kit </a:t>
            </a:r>
          </a:p>
          <a:p>
            <a:pPr lvl="0"/>
            <a:r>
              <a:rPr lang="en-US" dirty="0"/>
              <a:t>Carl Goldberg Eagle 2</a:t>
            </a:r>
          </a:p>
          <a:p>
            <a:pPr lvl="0"/>
            <a:r>
              <a:rPr lang="en-US" dirty="0"/>
              <a:t>Great Planes PT-40 Mk II Trainer. </a:t>
            </a:r>
          </a:p>
          <a:p>
            <a:r>
              <a:rPr lang="en-US" b="1" dirty="0"/>
              <a:t>Electric Power vs. a “Glow” engine?</a:t>
            </a:r>
            <a:r>
              <a:rPr lang="en-US" dirty="0"/>
              <a:t>  </a:t>
            </a:r>
          </a:p>
          <a:p>
            <a:r>
              <a:rPr lang="en-US" dirty="0"/>
              <a:t>Many prospective students ask which is better; a glow engine or electric power?  It boils down to personal preference, but our experience is that there is less time lost due to tinkering with the engine if the student selects electric power.  Are you excited about the throaty sound of an internal combustion engine or do you prefer cleaner and quieter electric power?  Both require knowledge and practice to be successful. Both require some investment in field equipment and tools, but different, as we explain in other links.  </a:t>
            </a:r>
          </a:p>
          <a:p>
            <a:r>
              <a:rPr lang="en-US" dirty="0"/>
              <a:t>Electric power is sometimes associated with smaller size, but this is not necessarily so.  Larger, heavier trainers handle better in gusty and windy conditions.  In the RTF examples, the Alpha is larger and heavier than the Apprentice.  But in general, for similar sized trainers it does not matter whether the airplane is glow or electric powered.  </a:t>
            </a:r>
          </a:p>
          <a:p>
            <a:r>
              <a:rPr lang="en-US" dirty="0"/>
              <a:t> If you choose “glow” or gasoline engines, be aware that they require more attention and time to mixture settings, glow plugs, fuel flow and fuel system leaks, starting procedures, and other details that can be time consuming and downright vexing during the training process.  Used “bargain” engines often require very high levels of time and attention, and perhaps replacement of parts before they will start and run reliably.  </a:t>
            </a:r>
          </a:p>
          <a:p>
            <a:endParaRPr lang="en-US" dirty="0"/>
          </a:p>
          <a:p>
            <a:endParaRPr lang="en-US" dirty="0"/>
          </a:p>
          <a:p>
            <a:endParaRPr lang="en-US" dirty="0"/>
          </a:p>
          <a:p>
            <a:r>
              <a:rPr lang="en-US" dirty="0"/>
              <a:t/>
            </a:r>
            <a:br>
              <a:rPr lang="en-US" dirty="0"/>
            </a:br>
            <a:r>
              <a:rPr lang="en-US" dirty="0"/>
              <a:t> </a:t>
            </a:r>
          </a:p>
          <a:p>
            <a:endParaRPr lang="en-US" dirty="0"/>
          </a:p>
        </p:txBody>
      </p:sp>
    </p:spTree>
    <p:extLst>
      <p:ext uri="{BB962C8B-B14F-4D97-AF65-F5344CB8AC3E}">
        <p14:creationId xmlns:p14="http://schemas.microsoft.com/office/powerpoint/2010/main" val="330704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Your Transmitter</a:t>
            </a:r>
            <a:endParaRPr lang="en-US" dirty="0"/>
          </a:p>
          <a:p>
            <a:r>
              <a:rPr lang="en-US" dirty="0"/>
              <a:t>Depending on the radio transmitter you select, it will be powered by AA batteries or a rechargeable battery pack.  If rechargeable, the charger will be supplied with the transmitter.  It is critically important that the transmitter battery be fully charged before coming to the field. </a:t>
            </a:r>
          </a:p>
          <a:p>
            <a:r>
              <a:rPr lang="en-US" dirty="0"/>
              <a:t>Whether simple or sophisticated, transmitters must be protected from damage during the ride to and from the field.  Small switches and antennas can be fragile.  An old briefcase or a large Tupperware type container lined with some padding can meet this need.</a:t>
            </a:r>
          </a:p>
          <a:p>
            <a:r>
              <a:rPr lang="en-US" dirty="0"/>
              <a:t>As mentioned in the </a:t>
            </a:r>
            <a:r>
              <a:rPr lang="en-US" b="1" dirty="0"/>
              <a:t>Selecting and Airplane </a:t>
            </a:r>
            <a:r>
              <a:rPr lang="en-US" dirty="0"/>
              <a:t>link, a simple transmitter may be supplied with an RTF (ready to fly) package.  If the student purchases an ARF (Almost Ready to Fly) or a kit, they have the latitude of purchasing either the simple transmitter or stepping up.   A so-called “computer” transmitter allows more clever ways of setting control throws and sensitivity, as well as mixing controls so that for example moving the aileron stick can result in both ailerons and rudder moving.  Transmitters of this type are appropriate if the student is confident of sticking with the hobby beyond initial training.</a:t>
            </a:r>
          </a:p>
          <a:p>
            <a:r>
              <a:rPr lang="en-US" dirty="0"/>
              <a:t> A transmitter left ON before coming to the field, or accidentally switched ON while packing up to go to the field could result in a dead battery and if not discovered, possible loss of control of the airplane.  You should check the battery voltage indicator on the transmitter before each and every flight.  Try using this checklist just before each takeoff  – B A T T:</a:t>
            </a:r>
          </a:p>
          <a:p>
            <a:r>
              <a:rPr lang="en-US" b="1" dirty="0"/>
              <a:t>B</a:t>
            </a:r>
            <a:r>
              <a:rPr lang="en-US" dirty="0"/>
              <a:t>attery(s)</a:t>
            </a:r>
          </a:p>
          <a:p>
            <a:r>
              <a:rPr lang="en-US" b="1" dirty="0"/>
              <a:t>A</a:t>
            </a:r>
            <a:r>
              <a:rPr lang="en-US" dirty="0"/>
              <a:t>ntenna (extended or aligned correctly)</a:t>
            </a:r>
          </a:p>
          <a:p>
            <a:r>
              <a:rPr lang="en-US" b="1" dirty="0"/>
              <a:t>T</a:t>
            </a:r>
            <a:r>
              <a:rPr lang="en-US" dirty="0"/>
              <a:t>rim (transmitter control trims set)</a:t>
            </a:r>
          </a:p>
          <a:p>
            <a:r>
              <a:rPr lang="en-US" b="1" dirty="0"/>
              <a:t>T</a:t>
            </a:r>
            <a:r>
              <a:rPr lang="en-US" dirty="0"/>
              <a:t>imer (be ready to time your flight)</a:t>
            </a:r>
          </a:p>
          <a:p>
            <a:endParaRPr lang="en-US" dirty="0"/>
          </a:p>
        </p:txBody>
      </p:sp>
    </p:spTree>
    <p:extLst>
      <p:ext uri="{BB962C8B-B14F-4D97-AF65-F5344CB8AC3E}">
        <p14:creationId xmlns:p14="http://schemas.microsoft.com/office/powerpoint/2010/main" val="235470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61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What is training like?</a:t>
            </a:r>
            <a:r>
              <a:rPr lang="en-US" dirty="0"/>
              <a:t>  </a:t>
            </a:r>
          </a:p>
          <a:p>
            <a:r>
              <a:rPr lang="en-US" dirty="0"/>
              <a:t>A MAR/C tech inspector will check each airplane used during training to ensure that it has been assembled correctly and is flight worthy according to the </a:t>
            </a:r>
            <a:r>
              <a:rPr lang="en-US" u="sng" dirty="0"/>
              <a:t>MAR/C Pre-Flight Checklist</a:t>
            </a:r>
            <a:r>
              <a:rPr lang="en-US" dirty="0"/>
              <a:t>. Most deficiencies identified by the tech inspector can be corrected quickly at the airfield.</a:t>
            </a:r>
          </a:p>
          <a:p>
            <a:r>
              <a:rPr lang="en-US" dirty="0"/>
              <a:t>Student pilots will fly with different MAR/C instructors during training using a “buddy box” system that employs two transmitters connected by a special wire.  The instructor has the ability to fly the airplane, and take control instantly at any time.   The instructor will hold the transmitter that goes with the airplane, and the student will hold the “buddy box” transmitter.</a:t>
            </a:r>
          </a:p>
          <a:p>
            <a:r>
              <a:rPr lang="en-US" dirty="0"/>
              <a:t>Initially, the instructor will perform all take offs and landings. The instructor will transfer control of the aircraft to the student when it is at altitude and flying straight and level. At first, the student will usually not be able to fly the airplane very long before the instructor needs to make a correction. As experience is gained, the student will be able to fly the plane with few corrections from the instructor. Eventually the student will progress to taking off followed by landing. The student will also learn how to recover from adverse situations such as being upside down.  A log book is used to document the progress of each student.  In the final steps of the program, 2 instructors observe 2 flights that are required to be successful without any corrections by the instructors. The last flight is a solo flight without use of a buddy box which must be successfully completed without help from the instructors. Each graduating student receives a certificate attesting to their proficiency and receives a full membership card to replace their provisional card.</a:t>
            </a:r>
          </a:p>
        </p:txBody>
      </p:sp>
    </p:spTree>
    <p:extLst>
      <p:ext uri="{BB962C8B-B14F-4D97-AF65-F5344CB8AC3E}">
        <p14:creationId xmlns:p14="http://schemas.microsoft.com/office/powerpoint/2010/main" val="413438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9466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LATERAL CONTROL, AILERONS.</a:t>
            </a:r>
            <a:endParaRPr lang="en-US" dirty="0"/>
          </a:p>
          <a:p>
            <a:r>
              <a:rPr lang="en-US" b="1" dirty="0"/>
              <a:t> </a:t>
            </a:r>
            <a:endParaRPr lang="en-US" dirty="0"/>
          </a:p>
          <a:p>
            <a:r>
              <a:rPr lang="en-US" dirty="0"/>
              <a:t>Ailerons are moveable control surfaces mounted on the trailing edge of both wings.  They control the rolling plane of the aircraft.  They are deflected differentially.</a:t>
            </a:r>
          </a:p>
          <a:p>
            <a:r>
              <a:rPr lang="en-US" dirty="0"/>
              <a:t> </a:t>
            </a:r>
          </a:p>
          <a:p>
            <a:r>
              <a:rPr lang="en-US" dirty="0"/>
              <a:t>As the ailerons are deflected differentially by pilot control input from their neutral position, (one up, the other down), they alter the airfoil camber, either in positive or negative sense, and therefore increase or decrease the lift coefficient of the airfoil and, of course, the drag coefficient, and thereby roll the aircraft.</a:t>
            </a:r>
          </a:p>
          <a:p>
            <a:r>
              <a:rPr lang="en-US" dirty="0"/>
              <a:t> </a:t>
            </a:r>
          </a:p>
          <a:p>
            <a:r>
              <a:rPr lang="en-US" dirty="0"/>
              <a:t>In the case of the downward deflecting aileron the increased positive camber produces increased lift, and also the associated increased drag, whereas the other aileron, defecting upward has the opposite effect, producing reduced lift and reduced drag.  The unfortunate result is that the differential drag produces an unwanted yaw in a direction opposite to the commanded roll.  This is termed Adverse Roll.</a:t>
            </a:r>
          </a:p>
          <a:p>
            <a:r>
              <a:rPr lang="en-US" dirty="0"/>
              <a:t> </a:t>
            </a:r>
          </a:p>
          <a:p>
            <a:r>
              <a:rPr lang="en-US" dirty="0"/>
              <a:t>Adverse roll is most widely countered by setting up the ailerons such that the downward deflecting aileron has less travel than the upward moving aileron, so that the downward deflecting aileron is operating in that range of the L/D curve where the rate of increase in lift coefficient is far greater than the rate of increase in the drag coefficient.  Conversely the upward moving aileron, with it's greater deflection reduces the lift coefficient and to a greater extent, the drag.  This setup is termed "Differential Ailerons".  For example, an aircraft might be set up with the upward deflection of the ailerons at 30 degrees maximum, and the downward deflection at 15 degrees maximum.</a:t>
            </a:r>
          </a:p>
          <a:p>
            <a:r>
              <a:rPr lang="en-US" dirty="0"/>
              <a:t> </a:t>
            </a:r>
          </a:p>
          <a:p>
            <a:r>
              <a:rPr lang="en-US" dirty="0"/>
              <a:t>An alternative is the use of "</a:t>
            </a:r>
            <a:r>
              <a:rPr lang="en-US" dirty="0" err="1"/>
              <a:t>Frise</a:t>
            </a:r>
            <a:r>
              <a:rPr lang="en-US" dirty="0"/>
              <a:t> Ailerons", a design wherein the aileron hinge line is a short distance aft of the aileron leading edge, and leading edge of the upward deflecting aileron is deflected down and exposed beyond the surface of the underside of the wing, thereby creating drag.  This drag acts to oppose the drag associated with the increased lift created by the downward deflecting aileron on the other wing.  Adverse yaw is reduced or eliminated.  A further refinement of the </a:t>
            </a:r>
            <a:r>
              <a:rPr lang="en-US" dirty="0" err="1"/>
              <a:t>Frise</a:t>
            </a:r>
            <a:r>
              <a:rPr lang="en-US" dirty="0"/>
              <a:t> aileron design allows the protruding leading edge of the negative lift aileron to scoop positive pressure airstream from the lower surface of the wing and eject it upward through a contoured slot between the leading edge of the aileron and the wing into the airstream passing over the upper deflected body of the aileron.  This jet of high-energy air enhances the effectiveness of he upward deflecting aileron.</a:t>
            </a:r>
          </a:p>
          <a:p>
            <a:endParaRPr lang="en-US" dirty="0"/>
          </a:p>
        </p:txBody>
      </p:sp>
    </p:spTree>
    <p:extLst>
      <p:ext uri="{BB962C8B-B14F-4D97-AF65-F5344CB8AC3E}">
        <p14:creationId xmlns:p14="http://schemas.microsoft.com/office/powerpoint/2010/main" val="1809363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0048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394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12420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PURPOSE</a:t>
            </a:r>
            <a:endParaRPr lang="en-US" dirty="0"/>
          </a:p>
          <a:p>
            <a:r>
              <a:rPr lang="en-US" b="1" dirty="0"/>
              <a:t> </a:t>
            </a:r>
            <a:endParaRPr lang="en-US" dirty="0"/>
          </a:p>
          <a:p>
            <a:r>
              <a:rPr lang="en-US" dirty="0"/>
              <a:t>The function of the wing in conventional aircraft is to provide the aerodynamic lift necessary for flight.  Control surfaces, ailerons, are mounted on the wing to provide control over the rolling plane of the aircraft.</a:t>
            </a:r>
          </a:p>
          <a:p>
            <a:r>
              <a:rPr lang="en-US" dirty="0"/>
              <a:t> </a:t>
            </a:r>
          </a:p>
          <a:p>
            <a:r>
              <a:rPr lang="en-US" b="1" dirty="0"/>
              <a:t>ESSENTIAL REQUIREMENTS FOR AERODYNAMIC LIFT</a:t>
            </a:r>
            <a:endParaRPr lang="en-US" dirty="0"/>
          </a:p>
          <a:p>
            <a:r>
              <a:rPr lang="en-US" dirty="0"/>
              <a:t> </a:t>
            </a:r>
          </a:p>
          <a:p>
            <a:r>
              <a:rPr lang="en-US" dirty="0"/>
              <a:t>Aerodynamic lift is generated by the flow of air over the upper and lower surfaces of the wing as it moves through the air propelled by the motive force of the rotating propeller, jet engine, or, in the case of sailplanes, gravity.</a:t>
            </a:r>
          </a:p>
          <a:p>
            <a:r>
              <a:rPr lang="en-US" dirty="0"/>
              <a:t> </a:t>
            </a:r>
          </a:p>
          <a:p>
            <a:r>
              <a:rPr lang="en-US" dirty="0"/>
              <a:t>The rate of forward movement through the air, the airspeed, must reach a certain minimum value in order for the wing to generate sufficient lift for to overcome the mass of the aircraft and achieve flight.</a:t>
            </a:r>
          </a:p>
          <a:p>
            <a:r>
              <a:rPr lang="en-US" dirty="0"/>
              <a:t> </a:t>
            </a:r>
          </a:p>
          <a:p>
            <a:r>
              <a:rPr lang="en-US" dirty="0"/>
              <a:t>The wing must have an appropriate cross sectional shape (in the fore and aft direction), called the Wing Section, or Airfoil Section, in order to generate aerodynamic lift.</a:t>
            </a:r>
          </a:p>
          <a:p>
            <a:r>
              <a:rPr lang="en-US" dirty="0"/>
              <a:t> </a:t>
            </a:r>
          </a:p>
          <a:p>
            <a:r>
              <a:rPr lang="en-US" dirty="0"/>
              <a:t>The wing must also have adequate wing area, the product of span, (wingtip to wingtip dimension) and chord, (the mean width of the wing in the fore and aft direction).  The relationship between span and chord is termed the aspect ratio.</a:t>
            </a:r>
          </a:p>
          <a:p>
            <a:r>
              <a:rPr lang="en-US" dirty="0"/>
              <a:t> </a:t>
            </a:r>
          </a:p>
          <a:p>
            <a:r>
              <a:rPr lang="en-US" b="1" dirty="0"/>
              <a:t>AERODYNAMIC LIFT</a:t>
            </a:r>
            <a:endParaRPr lang="en-US" dirty="0"/>
          </a:p>
          <a:p>
            <a:r>
              <a:rPr lang="en-US" dirty="0"/>
              <a:t> </a:t>
            </a:r>
          </a:p>
          <a:p>
            <a:r>
              <a:rPr lang="en-US" dirty="0"/>
              <a:t>An aircraft wing creates lift from the flow of air over both it's upper and lower surfaces.  The much larger lift component is produced by the airflow over the upper surface of the wing, the negative-pressure lift.  The flow over the undersurface of the wing, the positive-pressure lift, produces a minor component of the total produced and only at positive angles of attack.</a:t>
            </a:r>
          </a:p>
          <a:p>
            <a:r>
              <a:rPr lang="en-US" dirty="0"/>
              <a:t> </a:t>
            </a:r>
          </a:p>
          <a:p>
            <a:r>
              <a:rPr lang="en-US" dirty="0"/>
              <a:t>The negative-pressure lift, from the upper wing surface, is produced only between a fairly narrow range of Angle of Attack.  The angle of attack is the angle between the chord line of the wing and the undisturbed airstream vector impinging upon the wing.  A typical range, for a wing of fully symmetrical (</a:t>
            </a:r>
            <a:r>
              <a:rPr lang="en-US" dirty="0" err="1"/>
              <a:t>uncambered</a:t>
            </a:r>
            <a:r>
              <a:rPr lang="en-US" dirty="0"/>
              <a:t>) airfoil section is approximately 0 to +15 degrees.  A wing of cambered airfoil section will generally produce a higher lift coefficient than it's </a:t>
            </a:r>
            <a:r>
              <a:rPr lang="en-US" dirty="0" err="1"/>
              <a:t>uncambered</a:t>
            </a:r>
            <a:r>
              <a:rPr lang="en-US" dirty="0"/>
              <a:t> cousin, but will have a slightly different range of lift producing angle of attack, approximately -5 to +12 degrees.</a:t>
            </a:r>
          </a:p>
          <a:p>
            <a:r>
              <a:rPr lang="en-US" dirty="0"/>
              <a:t> </a:t>
            </a:r>
          </a:p>
          <a:p>
            <a:r>
              <a:rPr lang="en-US" dirty="0"/>
              <a:t>The positive-pressure lift continues to be produced at very large angles of attack, but as drag at such attitudes is so large, this lift is of little practical value.</a:t>
            </a:r>
          </a:p>
          <a:p>
            <a:r>
              <a:rPr lang="en-US" dirty="0"/>
              <a:t>As an aircraft wing generates lift, it also generates drag; a force acting to retard forward movement.  As the angle of attack increases, so do both lift and drag, but at a different rate, lift increasing initially at a greater rate than drag, but drag increasing dramatically at the upper range of angle of attack.</a:t>
            </a:r>
          </a:p>
          <a:p>
            <a:r>
              <a:rPr lang="en-US" dirty="0"/>
              <a:t> </a:t>
            </a:r>
          </a:p>
          <a:p>
            <a:r>
              <a:rPr lang="en-US" b="1" dirty="0"/>
              <a:t>WING DESIGN</a:t>
            </a:r>
            <a:endParaRPr lang="en-US" dirty="0"/>
          </a:p>
          <a:p>
            <a:r>
              <a:rPr lang="en-US" dirty="0"/>
              <a:t> </a:t>
            </a:r>
          </a:p>
          <a:p>
            <a:r>
              <a:rPr lang="en-US" dirty="0"/>
              <a:t>The interplay of lift and drag has resulted in aircraft designers adopting many different combinations of wing section, </a:t>
            </a:r>
            <a:r>
              <a:rPr lang="en-US" dirty="0" err="1"/>
              <a:t>planform</a:t>
            </a:r>
            <a:r>
              <a:rPr lang="en-US" dirty="0"/>
              <a:t>, area and aspect ratio.  The </a:t>
            </a:r>
            <a:r>
              <a:rPr lang="en-US" dirty="0" err="1"/>
              <a:t>planform</a:t>
            </a:r>
            <a:r>
              <a:rPr lang="en-US" dirty="0"/>
              <a:t> shape of the wing, rectangular, tapered or </a:t>
            </a:r>
            <a:r>
              <a:rPr lang="en-US" dirty="0" err="1"/>
              <a:t>eliptical</a:t>
            </a:r>
            <a:r>
              <a:rPr lang="en-US" dirty="0"/>
              <a:t> is another variable utilized by designers.</a:t>
            </a:r>
          </a:p>
          <a:p>
            <a:r>
              <a:rPr lang="en-US" dirty="0"/>
              <a:t> </a:t>
            </a:r>
          </a:p>
          <a:p>
            <a:r>
              <a:rPr lang="en-US" dirty="0"/>
              <a:t>Aspect Ratio is the ratio of wingspan to chord. For most RC model aircraft the aspect ratio found to be a good balance between ease of construction and aerodynamic efficiency is between 5 and 6; for example, an aspect ratio of 5 means that an aircraft of 60" wingspan would have a chord of 12".</a:t>
            </a:r>
          </a:p>
          <a:p>
            <a:r>
              <a:rPr lang="en-US" dirty="0"/>
              <a:t> </a:t>
            </a:r>
          </a:p>
          <a:p>
            <a:r>
              <a:rPr lang="en-US" dirty="0"/>
              <a:t>For simplicity of construction most RC model aircraft designers opt for a rectangular rather than tapered or elliptical </a:t>
            </a:r>
            <a:r>
              <a:rPr lang="en-US" dirty="0" err="1"/>
              <a:t>planform</a:t>
            </a:r>
            <a:r>
              <a:rPr lang="en-US" dirty="0"/>
              <a:t> for powered aircraft.  This choice is not the aerodynamic optimum, either for lift distribution or induced drag considerations, however most RC Model aircraft are very adequately powered, so that, in most cases, the drag associated with the aerodynamic lift of the wing is less important than it is in the case of full-sized aircraft.  For sailplanes the optimization of the lift/drag couplet is very important and therefore wing </a:t>
            </a:r>
            <a:r>
              <a:rPr lang="en-US" dirty="0" err="1"/>
              <a:t>planforms</a:t>
            </a:r>
            <a:r>
              <a:rPr lang="en-US" dirty="0"/>
              <a:t>, aspect ratio and airfoil sections are usually radically different from those on powered aircraft.</a:t>
            </a:r>
          </a:p>
          <a:p>
            <a:r>
              <a:rPr lang="en-US" dirty="0"/>
              <a:t> </a:t>
            </a:r>
          </a:p>
          <a:p>
            <a:r>
              <a:rPr lang="en-US" dirty="0"/>
              <a:t>An important consideration for any aircraft designer is the </a:t>
            </a:r>
            <a:r>
              <a:rPr lang="en-US" dirty="0" err="1"/>
              <a:t>Reynold's</a:t>
            </a:r>
            <a:r>
              <a:rPr lang="en-US" dirty="0"/>
              <a:t> number envelope in which the aircraft will operate.  The </a:t>
            </a:r>
            <a:r>
              <a:rPr lang="en-US" dirty="0" err="1"/>
              <a:t>Reynold's</a:t>
            </a:r>
            <a:r>
              <a:rPr lang="en-US" dirty="0"/>
              <a:t> number, abbreviated to RN, is a non-dimensional number derived form a mathematical expression whose variables include air density, airspeed and the chord dimension of the wing.  It is used as a yardstick in wing section analysis and selection.  The aerodynamic regime in which we operate our model aircraft is commonly referred to as Low RN Aerodynamics.</a:t>
            </a:r>
          </a:p>
          <a:p>
            <a:endParaRPr lang="en-US" dirty="0"/>
          </a:p>
        </p:txBody>
      </p:sp>
    </p:spTree>
    <p:extLst>
      <p:ext uri="{BB962C8B-B14F-4D97-AF65-F5344CB8AC3E}">
        <p14:creationId xmlns:p14="http://schemas.microsoft.com/office/powerpoint/2010/main" val="3609027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THE STALL</a:t>
            </a:r>
            <a:endParaRPr lang="en-US" dirty="0"/>
          </a:p>
          <a:p>
            <a:r>
              <a:rPr lang="en-US" b="1" dirty="0"/>
              <a:t> </a:t>
            </a:r>
            <a:endParaRPr lang="en-US" dirty="0"/>
          </a:p>
          <a:p>
            <a:r>
              <a:rPr lang="en-US" b="1" dirty="0"/>
              <a:t>AN ACCIDENT</a:t>
            </a:r>
            <a:endParaRPr lang="en-US" dirty="0"/>
          </a:p>
          <a:p>
            <a:r>
              <a:rPr lang="en-US" b="1" dirty="0"/>
              <a:t> </a:t>
            </a:r>
            <a:endParaRPr lang="en-US" dirty="0"/>
          </a:p>
          <a:p>
            <a:r>
              <a:rPr lang="en-US" dirty="0"/>
              <a:t>The RC model aircraft, a </a:t>
            </a:r>
            <a:r>
              <a:rPr lang="en-US" dirty="0" err="1"/>
              <a:t>warbird</a:t>
            </a:r>
            <a:r>
              <a:rPr lang="en-US" dirty="0"/>
              <a:t> scale model of fairly high wing loading, is on the downwind leg of a left hand landing pattern, flying with a modest tailwind so that it's groundspeed is a little higher than the pilot prefers, so he throttles back and the model's nose drops. He adds a little up elevator to maintain altitude.  He turns left onto base leg, banking quite steeply because the tailwind is pushing the model downwind, elongating his pattern.  He adds up elevator in the turn to maintain altitude, simultaneously reducing power.  He trims the nose up on his base leg, slowing the aircraft.  He turns left again, onto final, once again banking quite steeply, about 45 degrees, into the wind and makes his final power reduction.  The aircraft is now experiencing a fairly high positive G load and is decelerating.  The nose drops in the turn, so the pilot reacts with corrective right aileron and up elevator.  The left wing, with the aileron deflected downward, exceeds the critical angle of attack and the lower, left wing, tip-stalls, the aircraft inverts, the nose drops vertically and before a spin can develop the aircraft impacts the earth disastrously. This scene has been repeated many times, tragically, and usually fatally, in full-size aviation, and embarrassingly in model aviation.</a:t>
            </a:r>
          </a:p>
          <a:p>
            <a:r>
              <a:rPr lang="en-US" dirty="0"/>
              <a:t> </a:t>
            </a:r>
          </a:p>
          <a:p>
            <a:r>
              <a:rPr lang="en-US" b="1" dirty="0"/>
              <a:t>WHAT HAPPENED?</a:t>
            </a:r>
            <a:endParaRPr lang="en-US" dirty="0"/>
          </a:p>
          <a:p>
            <a:r>
              <a:rPr lang="en-US" dirty="0"/>
              <a:t> </a:t>
            </a:r>
          </a:p>
          <a:p>
            <a:r>
              <a:rPr lang="en-US" dirty="0"/>
              <a:t>When a wing assumes an Angle of Attack, either positive or negative, in excess of the lift-producing range previously described, the airflow no longer conforms predictably to the upper curvature of the wing's surface, but separates and becomes very turbulent.  Virtually all lift is lost, and drag increases dramatically.  Very often aileron control is jeopardized and the aircraft departs from controlled flight.  It has stalled, and is no longer flying, but simply dropping.</a:t>
            </a:r>
          </a:p>
          <a:p>
            <a:r>
              <a:rPr lang="en-US" dirty="0"/>
              <a:t> </a:t>
            </a:r>
          </a:p>
          <a:p>
            <a:r>
              <a:rPr lang="en-US" dirty="0"/>
              <a:t>It is not low airspeed, but exceeding the wing's critical angel of attack, that induces total flow separation over the upper surface of the wing; the stall.  When the pilot of an aircraft attempts to avoid loss of altitude at low airspeed by raising the nose of the aircraft, and therefore increasing the angle of attack, he is in danger of stalling the wing.</a:t>
            </a:r>
          </a:p>
          <a:p>
            <a:r>
              <a:rPr lang="en-US" dirty="0"/>
              <a:t> </a:t>
            </a:r>
          </a:p>
          <a:p>
            <a:r>
              <a:rPr lang="en-US" b="1" dirty="0"/>
              <a:t>WHY?</a:t>
            </a:r>
            <a:endParaRPr lang="en-US" dirty="0"/>
          </a:p>
          <a:p>
            <a:r>
              <a:rPr lang="en-US" dirty="0"/>
              <a:t> </a:t>
            </a:r>
          </a:p>
          <a:p>
            <a:r>
              <a:rPr lang="en-US" dirty="0"/>
              <a:t>In any aircraft, model or full-size, the behavior of the wing at critical high angles of attack is most important.  As the aircraft's angle of attack approaches the critical value, and stalling is imminent, it is important for continued controlled flight that the wing should not experience tip-stall.  If asymmetrical tip stall does occur, the aircraft will abruptly drop the stalled wing, yaw violently towards the stalled wing, and very possibly enter a spin.  Many aircraft use wing Washout, a wing twist, to allow the outboard portion of the wing to continue to experience non-critical angle of attack while the inboard section becomes critical, and stalls.  By this means aileron control is preserved, to a certain degree, and spinning is avoidable.</a:t>
            </a:r>
          </a:p>
          <a:p>
            <a:r>
              <a:rPr lang="en-US" dirty="0"/>
              <a:t> </a:t>
            </a:r>
          </a:p>
          <a:p>
            <a:r>
              <a:rPr lang="en-US" dirty="0"/>
              <a:t>Some aircraft also vary the Airfoil Section from root to tip, using cambered section at the root, for higher lift, and non-cambered section at the tip, for higher critical angle of attack.</a:t>
            </a:r>
          </a:p>
          <a:p>
            <a:r>
              <a:rPr lang="en-US" dirty="0"/>
              <a:t> </a:t>
            </a:r>
          </a:p>
          <a:p>
            <a:r>
              <a:rPr lang="en-US" dirty="0"/>
              <a:t>The </a:t>
            </a:r>
            <a:r>
              <a:rPr lang="en-US" dirty="0" err="1"/>
              <a:t>Planform</a:t>
            </a:r>
            <a:r>
              <a:rPr lang="en-US" dirty="0"/>
              <a:t> Shape of a wing also influences the behavior at the stall.  Strongly tapered </a:t>
            </a:r>
            <a:r>
              <a:rPr lang="en-US" dirty="0" err="1"/>
              <a:t>planforms</a:t>
            </a:r>
            <a:r>
              <a:rPr lang="en-US" dirty="0"/>
              <a:t>, where the wingtip chord is significantly less than the root chord, and therefore the </a:t>
            </a:r>
            <a:r>
              <a:rPr lang="en-US" dirty="0" err="1"/>
              <a:t>Reynold's</a:t>
            </a:r>
            <a:r>
              <a:rPr lang="en-US" dirty="0"/>
              <a:t> Number of the tip is much lower that the root, are more subject to tip stall than less tapered, or non-tapered </a:t>
            </a:r>
            <a:r>
              <a:rPr lang="en-US" dirty="0" err="1"/>
              <a:t>planforms</a:t>
            </a:r>
            <a:r>
              <a:rPr lang="en-US" dirty="0"/>
              <a:t>.</a:t>
            </a:r>
          </a:p>
          <a:p>
            <a:r>
              <a:rPr lang="en-US" dirty="0"/>
              <a:t> </a:t>
            </a:r>
          </a:p>
          <a:p>
            <a:r>
              <a:rPr lang="en-US" dirty="0"/>
              <a:t>At the outboard tip of a wing in flight a strong vortex forms, with overpressure air from the underside of the wing curling up around the wingtip into the </a:t>
            </a:r>
            <a:r>
              <a:rPr lang="en-US" dirty="0" err="1"/>
              <a:t>underpressure</a:t>
            </a:r>
            <a:r>
              <a:rPr lang="en-US" dirty="0"/>
              <a:t> topside of the wing.  This vortex creates significant drag and by it's disturbance of the airstream on the top surface of the wing at the tip, reduces the effective aerodynamic span of the wing.   Designers have used a wide variety of devices to minimize the drag and span-reduction effects of the tip vortex; winglets, end plates, </a:t>
            </a:r>
            <a:r>
              <a:rPr lang="en-US" dirty="0" err="1"/>
              <a:t>Hoener</a:t>
            </a:r>
            <a:r>
              <a:rPr lang="en-US" dirty="0"/>
              <a:t> shapes and several others.  Perhaps the most elegant solution is the adoption of an </a:t>
            </a:r>
            <a:r>
              <a:rPr lang="en-US" dirty="0" err="1"/>
              <a:t>eliptical</a:t>
            </a:r>
            <a:r>
              <a:rPr lang="en-US" dirty="0"/>
              <a:t> </a:t>
            </a:r>
            <a:r>
              <a:rPr lang="en-US" dirty="0" err="1"/>
              <a:t>planform</a:t>
            </a:r>
            <a:r>
              <a:rPr lang="en-US" dirty="0"/>
              <a:t>, such as was used in the </a:t>
            </a:r>
            <a:r>
              <a:rPr lang="en-US" dirty="0" err="1"/>
              <a:t>Supermarine</a:t>
            </a:r>
            <a:r>
              <a:rPr lang="en-US" dirty="0"/>
              <a:t> Spitfire so that the vortex becomes very small and the span-wise lift distribution of the wing is optimized with respect to imposed structural bending moment loads.  The Spitfire's wing has a beautiful shape but it is, unfortunately, complex to design and build.</a:t>
            </a:r>
          </a:p>
          <a:p>
            <a:r>
              <a:rPr lang="en-US" dirty="0"/>
              <a:t> </a:t>
            </a:r>
          </a:p>
          <a:p>
            <a:r>
              <a:rPr lang="en-US" dirty="0"/>
              <a:t>Among the very wide range of RC model aircraft flown today, those of foam construction, with powerful electric motors, have very benign stall characteristics.  They generally have very light wing loading and high power loading, so that they perform some remarkable maneuvers with the wing in a fully stalled condition, flying on overpressure lift from the underside of the wing and propeller thrust.</a:t>
            </a:r>
          </a:p>
          <a:p>
            <a:r>
              <a:rPr lang="en-US" dirty="0"/>
              <a:t> </a:t>
            </a:r>
          </a:p>
          <a:p>
            <a:r>
              <a:rPr lang="en-US" dirty="0"/>
              <a:t>Similarly, the typical trainer has quite low wing loading, and fairly gentle stall behavior.  They are designed very carefully to avoid tip-stall, and to keep recovery from the stall simple with no departure from controlled flight.</a:t>
            </a:r>
          </a:p>
          <a:p>
            <a:r>
              <a:rPr lang="en-US" dirty="0"/>
              <a:t> </a:t>
            </a:r>
          </a:p>
          <a:p>
            <a:endParaRPr lang="en-US" dirty="0"/>
          </a:p>
        </p:txBody>
      </p:sp>
    </p:spTree>
    <p:extLst>
      <p:ext uri="{BB962C8B-B14F-4D97-AF65-F5344CB8AC3E}">
        <p14:creationId xmlns:p14="http://schemas.microsoft.com/office/powerpoint/2010/main" val="334392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WING SECTION.</a:t>
            </a:r>
            <a:endParaRPr lang="en-US" dirty="0"/>
          </a:p>
          <a:p>
            <a:r>
              <a:rPr lang="en-US" b="1" dirty="0"/>
              <a:t> </a:t>
            </a:r>
            <a:endParaRPr lang="en-US" dirty="0"/>
          </a:p>
          <a:p>
            <a:r>
              <a:rPr lang="en-US" dirty="0"/>
              <a:t>Wing section, or airfoil, is the term used to describe the geometric shape of a cross section of the wing in the fore and aft plane.  Wing Sections are assigned names by their developers, for instance, the wing section called NACA 2412 is just one of the many developed by the National Advisory Committee for Aeronautics, a US Federal Government agency now part of NASA.</a:t>
            </a:r>
          </a:p>
          <a:p>
            <a:r>
              <a:rPr lang="en-US" dirty="0"/>
              <a:t> </a:t>
            </a:r>
          </a:p>
          <a:p>
            <a:r>
              <a:rPr lang="en-US" dirty="0"/>
              <a:t>Wing Sections are all geometric variations of a streamlined teardrop shape.  Sometimes they are fully symmetrical, meaning that they do not have camber.  Camber is the term used to describe any curvature of a midpoint line joining the extreme points of the wing section at the leading and trailing edges.</a:t>
            </a:r>
          </a:p>
          <a:p>
            <a:r>
              <a:rPr lang="en-US" dirty="0"/>
              <a:t> </a:t>
            </a:r>
          </a:p>
          <a:p>
            <a:r>
              <a:rPr lang="en-US" dirty="0"/>
              <a:t>Model aircraft designers frequently choose Wing Sections from a vast array available from many sources, such as NASA, rather than develop their own Wing Sections.  The Airfoil Section mentioned above, NACA 2412, is a very widely used section.  It is one of NASA's four digit series, where the first digit, 2, indicated that the section has camber of 2% of total depth.  Second digit, 4, indicates maximum camber located at 40% of the chord. The last two digits indicate airfoil maximum thickness, 12%.</a:t>
            </a:r>
          </a:p>
          <a:p>
            <a:r>
              <a:rPr lang="en-US" dirty="0"/>
              <a:t> </a:t>
            </a:r>
          </a:p>
          <a:p>
            <a:r>
              <a:rPr lang="en-US" dirty="0"/>
              <a:t>Wing sections are selected by the model designer to suit the intended use and flight characteristics of the model.  The aerodynamic characteristics of most wing sections are described mathematically in a series of graphs commonly known as Lift/Drag graphs, or L/D curves.  These graphs are the result of wind tunnel tests. As the name implies, these graphs plot the lift coefficient produced by the subject wing section against the induced drag and pitching moment coefficients as the angle of attack is varied.</a:t>
            </a:r>
          </a:p>
          <a:p>
            <a:r>
              <a:rPr lang="en-US" dirty="0"/>
              <a:t> </a:t>
            </a:r>
          </a:p>
          <a:p>
            <a:r>
              <a:rPr lang="en-US" dirty="0"/>
              <a:t>At any specified airspeed and angle of attack the lift of the subject wing may be calculated using the Lift Coefficient from the L/D graph in a series of mathematical expressions.  Similarly the Induced Drag, which is the resisting force resulting from the Lift generated by the wing having the subject Section at a particular airspeed and angle of attack, may be calculated.</a:t>
            </a:r>
          </a:p>
          <a:p>
            <a:r>
              <a:rPr lang="en-US" dirty="0"/>
              <a:t> </a:t>
            </a:r>
          </a:p>
          <a:p>
            <a:r>
              <a:rPr lang="en-US" dirty="0"/>
              <a:t>Model designers typically choose fully symmetrical wing sections for aircraft intended for aerobatics.  Such wing sections are equally effective inverted as they are upright.  Model aircraft intended for less inverted flight generally use airfoils having some camber as such airfoils generate higher lift coefficients than do symmetrical airfoils at positive angles of attack.</a:t>
            </a:r>
          </a:p>
          <a:p>
            <a:r>
              <a:rPr lang="en-US" dirty="0"/>
              <a:t> </a:t>
            </a:r>
          </a:p>
          <a:p>
            <a:r>
              <a:rPr lang="en-US" dirty="0"/>
              <a:t>Section thickness is another variable.  Thin sections have lower induced drag than thicker sections, all other factors being equal.  Practically, for RC model use, </a:t>
            </a:r>
          </a:p>
          <a:p>
            <a:r>
              <a:rPr lang="en-US" dirty="0"/>
              <a:t>a reasonably thick wing section between 10 and 14 percent of chord provides for adequate depth of spar, (to resist imposed loads in flight), and ease of construction.  Thinner wings are used for high speed applications where low drag is important, such as pylon racers or turbine powered aircraft.</a:t>
            </a:r>
          </a:p>
          <a:p>
            <a:endParaRPr lang="en-US" dirty="0"/>
          </a:p>
        </p:txBody>
      </p:sp>
    </p:spTree>
    <p:extLst>
      <p:ext uri="{BB962C8B-B14F-4D97-AF65-F5344CB8AC3E}">
        <p14:creationId xmlns:p14="http://schemas.microsoft.com/office/powerpoint/2010/main" val="4227794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The Empennage is the term often used to describe the tail group of an aircraft; the horizontal fixed stabilizer, the movable elevator control surface, the fixed vertical stabilizer and the movable rudder control surface.</a:t>
            </a:r>
          </a:p>
          <a:p>
            <a:r>
              <a:rPr lang="en-US" dirty="0"/>
              <a:t> </a:t>
            </a:r>
          </a:p>
          <a:p>
            <a:r>
              <a:rPr lang="en-US" dirty="0"/>
              <a:t>In conventional aircraft the empennage is positioned aft of the wing and mounted at the aft end of the fuselage.  The distance between the center of lift of the wing and the center of lift of the horizontal tail group is called the tail moment arm.</a:t>
            </a:r>
          </a:p>
          <a:p>
            <a:r>
              <a:rPr lang="en-US" dirty="0"/>
              <a:t> </a:t>
            </a:r>
          </a:p>
          <a:p>
            <a:r>
              <a:rPr lang="en-US" dirty="0"/>
              <a:t>The horizontal group, (stabilizer and elevator), act in flight to counteract the pitching moment of the wing airfoil and control the aircraft in the pitching plane.  The stabilizer is fixed at a slight negative angle of incidence with respect to the wing such that in level constant airspeed flight the downward aerodynamic force acting upon the horizontal </a:t>
            </a:r>
            <a:r>
              <a:rPr lang="en-US" dirty="0" err="1"/>
              <a:t>tailplane</a:t>
            </a:r>
            <a:r>
              <a:rPr lang="en-US" dirty="0"/>
              <a:t> group balances both the downward pitching moment of the wing airfoil and the usual placement of the longitudinal center of gravity slightly ahead of the wing's center of lift.</a:t>
            </a:r>
          </a:p>
          <a:p>
            <a:r>
              <a:rPr lang="en-US" dirty="0"/>
              <a:t> </a:t>
            </a:r>
          </a:p>
          <a:p>
            <a:r>
              <a:rPr lang="en-US" dirty="0"/>
              <a:t>The horizontal group airfoil is normally </a:t>
            </a:r>
            <a:r>
              <a:rPr lang="en-US" dirty="0" err="1"/>
              <a:t>uncambered</a:t>
            </a:r>
            <a:r>
              <a:rPr lang="en-US" dirty="0"/>
              <a:t>, operating at a slight negative angle of attack in level stable flight.  The movable elevator surface, when deflected, creates a momentarily cambered airfoil, and hence either positive or negative lift, and therefore alters the pitch attitude of the aircraft.</a:t>
            </a:r>
          </a:p>
          <a:p>
            <a:r>
              <a:rPr lang="en-US" dirty="0"/>
              <a:t> </a:t>
            </a:r>
          </a:p>
          <a:p>
            <a:r>
              <a:rPr lang="en-US" dirty="0"/>
              <a:t>The vertical tail group functions in exactly the same manner to control the yawing plane of the aircraft.</a:t>
            </a:r>
          </a:p>
          <a:p>
            <a:r>
              <a:rPr lang="en-US" dirty="0"/>
              <a:t> </a:t>
            </a:r>
          </a:p>
          <a:p>
            <a:r>
              <a:rPr lang="en-US" dirty="0"/>
              <a:t>The empennage act much like the tail feathers of an arrow, to damp and eliminate pitch and yaw disturbances from level flight caused by air turbulence.  In order to achieve this damping effect, the center of lateral area of the aircraft's fuselage and vertical fin must be slightly behind the center of gravity of the aircraft.</a:t>
            </a:r>
          </a:p>
          <a:p>
            <a:r>
              <a:rPr lang="en-US" dirty="0"/>
              <a:t> </a:t>
            </a:r>
          </a:p>
          <a:p>
            <a:r>
              <a:rPr lang="en-US" dirty="0"/>
              <a:t>The empennage, in particular the vertical component, contribute to spiral stability when the fin area is carefully chosen and located.</a:t>
            </a:r>
          </a:p>
          <a:p>
            <a:r>
              <a:rPr lang="en-US" dirty="0"/>
              <a:t> </a:t>
            </a:r>
          </a:p>
          <a:p>
            <a:r>
              <a:rPr lang="en-US" dirty="0"/>
              <a:t>The empennage is strongly influenced by downwash from the wing and by the spiraling slipstream of the propeller.  The downwash is a variable condition, depending upon airspeed and angle of attach of the wing and the resultant trim changes are usually countered by control input from the pilot.</a:t>
            </a:r>
          </a:p>
          <a:p>
            <a:r>
              <a:rPr lang="en-US" dirty="0"/>
              <a:t> </a:t>
            </a:r>
          </a:p>
          <a:p>
            <a:r>
              <a:rPr lang="en-US" dirty="0"/>
              <a:t>When the fin is positioned above the thrust line of he engine the spiral slipstream from a normally rotating propeller impinges upon the left, port, side of the fin with an angle of attack that produces lift the right, starboard side, resulting in a yaw to left, or port.  The spiral slipstream can be partially reduced by an angular offset of the engine's thrust-line, usually to the right, starboard side, so that the slipstream impinges upon the fin with an zero angle of attack.</a:t>
            </a:r>
          </a:p>
          <a:p>
            <a:r>
              <a:rPr lang="en-US" dirty="0"/>
              <a:t> </a:t>
            </a:r>
          </a:p>
          <a:p>
            <a:endParaRPr lang="en-US" dirty="0"/>
          </a:p>
        </p:txBody>
      </p:sp>
    </p:spTree>
    <p:extLst>
      <p:ext uri="{BB962C8B-B14F-4D97-AF65-F5344CB8AC3E}">
        <p14:creationId xmlns:p14="http://schemas.microsoft.com/office/powerpoint/2010/main" val="13946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latin typeface="Arial"/>
                <a:ea typeface="Cambria"/>
                <a:cs typeface="Times New Roman"/>
              </a:rPr>
              <a:t>Longitudinal Balance</a:t>
            </a:r>
            <a:r>
              <a:rPr lang="en-US" dirty="0">
                <a:latin typeface="Arial"/>
                <a:ea typeface="Cambria"/>
                <a:cs typeface="Times New Roman"/>
              </a:rPr>
              <a:t>.</a:t>
            </a:r>
            <a:endParaRPr lang="en-US" dirty="0">
              <a:latin typeface="Cambria"/>
              <a:ea typeface="Cambria"/>
              <a:cs typeface="Times New Roman"/>
            </a:endParaRPr>
          </a:p>
          <a:p>
            <a:r>
              <a:rPr lang="en-US" dirty="0">
                <a:latin typeface="Arial"/>
                <a:ea typeface="Cambria"/>
                <a:cs typeface="Times New Roman"/>
              </a:rPr>
              <a:t>The correct positional relationship between location of the center of gravity of the aircraft and the center of lift is critical for stable flight.  The center of lift produced by the wing varies depending upon the airfoil section of the wing, but is generally located about 30-40% of the wing mean aerodynamic chord.  The center of gravity must be slightly ahead of the center of lift, say about 5% ahead.  This arrangement then requires a slight downward force, negative lift, to be applied by the horizontal </a:t>
            </a:r>
            <a:r>
              <a:rPr lang="en-US" dirty="0" err="1">
                <a:latin typeface="Arial"/>
                <a:ea typeface="Cambria"/>
                <a:cs typeface="Times New Roman"/>
              </a:rPr>
              <a:t>tailplane</a:t>
            </a:r>
            <a:r>
              <a:rPr lang="en-US" dirty="0">
                <a:latin typeface="Arial"/>
                <a:ea typeface="Cambria"/>
                <a:cs typeface="Times New Roman"/>
              </a:rPr>
              <a:t> to balance the downward pitch couple resulting from the CG/CL relationship.</a:t>
            </a:r>
            <a:endParaRPr lang="en-US" dirty="0">
              <a:latin typeface="Cambria"/>
              <a:ea typeface="Cambria"/>
              <a:cs typeface="Times New Roman"/>
            </a:endParaRPr>
          </a:p>
          <a:p>
            <a:r>
              <a:rPr lang="en-US" dirty="0">
                <a:latin typeface="Arial"/>
                <a:ea typeface="Cambria"/>
                <a:cs typeface="Times New Roman"/>
              </a:rPr>
              <a:t> </a:t>
            </a:r>
            <a:endParaRPr lang="en-US" dirty="0">
              <a:latin typeface="Cambria"/>
              <a:ea typeface="Cambria"/>
              <a:cs typeface="Times New Roman"/>
            </a:endParaRPr>
          </a:p>
          <a:p>
            <a:r>
              <a:rPr lang="en-US" dirty="0">
                <a:latin typeface="Arial"/>
                <a:ea typeface="Cambria"/>
                <a:cs typeface="Times New Roman"/>
              </a:rPr>
              <a:t> </a:t>
            </a:r>
            <a:endParaRPr lang="en-US" dirty="0">
              <a:latin typeface="Cambria"/>
              <a:ea typeface="Cambria"/>
              <a:cs typeface="Times New Roman"/>
            </a:endParaRPr>
          </a:p>
          <a:p>
            <a:endParaRPr lang="en-US" dirty="0"/>
          </a:p>
        </p:txBody>
      </p:sp>
    </p:spTree>
    <p:extLst>
      <p:ext uri="{BB962C8B-B14F-4D97-AF65-F5344CB8AC3E}">
        <p14:creationId xmlns:p14="http://schemas.microsoft.com/office/powerpoint/2010/main" val="982162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latin typeface="Arial"/>
                <a:ea typeface="Cambria"/>
                <a:cs typeface="Times New Roman"/>
              </a:rPr>
              <a:t>Lateral Balance.</a:t>
            </a:r>
            <a:endParaRPr lang="en-US" dirty="0">
              <a:latin typeface="Cambria"/>
              <a:ea typeface="Cambria"/>
              <a:cs typeface="Times New Roman"/>
            </a:endParaRPr>
          </a:p>
          <a:p>
            <a:r>
              <a:rPr lang="en-US" dirty="0">
                <a:latin typeface="Arial"/>
                <a:ea typeface="Cambria"/>
                <a:cs typeface="Times New Roman"/>
              </a:rPr>
              <a:t>The aircraft must be balanced laterally in order to achieve stable, "hands off" level flight.  It is possible to correct for lateral imbalance by use of aileron trim, but only within a narrow airspeed range.  A model that is so trimmed will not track properly in maneuvers involving airspeed variation.</a:t>
            </a:r>
            <a:endParaRPr lang="en-US" dirty="0">
              <a:latin typeface="Cambria"/>
              <a:ea typeface="Cambria"/>
              <a:cs typeface="Times New Roman"/>
            </a:endParaRPr>
          </a:p>
          <a:p>
            <a:endParaRPr lang="en-US" b="1" dirty="0"/>
          </a:p>
          <a:p>
            <a:endParaRPr lang="en-US" b="1" dirty="0"/>
          </a:p>
          <a:p>
            <a:endParaRPr lang="en-US" b="1" dirty="0"/>
          </a:p>
          <a:p>
            <a:endParaRPr lang="en-US" b="1" dirty="0"/>
          </a:p>
          <a:p>
            <a:endParaRPr lang="en-US" b="1" dirty="0"/>
          </a:p>
          <a:p>
            <a:endParaRPr lang="en-US" b="1" dirty="0"/>
          </a:p>
          <a:p>
            <a:r>
              <a:rPr lang="en-US" b="1" dirty="0"/>
              <a:t>STABILITY AND TRIMMING</a:t>
            </a:r>
            <a:endParaRPr lang="en-US" dirty="0"/>
          </a:p>
          <a:p>
            <a:r>
              <a:rPr lang="en-US" b="1" dirty="0"/>
              <a:t> </a:t>
            </a:r>
            <a:endParaRPr lang="en-US" dirty="0"/>
          </a:p>
          <a:p>
            <a:r>
              <a:rPr lang="en-US" dirty="0"/>
              <a:t>Trimming for flight is the process of adjusting all the forces acting upon the aircraft in flight in order to achieve stable 'hands off" flight.  The forces are lift, both from the wing and from the horizontal </a:t>
            </a:r>
            <a:r>
              <a:rPr lang="en-US" dirty="0" err="1"/>
              <a:t>tailplane</a:t>
            </a:r>
            <a:r>
              <a:rPr lang="en-US" dirty="0"/>
              <a:t>; thrust, both quantity and  vector; drag; and gravity, acting through the CG.</a:t>
            </a:r>
          </a:p>
          <a:p>
            <a:r>
              <a:rPr lang="en-US" dirty="0"/>
              <a:t> </a:t>
            </a:r>
          </a:p>
          <a:p>
            <a:r>
              <a:rPr lang="en-US" dirty="0"/>
              <a:t>Accurate airframe construction is essential for proper trimming.  Warped, </a:t>
            </a:r>
            <a:r>
              <a:rPr lang="en-US" dirty="0" err="1"/>
              <a:t>mis-shapen</a:t>
            </a:r>
            <a:r>
              <a:rPr lang="en-US" dirty="0"/>
              <a:t> or twisted models cannot be properly trimmed.  When an aircraft is accurately built trimming is largely a process to ensure that control surfaces are truly neutral at rest and that the CG is correctly located, and that engine trust vector is in accordance with the design.  An accurately built model will fly straight and level without significant control surface trim adjustment.</a:t>
            </a:r>
          </a:p>
          <a:p>
            <a:r>
              <a:rPr lang="en-US" dirty="0"/>
              <a:t> </a:t>
            </a:r>
          </a:p>
          <a:p>
            <a:r>
              <a:rPr lang="en-US" dirty="0"/>
              <a:t>Aircraft can be trimmed for strong positive stability, such that they will recover quickly from any disruption of level flight, either in pitch, roll or yaw and return to that condition without pilot control input.  Such aircraft are termed strongly auto-stable in flight.  Good examples are soaring sailplanes, with their polyhedral wings, and most trainers.</a:t>
            </a:r>
          </a:p>
          <a:p>
            <a:r>
              <a:rPr lang="en-US" dirty="0"/>
              <a:t> </a:t>
            </a:r>
          </a:p>
          <a:p>
            <a:r>
              <a:rPr lang="en-US" dirty="0"/>
              <a:t> </a:t>
            </a:r>
          </a:p>
          <a:p>
            <a:endParaRPr lang="en-US" dirty="0"/>
          </a:p>
        </p:txBody>
      </p:sp>
    </p:spTree>
    <p:extLst>
      <p:ext uri="{BB962C8B-B14F-4D97-AF65-F5344CB8AC3E}">
        <p14:creationId xmlns:p14="http://schemas.microsoft.com/office/powerpoint/2010/main" val="399880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367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0829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We enjoy, at Marymoor RC Club, a magnificent flying field, conveniently located, extremely well managed, and with a minimum of controls and restrictions.</a:t>
            </a:r>
          </a:p>
          <a:p>
            <a:r>
              <a:rPr lang="en-US" dirty="0"/>
              <a:t> </a:t>
            </a:r>
          </a:p>
          <a:p>
            <a:r>
              <a:rPr lang="en-US" dirty="0"/>
              <a:t>We also enjoy a wide variety of RC modeling interests among our membership, and that is reflected in the wide variety of model types to be seen at our field on a fine day.</a:t>
            </a:r>
          </a:p>
          <a:p>
            <a:r>
              <a:rPr lang="en-US" dirty="0"/>
              <a:t> </a:t>
            </a:r>
          </a:p>
          <a:p>
            <a:r>
              <a:rPr lang="en-US" dirty="0"/>
              <a:t>In order that we might continue to enjoy relatively uncontrolled flying at our field it is apparent that we must adhere to some basic courtesies and conventions to avoid friction between flying members and promote safe operation of our models.</a:t>
            </a:r>
          </a:p>
          <a:p>
            <a:r>
              <a:rPr lang="en-US" dirty="0"/>
              <a:t> </a:t>
            </a:r>
          </a:p>
          <a:p>
            <a:r>
              <a:rPr lang="en-US" b="1" dirty="0"/>
              <a:t>Mandatory Rules and Regulations.</a:t>
            </a:r>
            <a:endParaRPr lang="en-US" dirty="0"/>
          </a:p>
          <a:p>
            <a:r>
              <a:rPr lang="en-US" b="1" dirty="0"/>
              <a:t> </a:t>
            </a:r>
            <a:endParaRPr lang="en-US" dirty="0"/>
          </a:p>
          <a:p>
            <a:r>
              <a:rPr lang="en-US" dirty="0"/>
              <a:t>We must be aware of, and fly within the designated limits established by our agreement with King County.</a:t>
            </a:r>
          </a:p>
          <a:p>
            <a:r>
              <a:rPr lang="en-US" dirty="0"/>
              <a:t> </a:t>
            </a:r>
          </a:p>
          <a:p>
            <a:r>
              <a:rPr lang="en-US" dirty="0"/>
              <a:t>We must be aware of, and comply with the MARC noise restriction criteria.</a:t>
            </a:r>
          </a:p>
          <a:p>
            <a:r>
              <a:rPr lang="en-US" dirty="0"/>
              <a:t> </a:t>
            </a:r>
          </a:p>
          <a:p>
            <a:r>
              <a:rPr lang="en-US" dirty="0"/>
              <a:t>We must be aware of, and abide by the various AMA and MARC Safety Rules.</a:t>
            </a:r>
          </a:p>
          <a:p>
            <a:r>
              <a:rPr lang="en-US" dirty="0"/>
              <a:t> </a:t>
            </a:r>
          </a:p>
          <a:p>
            <a:r>
              <a:rPr lang="en-US" b="1" dirty="0"/>
              <a:t>The following are suggested Courtesies and Conventions to be followed at the flying field: </a:t>
            </a:r>
            <a:endParaRPr lang="en-US" dirty="0"/>
          </a:p>
          <a:p>
            <a:r>
              <a:rPr lang="en-US" b="1" dirty="0"/>
              <a:t> </a:t>
            </a:r>
            <a:endParaRPr lang="en-US" dirty="0"/>
          </a:p>
          <a:p>
            <a:r>
              <a:rPr lang="en-US" dirty="0"/>
              <a:t>Be aware of the very different characteristics of models at our field.  Fast flying, heavy models do not mix well with lightweight </a:t>
            </a:r>
            <a:r>
              <a:rPr lang="en-US" dirty="0" err="1"/>
              <a:t>foamies</a:t>
            </a:r>
            <a:r>
              <a:rPr lang="en-US" dirty="0"/>
              <a:t>, or with electric 3D models doing their typical hovering maneuvers, or with helicopters.  Choose when to fly, based upon the characteristics of the other models in the air, choose to fly with compatible models.  A typical flight, for most models, is only about 10 to 15 minutes, so waiting for the best mix of models is not vary onerous.</a:t>
            </a:r>
          </a:p>
          <a:p>
            <a:r>
              <a:rPr lang="en-US" dirty="0"/>
              <a:t> </a:t>
            </a:r>
          </a:p>
          <a:p>
            <a:r>
              <a:rPr lang="en-US" dirty="0"/>
              <a:t> </a:t>
            </a:r>
          </a:p>
          <a:p>
            <a:r>
              <a:rPr lang="en-US" b="1" dirty="0"/>
              <a:t>Flight Line Conventions.</a:t>
            </a:r>
            <a:endParaRPr lang="en-US" dirty="0"/>
          </a:p>
          <a:p>
            <a:r>
              <a:rPr lang="en-US" dirty="0"/>
              <a:t> </a:t>
            </a:r>
          </a:p>
          <a:p>
            <a:r>
              <a:rPr lang="en-US" dirty="0"/>
              <a:t>When flying a model we must, as a courtesy, call out our intentions loudly enough that flyers at all flight stations hear and understand.  The announced intentions are, for example:</a:t>
            </a:r>
          </a:p>
          <a:p>
            <a:r>
              <a:rPr lang="en-US" dirty="0"/>
              <a:t> </a:t>
            </a:r>
          </a:p>
          <a:p>
            <a:r>
              <a:rPr lang="en-US" dirty="0"/>
              <a:t>Taxi, or carry, the model from the pit area to the Hold Short position, on the taxiway, just short of the strip.  Place or position the model in the 'Hold Short' position, about 5' from the edge of the strip.</a:t>
            </a:r>
          </a:p>
          <a:p>
            <a:r>
              <a:rPr lang="en-US" dirty="0"/>
              <a:t> </a:t>
            </a:r>
          </a:p>
          <a:p>
            <a:r>
              <a:rPr lang="en-US" dirty="0"/>
              <a:t>Check that no model is in the landing approach before calling </a:t>
            </a:r>
            <a:r>
              <a:rPr lang="en-US" b="1" dirty="0"/>
              <a:t>"Coming out",</a:t>
            </a:r>
            <a:r>
              <a:rPr lang="en-US" dirty="0"/>
              <a:t> a call before taxing out onto the field for </a:t>
            </a:r>
            <a:r>
              <a:rPr lang="en-US" dirty="0" err="1"/>
              <a:t>take-off</a:t>
            </a:r>
            <a:r>
              <a:rPr lang="en-US" dirty="0"/>
              <a:t> from the Hold Short position.   Listen for either acknowledgement and/or alert calls from other flyers.</a:t>
            </a:r>
          </a:p>
          <a:p>
            <a:r>
              <a:rPr lang="en-US" dirty="0"/>
              <a:t> </a:t>
            </a:r>
          </a:p>
          <a:p>
            <a:r>
              <a:rPr lang="en-US" dirty="0"/>
              <a:t>Taxi onto the field if no alert call from other flyers.  Taxi to the </a:t>
            </a:r>
            <a:r>
              <a:rPr lang="en-US" dirty="0" err="1"/>
              <a:t>take-off</a:t>
            </a:r>
            <a:r>
              <a:rPr lang="en-US" dirty="0"/>
              <a:t> position, hold, check for traffic, then call "</a:t>
            </a:r>
            <a:r>
              <a:rPr lang="en-US" b="1" dirty="0"/>
              <a:t>Taking off, left to right</a:t>
            </a:r>
            <a:r>
              <a:rPr lang="en-US" dirty="0"/>
              <a:t>", or </a:t>
            </a:r>
            <a:r>
              <a:rPr lang="en-US" b="1" dirty="0"/>
              <a:t>"Right to Left"</a:t>
            </a:r>
            <a:r>
              <a:rPr lang="en-US" dirty="0"/>
              <a:t> depending on prevailing traffic pattern.</a:t>
            </a:r>
          </a:p>
          <a:p>
            <a:r>
              <a:rPr lang="en-US" dirty="0"/>
              <a:t> </a:t>
            </a:r>
          </a:p>
          <a:p>
            <a:r>
              <a:rPr lang="en-US" dirty="0"/>
              <a:t>Take off, climb out and enter the traffic pattern, or exit the pattern to the aerobatic area clear of the pattern.</a:t>
            </a:r>
          </a:p>
          <a:p>
            <a:r>
              <a:rPr lang="en-US" dirty="0"/>
              <a:t> </a:t>
            </a:r>
          </a:p>
          <a:p>
            <a:r>
              <a:rPr lang="en-US" dirty="0"/>
              <a:t>If for any reason, an aborted takeoff is necessary, call it out loudly, </a:t>
            </a:r>
            <a:r>
              <a:rPr lang="en-US" b="1" dirty="0"/>
              <a:t>"Abort, abort".</a:t>
            </a:r>
            <a:r>
              <a:rPr lang="en-US" dirty="0"/>
              <a:t>  Either taxi the model to the nearest taxiway exit, or if required to enter the field to retrieve the model, check for traffic, and as soon as possible call out "</a:t>
            </a:r>
            <a:r>
              <a:rPr lang="en-US" b="1" dirty="0"/>
              <a:t>Entering the field</a:t>
            </a:r>
            <a:r>
              <a:rPr lang="en-US" dirty="0"/>
              <a:t>".  Wait for affirmative acknowledgement, then quickly enter and retrieve model.</a:t>
            </a:r>
          </a:p>
          <a:p>
            <a:r>
              <a:rPr lang="en-US" dirty="0"/>
              <a:t> </a:t>
            </a:r>
          </a:p>
          <a:p>
            <a:r>
              <a:rPr lang="en-US" dirty="0"/>
              <a:t>In the pattern, fly the downwind leg clear of the far side of the field at about 100' altitude.  Fly crosswind legs clear of the approach and departure strip thresholds.</a:t>
            </a:r>
          </a:p>
          <a:p>
            <a:r>
              <a:rPr lang="en-US" dirty="0"/>
              <a:t> </a:t>
            </a:r>
          </a:p>
          <a:p>
            <a:r>
              <a:rPr lang="en-US" dirty="0"/>
              <a:t>Maneuvers.   Fly aerobatic routines clear of the traffic pattern, unless there are no other models in the air at the time.</a:t>
            </a:r>
          </a:p>
          <a:p>
            <a:r>
              <a:rPr lang="en-US" dirty="0"/>
              <a:t> </a:t>
            </a:r>
          </a:p>
          <a:p>
            <a:r>
              <a:rPr lang="en-US" dirty="0"/>
              <a:t>Call out your intended maneuvers in the pattern before executing, such as "</a:t>
            </a:r>
            <a:r>
              <a:rPr lang="en-US" b="1" dirty="0"/>
              <a:t>Touch and Go</a:t>
            </a:r>
            <a:r>
              <a:rPr lang="en-US" dirty="0"/>
              <a:t>", "</a:t>
            </a:r>
            <a:r>
              <a:rPr lang="en-US" b="1" dirty="0"/>
              <a:t>Low Pass Flyby",</a:t>
            </a:r>
            <a:r>
              <a:rPr lang="en-US" dirty="0"/>
              <a:t> "</a:t>
            </a:r>
            <a:r>
              <a:rPr lang="en-US" b="1" dirty="0"/>
              <a:t>Landing, Full Stop</a:t>
            </a:r>
            <a:r>
              <a:rPr lang="en-US" dirty="0"/>
              <a:t>" or most urgently and loudly, "</a:t>
            </a:r>
            <a:r>
              <a:rPr lang="en-US" b="1" dirty="0" err="1"/>
              <a:t>Deadstick</a:t>
            </a:r>
            <a:r>
              <a:rPr lang="en-US" b="1" dirty="0"/>
              <a:t>, </a:t>
            </a:r>
            <a:r>
              <a:rPr lang="en-US" b="1" dirty="0" err="1"/>
              <a:t>Deadstick</a:t>
            </a:r>
            <a:r>
              <a:rPr lang="en-US" b="1" dirty="0"/>
              <a:t>, </a:t>
            </a:r>
            <a:r>
              <a:rPr lang="en-US" b="1" dirty="0" err="1"/>
              <a:t>Deadstick</a:t>
            </a:r>
            <a:r>
              <a:rPr lang="en-US" b="1" dirty="0"/>
              <a:t>"</a:t>
            </a:r>
            <a:endParaRPr lang="en-US" dirty="0"/>
          </a:p>
          <a:p>
            <a:r>
              <a:rPr lang="en-US" dirty="0"/>
              <a:t> </a:t>
            </a:r>
          </a:p>
          <a:p>
            <a:r>
              <a:rPr lang="en-US" dirty="0"/>
              <a:t>In the event of a successful dead-stick  landing on the strip and before entering the field to retrieve the model, check for traffic, and as soon as possible call out "</a:t>
            </a:r>
            <a:r>
              <a:rPr lang="en-US" b="1" dirty="0"/>
              <a:t>Entering the field</a:t>
            </a:r>
            <a:r>
              <a:rPr lang="en-US" dirty="0"/>
              <a:t>".  Wait for affirmative acknowledgement, then quickly enter and retrieve model.</a:t>
            </a:r>
          </a:p>
          <a:p>
            <a:r>
              <a:rPr lang="en-US" dirty="0"/>
              <a:t> </a:t>
            </a:r>
          </a:p>
          <a:p>
            <a:r>
              <a:rPr lang="en-US" dirty="0"/>
              <a:t>When exiting the field with the model. call "</a:t>
            </a:r>
            <a:r>
              <a:rPr lang="en-US" b="1" dirty="0"/>
              <a:t>Clear of the Field</a:t>
            </a:r>
            <a:r>
              <a:rPr lang="en-US" dirty="0"/>
              <a:t>"</a:t>
            </a:r>
          </a:p>
          <a:p>
            <a:r>
              <a:rPr lang="en-US" dirty="0"/>
              <a:t> </a:t>
            </a:r>
          </a:p>
          <a:p>
            <a:r>
              <a:rPr lang="en-US" dirty="0"/>
              <a:t>If it is necessary to traverse the field to recover a model from the rough beyond the strip, check for traffic, and if clear call out loudly, "</a:t>
            </a:r>
            <a:r>
              <a:rPr lang="en-US" b="1" dirty="0"/>
              <a:t>Entering the field</a:t>
            </a:r>
            <a:r>
              <a:rPr lang="en-US" dirty="0"/>
              <a:t>," wait for affirmative response, then quickly traverse the field and commence the search for the downed model.</a:t>
            </a:r>
          </a:p>
          <a:p>
            <a:r>
              <a:rPr lang="en-US" dirty="0"/>
              <a:t> </a:t>
            </a:r>
          </a:p>
          <a:p>
            <a:r>
              <a:rPr lang="en-US" dirty="0"/>
              <a:t>While a retrieval party is traversing the field, other flyers should fly high and clear of the field.  Flyers should maintain awareness of the location of the retrieval party, particularly if they are in close proximity to the field, and fly, at all times, clear of them.</a:t>
            </a:r>
          </a:p>
          <a:p>
            <a:r>
              <a:rPr lang="en-US" dirty="0"/>
              <a:t> </a:t>
            </a:r>
          </a:p>
          <a:p>
            <a:r>
              <a:rPr lang="en-US" dirty="0"/>
              <a:t>Upon return from the downed model retrieval, the party should check for traffic, call clearly and loudly, "</a:t>
            </a:r>
            <a:r>
              <a:rPr lang="en-US" b="1" dirty="0"/>
              <a:t>Entering the field</a:t>
            </a:r>
            <a:r>
              <a:rPr lang="en-US" dirty="0"/>
              <a:t>", wait for affirmative response, and then traverse the field as quickly as possible, and once across the field, call "</a:t>
            </a:r>
            <a:r>
              <a:rPr lang="en-US" b="1" dirty="0"/>
              <a:t>Clear of the field</a:t>
            </a:r>
            <a:r>
              <a:rPr lang="en-US" dirty="0"/>
              <a:t>"</a:t>
            </a:r>
          </a:p>
          <a:p>
            <a:r>
              <a:rPr lang="en-US" dirty="0"/>
              <a:t> </a:t>
            </a:r>
          </a:p>
          <a:p>
            <a:r>
              <a:rPr lang="en-US" b="1" dirty="0"/>
              <a:t>Pit Area conventions.</a:t>
            </a:r>
            <a:endParaRPr lang="en-US" dirty="0"/>
          </a:p>
          <a:p>
            <a:r>
              <a:rPr lang="en-US" b="1" dirty="0"/>
              <a:t> </a:t>
            </a:r>
            <a:endParaRPr lang="en-US" dirty="0"/>
          </a:p>
          <a:p>
            <a:r>
              <a:rPr lang="en-US" dirty="0"/>
              <a:t>When the pits area becomes crowded electric model flyers should avoid using the engine start tables.</a:t>
            </a:r>
          </a:p>
          <a:p>
            <a:r>
              <a:rPr lang="en-US" dirty="0"/>
              <a:t> </a:t>
            </a:r>
          </a:p>
          <a:p>
            <a:r>
              <a:rPr lang="en-US" dirty="0"/>
              <a:t>Use of more than one set-up table per flyer is discourteous on busy days.  Store multiple models under the table, rather than on adjacent setup table, or engine start tables.</a:t>
            </a:r>
          </a:p>
          <a:p>
            <a:r>
              <a:rPr lang="en-US" dirty="0"/>
              <a:t> </a:t>
            </a:r>
          </a:p>
          <a:p>
            <a:r>
              <a:rPr lang="en-US" dirty="0"/>
              <a:t>Non-members of the club may be invited as guests of a club-member to enter the pits area, but they are the responsibility of the club member.  Guest should not include small children or pets.  Guests may not accompany the club member to the </a:t>
            </a:r>
            <a:r>
              <a:rPr lang="en-US" dirty="0" err="1"/>
              <a:t>flightline</a:t>
            </a:r>
            <a:endParaRPr lang="en-US" dirty="0"/>
          </a:p>
          <a:p>
            <a:r>
              <a:rPr lang="en-US" dirty="0"/>
              <a:t> </a:t>
            </a:r>
          </a:p>
          <a:p>
            <a:r>
              <a:rPr lang="en-US" dirty="0"/>
              <a:t>It is courteous to cleanup before departing the field at the end of a flying session.  Use the trash barrels.</a:t>
            </a:r>
          </a:p>
          <a:p>
            <a:r>
              <a:rPr lang="en-US" dirty="0"/>
              <a:t> </a:t>
            </a:r>
          </a:p>
          <a:p>
            <a:r>
              <a:rPr lang="en-US" dirty="0"/>
              <a:t>When field maintenance, such as mowing, is underway, it is considerate and helpful to the maintenance volunteers to not only keep clear of their equipment, but to lend a hand in the moving and relocation of tables.</a:t>
            </a:r>
          </a:p>
          <a:p>
            <a:r>
              <a:rPr lang="en-US" dirty="0"/>
              <a:t> </a:t>
            </a:r>
          </a:p>
          <a:p>
            <a:r>
              <a:rPr lang="en-US" dirty="0"/>
              <a:t>Avoid, at all times, becoming a nuisance to other park users.  Complaints by other park users of our activities may well jeopardize our use of the field. </a:t>
            </a:r>
          </a:p>
          <a:p>
            <a:endParaRPr lang="en-US" dirty="0"/>
          </a:p>
        </p:txBody>
      </p:sp>
    </p:spTree>
    <p:extLst>
      <p:ext uri="{BB962C8B-B14F-4D97-AF65-F5344CB8AC3E}">
        <p14:creationId xmlns:p14="http://schemas.microsoft.com/office/powerpoint/2010/main" val="122224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973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500" b="1" dirty="0"/>
              <a:t>Our goal is for all students to enjoy a safe and inspiring training experience.</a:t>
            </a:r>
            <a:r>
              <a:rPr lang="en-US" sz="1500" dirty="0"/>
              <a:t>  In the links we provide information that can be a bit intimidating at first.  Rest assured that we are enthused about helping you, as we have done for many, many new fliers.  After all, flying is a lot more fun when we have new friends to share it with!</a:t>
            </a:r>
          </a:p>
          <a:p>
            <a:pPr lvl="0"/>
            <a:r>
              <a:rPr lang="en-US" sz="1500" dirty="0"/>
              <a:t>AMA membership (http://</a:t>
            </a:r>
            <a:r>
              <a:rPr lang="en-US" sz="1500" dirty="0" err="1"/>
              <a:t>www.modelaircraft.org</a:t>
            </a:r>
            <a:r>
              <a:rPr lang="en-US" sz="1500" dirty="0"/>
              <a:t>) and MAR/C membership are required.  Until the student passes a test, the membership will be “provisional”.</a:t>
            </a:r>
          </a:p>
          <a:p>
            <a:pPr lvl="0"/>
            <a:r>
              <a:rPr lang="en-US" sz="1500" dirty="0"/>
              <a:t>MAR/C conducts a flight training program each year for new student pilots or for returning pilots that need to brush up on their flying skills:</a:t>
            </a:r>
          </a:p>
          <a:p>
            <a:pPr lvl="1"/>
            <a:r>
              <a:rPr lang="en-US" sz="1500" dirty="0"/>
              <a:t> Tuesdays 5 PM to sunset (weather permitting), May 5th through August 26th.</a:t>
            </a:r>
          </a:p>
          <a:p>
            <a:pPr lvl="1"/>
            <a:r>
              <a:rPr lang="en-US" sz="1500" dirty="0"/>
              <a:t>A new pilot may fly a MAR/C owned trainer with an instructor for one flight prior to joining the training program. </a:t>
            </a:r>
          </a:p>
          <a:p>
            <a:pPr lvl="1"/>
            <a:r>
              <a:rPr lang="en-US" sz="1500" dirty="0"/>
              <a:t>During summer training nights, MAR/C will provide a “buddy box” and cord to connect the student and instructor’s transmitters:</a:t>
            </a:r>
          </a:p>
          <a:p>
            <a:pPr lvl="0"/>
            <a:r>
              <a:rPr lang="en-US" sz="1500" dirty="0"/>
              <a:t>The club currently supports </a:t>
            </a:r>
            <a:r>
              <a:rPr lang="en-US" sz="1500" b="1" dirty="0" err="1"/>
              <a:t>Spektrum</a:t>
            </a:r>
            <a:r>
              <a:rPr lang="en-US" sz="1500" dirty="0"/>
              <a:t> and </a:t>
            </a:r>
            <a:r>
              <a:rPr lang="en-US" sz="1500" b="1" dirty="0"/>
              <a:t>Futaba</a:t>
            </a:r>
            <a:r>
              <a:rPr lang="en-US" sz="1500" dirty="0"/>
              <a:t> brands.  </a:t>
            </a:r>
          </a:p>
          <a:p>
            <a:pPr lvl="0"/>
            <a:r>
              <a:rPr lang="en-US" sz="1500" dirty="0"/>
              <a:t>If the student owns a transmitter of some other brand, they must invest in their own buddy box (e.g. a second transmitter) of the same brand, and the connecting cord.</a:t>
            </a:r>
          </a:p>
          <a:p>
            <a:pPr lvl="0"/>
            <a:r>
              <a:rPr lang="en-US" sz="1500" dirty="0"/>
              <a:t>Both the primary transmitter and the “buddy box” transmitter must be of a similar vintage and be able to use the same type of cord and connections.   </a:t>
            </a:r>
          </a:p>
          <a:p>
            <a:pPr lvl="1"/>
            <a:r>
              <a:rPr lang="en-US" sz="1500" dirty="0"/>
              <a:t>Direct any questions that you may have to Flight Training Manager Steve Lenz (425-391-0657 or Mike Powell (425-883-2465).</a:t>
            </a:r>
          </a:p>
          <a:p>
            <a:pPr lvl="0"/>
            <a:r>
              <a:rPr lang="en-US" sz="1500" dirty="0"/>
              <a:t>Alternatively you could arrange privately with a willing club member to teach you to fly at any time of the year.  When the student is ready to graduate from “provisional” to “full” membership, the student must pass a flight exam with a club board member, in the same manner as the training program.</a:t>
            </a:r>
          </a:p>
          <a:p>
            <a:pPr lvl="0"/>
            <a:endParaRPr lang="en-US" sz="1500" dirty="0"/>
          </a:p>
          <a:p>
            <a:r>
              <a:rPr lang="en-US" sz="1500" b="1" dirty="0"/>
              <a:t>Before purchasing</a:t>
            </a:r>
            <a:r>
              <a:rPr lang="en-US" sz="1500" dirty="0"/>
              <a:t> your own airplane and other equipment, please read </a:t>
            </a:r>
            <a:r>
              <a:rPr lang="en-US" sz="1500" b="1" dirty="0"/>
              <a:t>Selecting An Airplane </a:t>
            </a:r>
            <a:r>
              <a:rPr lang="en-US" sz="1500" dirty="0"/>
              <a:t>and contact one of the above MAR/C contacts if you have any questions. Also, please </a:t>
            </a:r>
            <a:r>
              <a:rPr lang="en-US" sz="1500" b="1" dirty="0"/>
              <a:t>come visit the field</a:t>
            </a:r>
            <a:r>
              <a:rPr lang="en-US" sz="1500" dirty="0"/>
              <a:t> and talk to other pilots, to see the equipment in use and get a feel or the size and capabilities of different kinds of trainers. If possible, the Tuesday training evenings are the best opportunity for this.  Deciding what to buy based only on website and advertisement information usually results in disappointment.</a:t>
            </a:r>
          </a:p>
          <a:p>
            <a:endParaRPr lang="en-US" dirty="0"/>
          </a:p>
        </p:txBody>
      </p:sp>
    </p:spTree>
    <p:extLst>
      <p:ext uri="{BB962C8B-B14F-4D97-AF65-F5344CB8AC3E}">
        <p14:creationId xmlns:p14="http://schemas.microsoft.com/office/powerpoint/2010/main" val="518407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ORIENTATION.</a:t>
            </a:r>
            <a:endParaRPr lang="en-US" dirty="0"/>
          </a:p>
          <a:p>
            <a:r>
              <a:rPr lang="en-US" b="1" dirty="0"/>
              <a:t> </a:t>
            </a:r>
            <a:endParaRPr lang="en-US" dirty="0"/>
          </a:p>
          <a:p>
            <a:r>
              <a:rPr lang="en-US" dirty="0"/>
              <a:t>Maintaining proper orientation is an acquired skill; the result of a great deal of practice.  Most beginners struggle to maintain correct orientation.</a:t>
            </a:r>
          </a:p>
          <a:p>
            <a:r>
              <a:rPr lang="en-US" dirty="0"/>
              <a:t> </a:t>
            </a:r>
          </a:p>
          <a:p>
            <a:r>
              <a:rPr lang="en-US" b="1" dirty="0"/>
              <a:t>Ailerons, left or right?</a:t>
            </a:r>
            <a:endParaRPr lang="en-US" dirty="0"/>
          </a:p>
          <a:p>
            <a:r>
              <a:rPr lang="en-US" dirty="0"/>
              <a:t>The most troublesome orientation issues involve ailerons particularly when the model is flying towards the pilot, and the roll axis sense appears visually reversed.</a:t>
            </a:r>
          </a:p>
          <a:p>
            <a:r>
              <a:rPr lang="en-US" dirty="0"/>
              <a:t> </a:t>
            </a:r>
          </a:p>
          <a:p>
            <a:r>
              <a:rPr lang="en-US" dirty="0"/>
              <a:t>This problem seems to occur most frequently when a beginner is flying the normal pattern, takeoff orientation is normal, crosswind is normal, downwind perhaps a little confusing, base leg and final leg are where real orientation problems seem to occur.</a:t>
            </a:r>
          </a:p>
          <a:p>
            <a:r>
              <a:rPr lang="en-US" dirty="0"/>
              <a:t> </a:t>
            </a:r>
          </a:p>
          <a:p>
            <a:r>
              <a:rPr lang="en-US" dirty="0"/>
              <a:t>There have been several suggestions offered intended to reduce this </a:t>
            </a:r>
          </a:p>
          <a:p>
            <a:r>
              <a:rPr lang="en-US" dirty="0"/>
              <a:t>confusion.  One common suggestion is that the pilot should always hold the transmitter facing the same direction of flight of he model, and look over his shoulder, if necessary, to keep the model in sight.  By this means the pilot's fingers move in the "correct" sense.</a:t>
            </a:r>
          </a:p>
          <a:p>
            <a:r>
              <a:rPr lang="en-US" dirty="0"/>
              <a:t> </a:t>
            </a:r>
          </a:p>
          <a:p>
            <a:r>
              <a:rPr lang="en-US" dirty="0"/>
              <a:t>Another method is perhaps more readily adopted; the pilot talks to himself, issuing what sailors call helm commands.  The pilot determines what control input is required, and then issues the command to his own fingers, say, "right aileron".  Perhaps the advantage of this method is that it requires the pilot to be mentally ahead of the airplane, visualizing the intended flight path, and intellectually deciding upon the correct helm order, rather that reacting instinctively.</a:t>
            </a:r>
          </a:p>
          <a:p>
            <a:r>
              <a:rPr lang="en-US" dirty="0"/>
              <a:t> </a:t>
            </a:r>
          </a:p>
          <a:p>
            <a:r>
              <a:rPr lang="en-US" dirty="0"/>
              <a:t>Correct instinctive reaction comes from much practice, and the beginner has not had the benefit of enough practice, so he must concentrate intellectually and plan ahead mentally for each control input.</a:t>
            </a:r>
          </a:p>
          <a:p>
            <a:r>
              <a:rPr lang="en-US" dirty="0"/>
              <a:t> </a:t>
            </a:r>
          </a:p>
          <a:p>
            <a:r>
              <a:rPr lang="en-US" dirty="0"/>
              <a:t> </a:t>
            </a:r>
          </a:p>
          <a:p>
            <a:r>
              <a:rPr lang="en-US" dirty="0"/>
              <a:t> </a:t>
            </a:r>
          </a:p>
          <a:p>
            <a:r>
              <a:rPr lang="en-US" b="1" dirty="0"/>
              <a:t>Coming or Going?</a:t>
            </a:r>
            <a:endParaRPr lang="en-US" dirty="0"/>
          </a:p>
          <a:p>
            <a:r>
              <a:rPr lang="en-US" dirty="0"/>
              <a:t>The other situation that often leads to loss of correct orientation is when the model gets too far away, or too high, and becomes simply a silhouette against the sky.  "Is it coming towards me or away from me?" is the confused reaction.  Quick logical observation is the only solution.  Apply gentle aileron to bank the aircraft, if left aileron produces a bank to the left, the aircraft is departing, so keep the bank on through 180 degrees and bring it back.  If left aileron produces a bank to the right, the model is returning.</a:t>
            </a:r>
          </a:p>
          <a:p>
            <a:r>
              <a:rPr lang="en-US" dirty="0"/>
              <a:t> </a:t>
            </a:r>
          </a:p>
          <a:p>
            <a:r>
              <a:rPr lang="en-US" b="1" dirty="0"/>
              <a:t>Upright or Inverted?</a:t>
            </a:r>
            <a:endParaRPr lang="en-US" dirty="0"/>
          </a:p>
          <a:p>
            <a:r>
              <a:rPr lang="en-US" dirty="0"/>
              <a:t>Upright or inverted?  Another potential loss of orientation, quite often leading to a crash.  This confusion is more common with low wing or shoulder wing aircraft than with high wing trainers, for obvious reasons.  Sharply contrasting color schemes between the upper and underside of the model help, but often, against a bright sky, the model appears only as a black silhouette and color is indistinguishable.  With experience this confusion becomes less common as the pilot is more "ahead of the aircraft" mentally.</a:t>
            </a:r>
          </a:p>
          <a:p>
            <a:r>
              <a:rPr lang="en-US" dirty="0"/>
              <a:t> </a:t>
            </a:r>
          </a:p>
          <a:p>
            <a:r>
              <a:rPr lang="en-US" b="1" dirty="0"/>
              <a:t>Takeoff roll confusion.</a:t>
            </a:r>
            <a:endParaRPr lang="en-US" dirty="0"/>
          </a:p>
          <a:p>
            <a:r>
              <a:rPr lang="en-US" dirty="0"/>
              <a:t>Many beginners experience confusion and loss of orientation on the takeoff roll, when the aircraft suddenly veers off course, usually to the left.  The beginner over-reacts, or reacts wrongly with aileron rather than rudder to correct, and the takeoff becomes a panic.  The best and quickest action is to abort the takeoff by chopping the throttle before an accident happens.</a:t>
            </a:r>
          </a:p>
          <a:p>
            <a:r>
              <a:rPr lang="en-US" dirty="0"/>
              <a:t> </a:t>
            </a:r>
          </a:p>
          <a:p>
            <a:r>
              <a:rPr lang="en-US" dirty="0"/>
              <a:t>The best preventative measure is to advance the throttle slowly at first, allowing time to stabilize the models takeoff heading, rather than slamming the throttle open abruptly at the start of the takeoff roll.</a:t>
            </a:r>
          </a:p>
          <a:p>
            <a:r>
              <a:rPr lang="en-US" dirty="0"/>
              <a:t> </a:t>
            </a:r>
          </a:p>
          <a:p>
            <a:r>
              <a:rPr lang="en-US" dirty="0"/>
              <a:t> </a:t>
            </a:r>
          </a:p>
          <a:p>
            <a:r>
              <a:rPr lang="en-US" dirty="0"/>
              <a:t> </a:t>
            </a:r>
          </a:p>
          <a:p>
            <a:r>
              <a:rPr lang="en-US" dirty="0"/>
              <a:t> </a:t>
            </a:r>
          </a:p>
          <a:p>
            <a:endParaRPr lang="en-US" dirty="0"/>
          </a:p>
        </p:txBody>
      </p:sp>
    </p:spTree>
    <p:extLst>
      <p:ext uri="{BB962C8B-B14F-4D97-AF65-F5344CB8AC3E}">
        <p14:creationId xmlns:p14="http://schemas.microsoft.com/office/powerpoint/2010/main" val="2215055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Airfield Flying Area</a:t>
            </a:r>
            <a:endParaRPr lang="en-US" dirty="0"/>
          </a:p>
          <a:p>
            <a:r>
              <a:rPr lang="en-US" dirty="0"/>
              <a:t> The Marymoor Flying Field (Airfield) Map below shows the permitted Flying Area and the Pylons, Banner and Marker that identify this area to the pilots.  This map is shown looking south, which is the view that a flyer will have from the pilot stations along the northerly edge of the runway.  To the left and right, a flyer will see a pylon displaying red and white triangles.  These two pylons define the safety line which is the northerly edge of the permitted Flying Area.  All flying must take place in front of this line (AMA Safety Code).  To the left a flyer will see a large banner displaying a red and white checkerboard.  This identifies the easterly end of the Flying Area.  To the right a flyer will see a tall marker displaying an orange and white checkerboard.  This identifies a distance about 100 feet short of the westerly end of the Flying Area (the topography prevented placing the marker at the full distance). </a:t>
            </a:r>
          </a:p>
          <a:p>
            <a:endParaRPr lang="en-US" dirty="0"/>
          </a:p>
          <a:p>
            <a:r>
              <a:rPr lang="en-US" dirty="0"/>
              <a:t>The diagram below details the various components of our field.  North is towards the bottom of the page, so that a left to right takeoff on the runway would have your model heading WSW, and a right to left takeoff is in the ENE direction.</a:t>
            </a:r>
          </a:p>
          <a:p>
            <a:r>
              <a:rPr lang="en-US" dirty="0"/>
              <a:t> </a:t>
            </a:r>
          </a:p>
          <a:p>
            <a:r>
              <a:rPr lang="en-US" dirty="0"/>
              <a:t>The runway orientation is approximately ENE-WSW</a:t>
            </a:r>
          </a:p>
          <a:p>
            <a:endParaRPr lang="en-US" dirty="0"/>
          </a:p>
          <a:p>
            <a:r>
              <a:rPr lang="en-US" b="1" dirty="0"/>
              <a:t> </a:t>
            </a:r>
            <a:endParaRPr lang="en-US" dirty="0"/>
          </a:p>
          <a:p>
            <a:r>
              <a:rPr lang="en-US" b="1" dirty="0"/>
              <a:t>PATTERN TERMINOLOGY</a:t>
            </a:r>
            <a:endParaRPr lang="en-US" dirty="0"/>
          </a:p>
          <a:p>
            <a:r>
              <a:rPr lang="en-US" b="1" dirty="0"/>
              <a:t> </a:t>
            </a:r>
            <a:endParaRPr lang="en-US" dirty="0"/>
          </a:p>
          <a:p>
            <a:r>
              <a:rPr lang="en-US" dirty="0"/>
              <a:t>Unless wind direction dictates other wise, we conventionally fly a Left Hand pattern at our field.  This pattern implies a take off from left to right, a straight climb out, a left turn onto the Crosswind Leg of the pattern, another left turn onto the Downwind Leg of the pattern, another left turn onto the Base Leg of the pattern and a final left turn onto Final for full-stop landing, touch-and-go or fly-by.  The pattern should be flown entirely well within the designated Flying Area. </a:t>
            </a:r>
          </a:p>
          <a:p>
            <a:r>
              <a:rPr lang="en-US" dirty="0"/>
              <a:t> </a:t>
            </a:r>
          </a:p>
          <a:p>
            <a:r>
              <a:rPr lang="en-US" dirty="0"/>
              <a:t>When wind direction requires a Right Hand pattern, take of is from right to left and the same pattern is flown with right turns replacing left turns.</a:t>
            </a:r>
          </a:p>
          <a:p>
            <a:r>
              <a:rPr lang="en-US" dirty="0"/>
              <a:t> </a:t>
            </a:r>
          </a:p>
          <a:p>
            <a:r>
              <a:rPr lang="en-US" dirty="0"/>
              <a:t>For aerobatics first depart the pattern from the Crosswind to Downwind turn and perform aerobatic maneuvers above and beyond the downwind pattern leg.</a:t>
            </a:r>
          </a:p>
          <a:p>
            <a:endParaRPr lang="en-US" dirty="0"/>
          </a:p>
          <a:p>
            <a:endParaRPr lang="en-US" dirty="0"/>
          </a:p>
        </p:txBody>
      </p:sp>
    </p:spTree>
    <p:extLst>
      <p:ext uri="{BB962C8B-B14F-4D97-AF65-F5344CB8AC3E}">
        <p14:creationId xmlns:p14="http://schemas.microsoft.com/office/powerpoint/2010/main" val="771422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310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6298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6470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8122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5514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3542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3542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889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1502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0093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0486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5545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1355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4257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9023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dirty="0"/>
              <a:t>RECOVERY FROM MISHAPS</a:t>
            </a:r>
            <a:endParaRPr lang="en-US" dirty="0"/>
          </a:p>
          <a:p>
            <a:r>
              <a:rPr lang="en-US" b="1" dirty="0"/>
              <a:t> </a:t>
            </a:r>
            <a:endParaRPr lang="en-US" dirty="0"/>
          </a:p>
          <a:p>
            <a:r>
              <a:rPr lang="en-US" b="1" dirty="0"/>
              <a:t>EVERY RC FLIER HAS MISHAPS.</a:t>
            </a:r>
            <a:endParaRPr lang="en-US" dirty="0"/>
          </a:p>
          <a:p>
            <a:r>
              <a:rPr lang="en-US" b="1" dirty="0"/>
              <a:t> </a:t>
            </a:r>
            <a:endParaRPr lang="en-US" dirty="0"/>
          </a:p>
          <a:p>
            <a:r>
              <a:rPr lang="en-US" dirty="0"/>
              <a:t>With very few exceptions every RC flier has "used up" a few models.</a:t>
            </a:r>
          </a:p>
          <a:p>
            <a:r>
              <a:rPr lang="en-US" dirty="0"/>
              <a:t>Most of us get through more than one trainer.  The "Whoops" moments are more frequent in Ones early days.  They become less frequent, but more dramatic later on!</a:t>
            </a:r>
          </a:p>
          <a:p>
            <a:r>
              <a:rPr lang="en-US" dirty="0"/>
              <a:t> </a:t>
            </a:r>
          </a:p>
          <a:p>
            <a:r>
              <a:rPr lang="en-US" dirty="0"/>
              <a:t>Remember that you are probably not a natural born bird-man, that you will learn more from your mistakes than your successes, and that you have support and counsel in your club and do not become discouraged.</a:t>
            </a:r>
          </a:p>
          <a:p>
            <a:r>
              <a:rPr lang="en-US" dirty="0"/>
              <a:t> </a:t>
            </a:r>
          </a:p>
          <a:p>
            <a:r>
              <a:rPr lang="en-US" dirty="0"/>
              <a:t>There are, as you know, in any learning experience, periods of rapid growth and also those frustrating slow periods, where we just don't seem to get it.  The slow periods are normal, just stick with it, you will get it!</a:t>
            </a:r>
          </a:p>
          <a:p>
            <a:r>
              <a:rPr lang="en-US" dirty="0"/>
              <a:t> </a:t>
            </a:r>
          </a:p>
          <a:p>
            <a:r>
              <a:rPr lang="en-US" b="1" dirty="0"/>
              <a:t>WHEN ACCIDENTS HAPPEN.</a:t>
            </a:r>
            <a:endParaRPr lang="en-US" dirty="0"/>
          </a:p>
          <a:p>
            <a:r>
              <a:rPr lang="en-US" b="1" dirty="0"/>
              <a:t> </a:t>
            </a:r>
            <a:endParaRPr lang="en-US" dirty="0"/>
          </a:p>
          <a:p>
            <a:r>
              <a:rPr lang="en-US" dirty="0"/>
              <a:t>We crash our models for a whole gamut of reasons, and we explain them to ourselves by some emotional justification; sometimes valid, sometimes just an excuse, sometimes pure fantasy.  We should recognize that most accidents are pilot error, our own fault.  Accept accidents as a fact of RC flying life.  Accept them with good grace and humor, and above all, learn from them.</a:t>
            </a:r>
          </a:p>
          <a:p>
            <a:r>
              <a:rPr lang="en-US" dirty="0"/>
              <a:t> </a:t>
            </a:r>
          </a:p>
          <a:p>
            <a:r>
              <a:rPr lang="en-US" dirty="0"/>
              <a:t>There are RC fliers who mount the aft fuselage and tail-plane of their crashed models on plaques on their workshop walls, like hunting trophies.  Probably keeps them humble!</a:t>
            </a:r>
          </a:p>
          <a:p>
            <a:r>
              <a:rPr lang="en-US" dirty="0"/>
              <a:t> </a:t>
            </a:r>
          </a:p>
          <a:p>
            <a:r>
              <a:rPr lang="en-US" dirty="0"/>
              <a:t>Accidents are most frequently the result of the aircraft "getting ahead" of the flier.  Keeping mentally ahead of your aircraft is a skill acquired with much practice, like so many other skills involving mental and physical dexterity.  The technique requires you to always have a mental image of your intended flight path of the aircraft and the control input required of you to make it happen.  If you are waiting to react to the aircraft before you decide upon and input control commands you are already "behind the airplane", and it is in danger of getting away from you.</a:t>
            </a:r>
          </a:p>
          <a:p>
            <a:r>
              <a:rPr lang="en-US" dirty="0"/>
              <a:t> </a:t>
            </a:r>
          </a:p>
          <a:p>
            <a:r>
              <a:rPr lang="en-US" b="1" dirty="0"/>
              <a:t>REPAIR</a:t>
            </a:r>
            <a:endParaRPr lang="en-US" dirty="0"/>
          </a:p>
          <a:p>
            <a:r>
              <a:rPr lang="en-US" b="1" dirty="0"/>
              <a:t> </a:t>
            </a:r>
            <a:endParaRPr lang="en-US" dirty="0"/>
          </a:p>
          <a:p>
            <a:r>
              <a:rPr lang="en-US" dirty="0"/>
              <a:t>Crashes damage airplanes, sometimes beyond repair.  The extent of the damage, and the feasibility of repair is yours to assess and decide.</a:t>
            </a:r>
          </a:p>
          <a:p>
            <a:r>
              <a:rPr lang="en-US" dirty="0"/>
              <a:t> </a:t>
            </a:r>
          </a:p>
          <a:p>
            <a:r>
              <a:rPr lang="en-US" dirty="0"/>
              <a:t>Of the wide variety of model types flown by us the electric </a:t>
            </a:r>
            <a:r>
              <a:rPr lang="en-US" dirty="0" err="1"/>
              <a:t>foamies</a:t>
            </a:r>
            <a:r>
              <a:rPr lang="en-US" dirty="0"/>
              <a:t> are least liable to suffer terminal crash damage due to their light weight and flexible structure.  Even when damaged their molded foam structure is very often repairable simply by </a:t>
            </a:r>
            <a:r>
              <a:rPr lang="en-US" dirty="0" err="1"/>
              <a:t>glueing</a:t>
            </a:r>
            <a:r>
              <a:rPr lang="en-US" dirty="0"/>
              <a:t> back the damaged components with foam-safe CA or one of the other appropriate adhesives.</a:t>
            </a:r>
          </a:p>
          <a:p>
            <a:r>
              <a:rPr lang="en-US" dirty="0"/>
              <a:t> </a:t>
            </a:r>
          </a:p>
          <a:p>
            <a:r>
              <a:rPr lang="en-US" dirty="0"/>
              <a:t>ARF models, usually of </a:t>
            </a:r>
            <a:r>
              <a:rPr lang="en-US" dirty="0" err="1"/>
              <a:t>lightply</a:t>
            </a:r>
            <a:r>
              <a:rPr lang="en-US" dirty="0"/>
              <a:t> and balsa construction are more demanding to repair.  Many of them are designed and built very lightly, and the quality of their glue joints is frequently dubious.  Repairs can, of course, be made, but the repair usually adds weight to the model, so CG and trim might be altered as a consequence.  In some cases it may be wise to purchase a replacement component, say a new wing, rather than undertake substantial repairs to a delicate model.</a:t>
            </a:r>
          </a:p>
          <a:p>
            <a:r>
              <a:rPr lang="en-US" dirty="0"/>
              <a:t> </a:t>
            </a:r>
          </a:p>
          <a:p>
            <a:r>
              <a:rPr lang="en-US" dirty="0"/>
              <a:t>Gas or glow powered models may have areas where oil has soaked into the balsa or </a:t>
            </a:r>
            <a:r>
              <a:rPr lang="en-US" dirty="0" err="1"/>
              <a:t>lightply</a:t>
            </a:r>
            <a:r>
              <a:rPr lang="en-US" dirty="0"/>
              <a:t> structure of the model rendering those portions un-</a:t>
            </a:r>
            <a:r>
              <a:rPr lang="en-US" dirty="0" err="1"/>
              <a:t>glueable</a:t>
            </a:r>
            <a:r>
              <a:rPr lang="en-US" dirty="0"/>
              <a:t> for repair.  Iron-on film covering, </a:t>
            </a:r>
            <a:r>
              <a:rPr lang="en-US" dirty="0" err="1"/>
              <a:t>Monocoat</a:t>
            </a:r>
            <a:r>
              <a:rPr lang="en-US" dirty="0"/>
              <a:t> for example, will not stick to oil impregnated wood.  Very often, therefore repairs to a damaged firewall and/or tank bay in a model become very difficult unless the model was carefully fuel-proofed initially.  Unless such repairs are very carefully and properly made the vibration of an IC engine will make the repair unsafe by loosening glued joints.  With all IC powered aircraft it is imperative to fuel proof the engine bay, firewall and the tank bay with epoxy resin before mounting or running the engine.</a:t>
            </a:r>
          </a:p>
          <a:p>
            <a:r>
              <a:rPr lang="en-US" dirty="0"/>
              <a:t> </a:t>
            </a:r>
          </a:p>
          <a:p>
            <a:r>
              <a:rPr lang="en-US" dirty="0" err="1"/>
              <a:t>KIt</a:t>
            </a:r>
            <a:r>
              <a:rPr lang="en-US" dirty="0"/>
              <a:t>-built or scratch built models are very often repaired by the original builder, who has the incentive, patience, time and skill to do more extensive or complex repairs than most of us.</a:t>
            </a:r>
          </a:p>
          <a:p>
            <a:r>
              <a:rPr lang="en-US" dirty="0"/>
              <a:t>In every case, the model should be very carefully checked to ensure that the repairs have not resulted in warps, deformations, misalignment or out-of-balance problems.</a:t>
            </a:r>
          </a:p>
          <a:p>
            <a:r>
              <a:rPr lang="en-US" dirty="0"/>
              <a:t> </a:t>
            </a:r>
          </a:p>
          <a:p>
            <a:r>
              <a:rPr lang="en-US" b="1" dirty="0"/>
              <a:t>UNUSUAL ATTITUDE RECOVERY</a:t>
            </a:r>
            <a:endParaRPr lang="en-US" dirty="0"/>
          </a:p>
          <a:p>
            <a:r>
              <a:rPr lang="en-US" b="1" dirty="0"/>
              <a:t> </a:t>
            </a:r>
            <a:endParaRPr lang="en-US" dirty="0"/>
          </a:p>
          <a:p>
            <a:r>
              <a:rPr lang="en-US" dirty="0"/>
              <a:t>Recovery from an unintended unusual attitude always requires time and altitude.  For that reason, when attempting aerobatics, or any other exuberant flying, always fly 2 or 3 mistakes high.</a:t>
            </a:r>
          </a:p>
          <a:p>
            <a:r>
              <a:rPr lang="en-US" dirty="0"/>
              <a:t> </a:t>
            </a:r>
          </a:p>
          <a:p>
            <a:r>
              <a:rPr lang="en-US" dirty="0"/>
              <a:t>The wisdom in that advice is that recovery, particularly for the novice, can be a multi-step sequential process; regain correct orientation, level wings, regain level flight, resume breathing.  Each requires deliberate, non-instinctive control input.  The process takes time, only seconds, perhaps, but at low altitude the time is not available before ground impact terminates the proceedings, so fly 3 mistakes high!</a:t>
            </a:r>
          </a:p>
          <a:p>
            <a:r>
              <a:rPr lang="en-US" dirty="0"/>
              <a:t> </a:t>
            </a:r>
          </a:p>
          <a:p>
            <a:r>
              <a:rPr lang="en-US" dirty="0"/>
              <a:t>With experience, corrective action becomes more instinctive, but never fool-proof.  Even experienced fliers have their bad days.</a:t>
            </a:r>
          </a:p>
          <a:p>
            <a:r>
              <a:rPr lang="en-US" dirty="0"/>
              <a:t> </a:t>
            </a:r>
          </a:p>
          <a:p>
            <a:r>
              <a:rPr lang="en-US" b="1" dirty="0"/>
              <a:t>EMERGENCIES, DEADSTICKS, ETC.</a:t>
            </a:r>
            <a:endParaRPr lang="en-US" dirty="0"/>
          </a:p>
          <a:p>
            <a:r>
              <a:rPr lang="en-US" b="1" dirty="0"/>
              <a:t> </a:t>
            </a:r>
            <a:endParaRPr lang="en-US" dirty="0"/>
          </a:p>
          <a:p>
            <a:r>
              <a:rPr lang="en-US" dirty="0"/>
              <a:t>DEADSTICKS. From time to time all IC powered model aircraft experience an engine stoppage in flight.  Electric fliers sometimes have ECU failures, battery failures or exhausted batteries in flight.  All these trigger emergency </a:t>
            </a:r>
            <a:r>
              <a:rPr lang="en-US" dirty="0" err="1"/>
              <a:t>deadstick</a:t>
            </a:r>
            <a:r>
              <a:rPr lang="en-US" dirty="0"/>
              <a:t> situations calling for prompt and accurate action to avoid a crash.</a:t>
            </a:r>
          </a:p>
          <a:p>
            <a:r>
              <a:rPr lang="en-US" dirty="0"/>
              <a:t> </a:t>
            </a:r>
          </a:p>
          <a:p>
            <a:r>
              <a:rPr lang="en-US" dirty="0"/>
              <a:t>The worst situation is loss of power immediately after takeoff. Typically the model is climbing steeply at fairly low speed when power is lost. The model does not have altitude to trade for airspeed and has very little excess airspeed in hand.   In either case the immediate action that must be taken is to lower the nose to avoid a stall and preserve minimum airspeed. Simultaneously the decision must be made to either land straight ahead, in the rough, or to do a 180 degree turn and land downwind on the runway.</a:t>
            </a:r>
          </a:p>
          <a:p>
            <a:r>
              <a:rPr lang="en-US" dirty="0"/>
              <a:t>The straight ahead landing is the less challenging option, requiring generally the avoidance of trees, rocks, brambles, </a:t>
            </a:r>
            <a:r>
              <a:rPr lang="en-US" dirty="0" err="1"/>
              <a:t>etc</a:t>
            </a:r>
            <a:r>
              <a:rPr lang="en-US" dirty="0"/>
              <a:t> and to settle as gently as possible into the most hospitable terrain available.  Long grass is preferred!</a:t>
            </a:r>
          </a:p>
          <a:p>
            <a:r>
              <a:rPr lang="en-US" dirty="0"/>
              <a:t> </a:t>
            </a:r>
          </a:p>
          <a:p>
            <a:r>
              <a:rPr lang="en-US" dirty="0"/>
              <a:t>The 180 degree turn option is fraught with hazard.  The model must have adequate energy to carry it through the turn, either in the form of altitude or airspeed.  The model must maintain airspeed through the turn by trading altitude for airspeed.  Typically the model is flown through a steeply banked, tight, descending turn to a downwind heading.  The pilot will be tempted to raise the nose trying to stretch the glide to reach the runway.  A stall is very likely, and the consequent crash.</a:t>
            </a:r>
          </a:p>
          <a:p>
            <a:r>
              <a:rPr lang="en-US" dirty="0"/>
              <a:t> </a:t>
            </a:r>
          </a:p>
          <a:p>
            <a:r>
              <a:rPr lang="en-US" dirty="0"/>
              <a:t>For light electric </a:t>
            </a:r>
            <a:r>
              <a:rPr lang="en-US" dirty="0" err="1"/>
              <a:t>foamies</a:t>
            </a:r>
            <a:r>
              <a:rPr lang="en-US" dirty="0"/>
              <a:t> this will not be too dramatic or damaging but also infrequent an accident, for such models do not often lose power on takeoff.  IC powered models do suffer this condition, fairly frequently.</a:t>
            </a:r>
          </a:p>
          <a:p>
            <a:r>
              <a:rPr lang="en-US" dirty="0"/>
              <a:t> </a:t>
            </a:r>
          </a:p>
          <a:p>
            <a:r>
              <a:rPr lang="en-US" dirty="0"/>
              <a:t>In either case, as soon as power is lost, the flier should call out loudly, "</a:t>
            </a:r>
            <a:r>
              <a:rPr lang="en-US" dirty="0" err="1"/>
              <a:t>Deadstick</a:t>
            </a:r>
            <a:r>
              <a:rPr lang="en-US" dirty="0"/>
              <a:t>, </a:t>
            </a:r>
            <a:r>
              <a:rPr lang="en-US" dirty="0" err="1"/>
              <a:t>deadstick</a:t>
            </a:r>
            <a:r>
              <a:rPr lang="en-US" dirty="0"/>
              <a:t>, </a:t>
            </a:r>
            <a:r>
              <a:rPr lang="en-US" dirty="0" err="1"/>
              <a:t>deadstick</a:t>
            </a:r>
            <a:r>
              <a:rPr lang="en-US" dirty="0"/>
              <a:t>" as a warning to others flying, and a request to clear the immediate area.</a:t>
            </a:r>
          </a:p>
          <a:p>
            <a:r>
              <a:rPr lang="en-US" dirty="0"/>
              <a:t> </a:t>
            </a:r>
          </a:p>
          <a:p>
            <a:r>
              <a:rPr lang="en-US" dirty="0"/>
              <a:t>In general, and in common with full-size aviation, good advice is to choose the straight ahead option.</a:t>
            </a:r>
          </a:p>
          <a:p>
            <a:r>
              <a:rPr lang="en-US" dirty="0"/>
              <a:t> </a:t>
            </a:r>
          </a:p>
          <a:p>
            <a:r>
              <a:rPr lang="en-US" dirty="0"/>
              <a:t>IN FLIGHT EMERGENCIES.  Most common such an emergency is loss of power.  This is a real problem if the loss of power occurs at low altitude downwind on the landing strip.  A landing in the rough is probable.  Just as in the takeoff emergency discussed above,  announce your "</a:t>
            </a:r>
            <a:r>
              <a:rPr lang="en-US" dirty="0" err="1"/>
              <a:t>Deadstick</a:t>
            </a:r>
            <a:r>
              <a:rPr lang="en-US" dirty="0"/>
              <a:t>" loud and clear, lower the nose, head for the runway.  Avoid trying to stretch the glide by raising the nose and if an off-runway landing is unavoidable, choose the best terrain for the landing.</a:t>
            </a:r>
          </a:p>
          <a:p>
            <a:r>
              <a:rPr lang="en-US" dirty="0"/>
              <a:t> </a:t>
            </a:r>
          </a:p>
          <a:p>
            <a:r>
              <a:rPr lang="en-US" dirty="0"/>
              <a:t>In any emergency situation, make your intentions very clear, immediately, to the other fliers on the </a:t>
            </a:r>
            <a:r>
              <a:rPr lang="en-US" dirty="0" err="1"/>
              <a:t>flightline</a:t>
            </a:r>
            <a:r>
              <a:rPr lang="en-US" dirty="0"/>
              <a:t> so that they clear the area for you.</a:t>
            </a:r>
          </a:p>
          <a:p>
            <a:endParaRPr lang="en-US" dirty="0"/>
          </a:p>
        </p:txBody>
      </p:sp>
    </p:spTree>
    <p:extLst>
      <p:ext uri="{BB962C8B-B14F-4D97-AF65-F5344CB8AC3E}">
        <p14:creationId xmlns:p14="http://schemas.microsoft.com/office/powerpoint/2010/main" val="1666149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5353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9417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308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smtClean="0"/>
              <a:t>I have included hyperlinks to each one of the sections.</a:t>
            </a:r>
            <a:endParaRPr lang="en-US" dirty="0"/>
          </a:p>
        </p:txBody>
      </p:sp>
    </p:spTree>
    <p:extLst>
      <p:ext uri="{BB962C8B-B14F-4D97-AF65-F5344CB8AC3E}">
        <p14:creationId xmlns:p14="http://schemas.microsoft.com/office/powerpoint/2010/main" val="1422624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257300" y="720725"/>
            <a:ext cx="4800600" cy="3600450"/>
          </a:xfrm>
          <a:prstGeom prst="rect">
            <a:avLst/>
          </a:prstGeom>
        </p:spPr>
        <p:txBody>
          <a:bodyPr/>
          <a:lstStyle/>
          <a:p>
            <a:pPr lvl="0"/>
            <a:endParaRPr/>
          </a:p>
        </p:txBody>
      </p:sp>
      <p:sp>
        <p:nvSpPr>
          <p:cNvPr id="85" name="Shape 85"/>
          <p:cNvSpPr>
            <a:spLocks noGrp="1"/>
          </p:cNvSpPr>
          <p:nvPr>
            <p:ph type="body" sz="quarter" idx="1"/>
          </p:nvPr>
        </p:nvSpPr>
        <p:spPr>
          <a:prstGeom prst="rect">
            <a:avLst/>
          </a:prstGeom>
        </p:spPr>
        <p:txBody>
          <a:bodyPr/>
          <a:lstStyle/>
          <a:p>
            <a:pPr lvl="0">
              <a:lnSpc>
                <a:spcPct val="100000"/>
              </a:lnSpc>
              <a:defRPr sz="1800"/>
            </a:pPr>
            <a:r>
              <a:rPr sz="600"/>
              <a:t>Link http://rcvehicles.about.com/od/frequency/a/antennas.htm</a:t>
            </a:r>
          </a:p>
          <a:p>
            <a:pPr lvl="0">
              <a:lnSpc>
                <a:spcPct val="100000"/>
              </a:lnSpc>
              <a:defRPr sz="1800"/>
            </a:pPr>
            <a:r>
              <a:rPr sz="600"/>
              <a:t>RC Transmitter Antennas</a:t>
            </a:r>
          </a:p>
          <a:p>
            <a:pPr lvl="0">
              <a:lnSpc>
                <a:spcPct val="100000"/>
              </a:lnSpc>
              <a:defRPr sz="1800"/>
            </a:pPr>
            <a:r>
              <a:rPr sz="600"/>
              <a:t>Fully extend the antenna before operating your radio controlled vehicle. Not fully extending the antenna on the controller can affect your range and ability to control the RC. If your RC is behaving erratically or isn't responding to your controls, it might simply be because your antenna is not fully extended.</a:t>
            </a:r>
          </a:p>
          <a:p>
            <a:pPr lvl="0">
              <a:lnSpc>
                <a:spcPct val="100000"/>
              </a:lnSpc>
              <a:defRPr sz="1800"/>
            </a:pPr>
            <a:r>
              <a:rPr sz="600"/>
              <a:t>Whenyou put down your controller (such as during a pitstop) retract or collapse the antenna so that it doesn't get in your way or become damaged. Avoid pulling forcefully on a telescoping antenna or retracting/collapsing it by pushing down from the top. Retract it by lightly grasping it and sliding it down a section or two at a time. Even though the telescoping metal antennas appear fairly sturdy, even they will bend and break.</a:t>
            </a:r>
          </a:p>
          <a:p>
            <a:pPr lvl="0">
              <a:lnSpc>
                <a:spcPct val="100000"/>
              </a:lnSpc>
              <a:defRPr sz="1800"/>
            </a:pPr>
            <a:r>
              <a:rPr sz="600"/>
              <a:t>RC Receiver Antennas</a:t>
            </a:r>
          </a:p>
          <a:p>
            <a:pPr lvl="0">
              <a:lnSpc>
                <a:spcPct val="100000"/>
              </a:lnSpc>
              <a:defRPr sz="1800"/>
            </a:pPr>
            <a:r>
              <a:rPr sz="600"/>
              <a:t>To keep long receiver antenna wires from dragging on the ground and getting caught in the wheels of your RC, the antenna is often placed in a piece of flexible (but somewhat rigid) piece of tubing. The antenna sticks up above the RC but remains flexible so it doesn't break easily in a crash or rollover.</a:t>
            </a:r>
          </a:p>
          <a:p>
            <a:pPr lvl="0">
              <a:lnSpc>
                <a:spcPct val="100000"/>
              </a:lnSpc>
              <a:defRPr sz="1800"/>
            </a:pPr>
            <a:r>
              <a:rPr sz="600"/>
              <a:t>Pictures of Flexible Antennas</a:t>
            </a:r>
          </a:p>
          <a:p>
            <a:pPr lvl="0">
              <a:lnSpc>
                <a:spcPct val="100000"/>
              </a:lnSpc>
              <a:defRPr sz="1800"/>
            </a:pPr>
            <a:r>
              <a:rPr sz="600">
                <a:hlinkClick r:id="rId3"/>
              </a:rPr>
              <a:t>Receiver Antenna Hanging Out of Antenna Tube</a:t>
            </a:r>
            <a:r>
              <a:rPr sz="600"/>
              <a:t> </a:t>
            </a:r>
          </a:p>
          <a:p>
            <a:pPr lvl="0">
              <a:lnSpc>
                <a:spcPct val="100000"/>
              </a:lnSpc>
              <a:defRPr sz="1800"/>
            </a:pPr>
            <a:r>
              <a:rPr sz="600">
                <a:hlinkClick r:id="rId4"/>
              </a:rPr>
              <a:t>Why RCs Need Flexible Antennas</a:t>
            </a:r>
            <a:r>
              <a:rPr sz="600"/>
              <a:t> </a:t>
            </a:r>
          </a:p>
          <a:p>
            <a:pPr lvl="0">
              <a:lnSpc>
                <a:spcPct val="100000"/>
              </a:lnSpc>
              <a:defRPr sz="1800"/>
            </a:pPr>
            <a:r>
              <a:rPr sz="600"/>
              <a:t>Installing the Receiver Antenna</a:t>
            </a:r>
            <a:br>
              <a:rPr sz="600"/>
            </a:br>
            <a:r>
              <a:rPr sz="600"/>
              <a:t>To make it easier to thread the antenna wire through tubing, you could lubricate it with a touch of oil -- but oil can become sticky and does attract dust and dirt. An alternative lubricant is talcum powder. Put a little in your hand, hold the antenna and draw it through your hand to coat it. You could try sucking the antenna through the tube. Or, suck a piece of thread or dental floss through the tube, tie it to the antenna, then pull on the thread or floss pulling the antenna through the tubing.</a:t>
            </a:r>
          </a:p>
          <a:p>
            <a:pPr lvl="0">
              <a:lnSpc>
                <a:spcPct val="100000"/>
              </a:lnSpc>
              <a:defRPr sz="1800"/>
            </a:pPr>
            <a:r>
              <a:rPr sz="600"/>
              <a:t>To keep the antenna from sliding back through the tube, tie a knot in the end (only works with very narrow tubing) or add a rubber or plastic antenna cap on the end.</a:t>
            </a:r>
          </a:p>
          <a:p>
            <a:pPr lvl="0">
              <a:lnSpc>
                <a:spcPct val="100000"/>
              </a:lnSpc>
              <a:defRPr sz="1800"/>
            </a:pPr>
            <a:r>
              <a:rPr sz="600"/>
              <a:t>Pictures of Receiver Antenna Preparation</a:t>
            </a:r>
          </a:p>
          <a:p>
            <a:pPr lvl="0">
              <a:lnSpc>
                <a:spcPct val="100000"/>
              </a:lnSpc>
              <a:defRPr sz="1800"/>
            </a:pPr>
            <a:r>
              <a:rPr sz="600">
                <a:hlinkClick r:id="rId5"/>
              </a:rPr>
              <a:t>Threading Antenna Thru Tube</a:t>
            </a:r>
            <a:r>
              <a:rPr sz="600"/>
              <a:t> </a:t>
            </a:r>
          </a:p>
          <a:p>
            <a:pPr lvl="0">
              <a:lnSpc>
                <a:spcPct val="100000"/>
              </a:lnSpc>
              <a:defRPr sz="1800"/>
            </a:pPr>
            <a:r>
              <a:rPr sz="600">
                <a:hlinkClick r:id="rId6"/>
              </a:rPr>
              <a:t>Adding an Antenna Cap</a:t>
            </a:r>
            <a:r>
              <a:rPr sz="600"/>
              <a:t> </a:t>
            </a:r>
          </a:p>
          <a:p>
            <a:pPr lvl="0">
              <a:lnSpc>
                <a:spcPct val="100000"/>
              </a:lnSpc>
              <a:defRPr sz="1800"/>
            </a:pPr>
            <a:r>
              <a:rPr sz="600"/>
              <a:t>Don't Cut the Antenna</a:t>
            </a:r>
            <a:br>
              <a:rPr sz="600"/>
            </a:br>
            <a:r>
              <a:rPr sz="600"/>
              <a:t>Cutting the antenna wire on your RC can increase the chance of </a:t>
            </a:r>
            <a:r>
              <a:rPr sz="600">
                <a:hlinkClick r:id="rId7"/>
              </a:rPr>
              <a:t>interference</a:t>
            </a:r>
            <a:r>
              <a:rPr sz="600"/>
              <a:t> while trying to operate the RC causing glitches. Don't cut the antenna wire. To keep the antenna from dragging, you can thread it through an </a:t>
            </a:r>
            <a:r>
              <a:rPr sz="600">
                <a:hlinkClick r:id="rId8"/>
              </a:rPr>
              <a:t>antenna tube</a:t>
            </a:r>
            <a:r>
              <a:rPr sz="600"/>
              <a:t> -- if you don't have an antenna tube you can try soda straws, hollow coffee stirrers, or other semi-rigid plastic material.</a:t>
            </a:r>
          </a:p>
          <a:p>
            <a:pPr lvl="0">
              <a:lnSpc>
                <a:spcPct val="100000"/>
              </a:lnSpc>
              <a:defRPr sz="1800"/>
            </a:pPr>
            <a:r>
              <a:rPr sz="600"/>
              <a:t>Some radios may operate fine with shorter antennas. Cut the receiver antenna </a:t>
            </a:r>
            <a:r>
              <a:rPr sz="600" i="1">
                <a:latin typeface="Avenir Book"/>
                <a:ea typeface="Avenir Book"/>
                <a:cs typeface="Avenir Book"/>
                <a:sym typeface="Avenir Book"/>
              </a:rPr>
              <a:t>only</a:t>
            </a:r>
            <a:r>
              <a:rPr sz="600"/>
              <a:t> if the manufacturer says it is OK. Be sure not to cut it any shorter than the manufacturer recommends.</a:t>
            </a:r>
          </a:p>
          <a:p>
            <a:pPr lvl="0">
              <a:lnSpc>
                <a:spcPct val="100000"/>
              </a:lnSpc>
              <a:defRPr sz="1800"/>
            </a:pPr>
            <a:r>
              <a:rPr sz="600"/>
              <a:t>If the long antenna is really bugging you, you can try securing the excess wire inside the vehicle. Be careful not to coil or bunch it too tightly as this can cause glitches. You can attach the excess antenna to the inside of the body, but this can make it difficult to remove the body to get at the internal parts. Even better, after running the antenna through the antenna tube, wrap the excess around the outside of the tube in a spiral. Don't wrap it too loosely but do space it out so that it isn't all bunched up in one spot. Use a little piece of electrical tape to secure the loose end to the tube. Add an </a:t>
            </a:r>
            <a:r>
              <a:rPr sz="600">
                <a:hlinkClick r:id="rId9"/>
              </a:rPr>
              <a:t>antenna cap</a:t>
            </a:r>
            <a:r>
              <a:rPr sz="600"/>
              <a:t> to further secure it.</a:t>
            </a:r>
          </a:p>
          <a:p>
            <a:pPr lvl="0">
              <a:lnSpc>
                <a:spcPct val="100000"/>
              </a:lnSpc>
              <a:defRPr sz="1800"/>
            </a:pPr>
            <a:r>
              <a:rPr sz="600"/>
              <a:t>Make sure that your receiver antenna is not touching any metal parts inside the RC -- this can cause glitches and erratic behaviour too. You can wrap it somewhat loosely around a piece of cardboard and attach it to the receiver or the body. Threading the antenna through a piece of flexible tubing -- such as </a:t>
            </a:r>
            <a:r>
              <a:rPr sz="600">
                <a:hlinkClick r:id="rId10"/>
              </a:rPr>
              <a:t>fuel tubing</a:t>
            </a:r>
            <a:r>
              <a:rPr sz="600"/>
              <a:t> -- or wrapping it in a strip of electrical tape will help protect it from damage and keep it from touching metal. As much as possible, try to keep the receiver antenna fully-extended and not wrapped or doubled-up.</a:t>
            </a:r>
          </a:p>
        </p:txBody>
      </p:sp>
    </p:spTree>
    <p:extLst>
      <p:ext uri="{BB962C8B-B14F-4D97-AF65-F5344CB8AC3E}">
        <p14:creationId xmlns:p14="http://schemas.microsoft.com/office/powerpoint/2010/main" val="1117391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00481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5692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8456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2666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2144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182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396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081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257300" y="720725"/>
            <a:ext cx="4800600" cy="3600450"/>
          </a:xfrm>
          <a:prstGeom prst="rect">
            <a:avLst/>
          </a:prstGeom>
        </p:spPr>
        <p:txBody>
          <a:bodyPr/>
          <a:lstStyle/>
          <a:p>
            <a:pPr lvl="0"/>
            <a:endParaRPr/>
          </a:p>
        </p:txBody>
      </p:sp>
      <p:sp>
        <p:nvSpPr>
          <p:cNvPr id="47" name="Shape 47"/>
          <p:cNvSpPr>
            <a:spLocks noGrp="1"/>
          </p:cNvSpPr>
          <p:nvPr>
            <p:ph type="body" sz="quarter" idx="1"/>
          </p:nvPr>
        </p:nvSpPr>
        <p:spPr>
          <a:prstGeom prst="rect">
            <a:avLst/>
          </a:prstGeom>
        </p:spPr>
        <p:txBody>
          <a:bodyPr/>
          <a:lstStyle/>
          <a:p>
            <a:pPr lvl="0">
              <a:defRPr sz="1800"/>
            </a:pPr>
            <a:r>
              <a:rPr/>
              <a:t>Link: http://rgl.faa.gov/Regulatory_and_Guidance_Library/rgFAR.nsf/0/e63bbedc3044a110852566cf00612076!OpenDocument</a:t>
            </a:r>
          </a:p>
        </p:txBody>
      </p:sp>
    </p:spTree>
    <p:extLst>
      <p:ext uri="{BB962C8B-B14F-4D97-AF65-F5344CB8AC3E}">
        <p14:creationId xmlns:p14="http://schemas.microsoft.com/office/powerpoint/2010/main" val="331302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2"/>
            <a:ext cx="7358063" cy="3473648"/>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70" y="3536157"/>
            <a:ext cx="7358063" cy="2509242"/>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0657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248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3917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4184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132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979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033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637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70" y="2268141"/>
            <a:ext cx="7358063" cy="2321719"/>
          </a:xfrm>
          <a:prstGeom prst="rect">
            <a:avLst/>
          </a:prstGeom>
        </p:spPr>
        <p:txBody>
          <a:bodyPr/>
          <a:lstStyle/>
          <a:p>
            <a:pPr lvl="0">
              <a:defRPr sz="1800"/>
            </a:pPr>
            <a:r>
              <a:rPr sz="5600"/>
              <a:t>Title Text</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686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85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9DCFDD-BFC9-C742-9D90-BA062F07E7A8}" type="datetimeFigureOut">
              <a:rPr lang="en-US">
                <a:solidFill>
                  <a:prstClr val="black">
                    <a:tint val="75000"/>
                  </a:prstClr>
                </a:solidFill>
                <a:latin typeface="Calibri"/>
              </a:rPr>
              <a:pPr/>
              <a:t>9/28/17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5ADE-7C80-344C-9D97-05E61D652873}"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7978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388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07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solidFill>
                  <a:schemeClr val="tx1">
                    <a:tint val="75000"/>
                  </a:schemeClr>
                </a:solidFill>
              </a:defRPr>
            </a:lvl1pPr>
            <a:lvl2pPr marL="321457" indent="0">
              <a:buNone/>
              <a:defRPr sz="1300">
                <a:solidFill>
                  <a:schemeClr val="tx1">
                    <a:tint val="75000"/>
                  </a:schemeClr>
                </a:solidFill>
              </a:defRPr>
            </a:lvl2pPr>
            <a:lvl3pPr marL="642915" indent="0">
              <a:buNone/>
              <a:defRPr sz="1100">
                <a:solidFill>
                  <a:schemeClr val="tx1">
                    <a:tint val="75000"/>
                  </a:schemeClr>
                </a:solidFill>
              </a:defRPr>
            </a:lvl3pPr>
            <a:lvl4pPr marL="964372" indent="0">
              <a:buNone/>
              <a:defRPr sz="1000">
                <a:solidFill>
                  <a:schemeClr val="tx1">
                    <a:tint val="75000"/>
                  </a:schemeClr>
                </a:solidFill>
              </a:defRPr>
            </a:lvl4pPr>
            <a:lvl5pPr marL="1285829" indent="0">
              <a:buNone/>
              <a:defRPr sz="1000">
                <a:solidFill>
                  <a:schemeClr val="tx1">
                    <a:tint val="75000"/>
                  </a:schemeClr>
                </a:solidFill>
              </a:defRPr>
            </a:lvl5pPr>
            <a:lvl6pPr marL="1607287" indent="0">
              <a:buNone/>
              <a:defRPr sz="1000">
                <a:solidFill>
                  <a:schemeClr val="tx1">
                    <a:tint val="75000"/>
                  </a:schemeClr>
                </a:solidFill>
              </a:defRPr>
            </a:lvl6pPr>
            <a:lvl7pPr marL="1928744" indent="0">
              <a:buNone/>
              <a:defRPr sz="1000">
                <a:solidFill>
                  <a:schemeClr val="tx1">
                    <a:tint val="75000"/>
                  </a:schemeClr>
                </a:solidFill>
              </a:defRPr>
            </a:lvl7pPr>
            <a:lvl8pPr marL="2250201" indent="0">
              <a:buNone/>
              <a:defRPr sz="1000">
                <a:solidFill>
                  <a:schemeClr val="tx1">
                    <a:tint val="75000"/>
                  </a:schemeClr>
                </a:solidFill>
              </a:defRPr>
            </a:lvl8pPr>
            <a:lvl9pPr marL="2571659" indent="0">
              <a:buNone/>
              <a:defRPr sz="1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579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448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402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080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2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27" y="1"/>
            <a:ext cx="3750469" cy="3250406"/>
          </a:xfrm>
          <a:prstGeom prst="rect">
            <a:avLst/>
          </a:prstGeom>
        </p:spPr>
        <p:txBody>
          <a:bodyPr anchor="b"/>
          <a:lstStyle>
            <a:lvl1pPr>
              <a:defRPr sz="4200"/>
            </a:lvl1pPr>
          </a:lstStyle>
          <a:p>
            <a:pPr lvl="0">
              <a:defRPr sz="1800"/>
            </a:pPr>
            <a:r>
              <a:rPr sz="4200"/>
              <a:t>Title Text</a:t>
            </a:r>
          </a:p>
        </p:txBody>
      </p:sp>
      <p:sp>
        <p:nvSpPr>
          <p:cNvPr id="14" name="Shape 14"/>
          <p:cNvSpPr>
            <a:spLocks noGrp="1"/>
          </p:cNvSpPr>
          <p:nvPr>
            <p:ph type="body" idx="1"/>
          </p:nvPr>
        </p:nvSpPr>
        <p:spPr>
          <a:xfrm>
            <a:off x="669727" y="3348634"/>
            <a:ext cx="3750469" cy="3509367"/>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011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704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2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46658C-D28E-8B40-9328-DDDFFF1DB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25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669730" y="65748"/>
            <a:ext cx="7804547" cy="2011632"/>
          </a:xfrm>
          <a:prstGeom prst="rect">
            <a:avLst/>
          </a:prstGeom>
        </p:spPr>
        <p:txBody>
          <a:bodyPr/>
          <a:lstStyle/>
          <a:p>
            <a:pPr lvl="0">
              <a:defRPr sz="1800"/>
            </a:pPr>
            <a:r>
              <a:rPr sz="5600"/>
              <a:t>Title Text</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7" y="1830587"/>
            <a:ext cx="3750469" cy="4420195"/>
          </a:xfrm>
          <a:prstGeom prst="rect">
            <a:avLst/>
          </a:prstGeom>
        </p:spPr>
        <p:txBody>
          <a:bodyPr/>
          <a:lstStyle>
            <a:lvl1pPr marL="241017" indent="-241017">
              <a:spcBef>
                <a:spcPts val="2249"/>
              </a:spcBef>
              <a:defRPr sz="2000"/>
            </a:lvl1pPr>
            <a:lvl2pPr marL="482034" indent="-241017">
              <a:spcBef>
                <a:spcPts val="2249"/>
              </a:spcBef>
              <a:defRPr sz="2000"/>
            </a:lvl2pPr>
            <a:lvl3pPr marL="723051" indent="-241017">
              <a:spcBef>
                <a:spcPts val="2249"/>
              </a:spcBef>
              <a:defRPr sz="2000"/>
            </a:lvl3pPr>
            <a:lvl4pPr marL="964068" indent="-241017">
              <a:spcBef>
                <a:spcPts val="2249"/>
              </a:spcBef>
              <a:defRPr sz="2000"/>
            </a:lvl4pPr>
            <a:lvl5pPr marL="1205085" indent="-241017">
              <a:spcBef>
                <a:spcPts val="2249"/>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30" y="892971"/>
            <a:ext cx="7804547" cy="5072063"/>
          </a:xfrm>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30" y="312540"/>
            <a:ext cx="7804547"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30" y="1830587"/>
            <a:ext cx="7804547"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xmlns:p14="http://schemas.microsoft.com/office/powerpoint/2010/main" spd="med"/>
  <p:hf hdr="0" dt="0"/>
  <p:txStyles>
    <p:titleStyle>
      <a:lvl1pPr algn="ctr" defTabSz="410622">
        <a:defRPr sz="5600">
          <a:latin typeface="Helvetica Light"/>
          <a:ea typeface="Helvetica Light"/>
          <a:cs typeface="Helvetica Light"/>
          <a:sym typeface="Helvetica Light"/>
        </a:defRPr>
      </a:lvl1pPr>
      <a:lvl2pPr algn="ctr" defTabSz="410622">
        <a:defRPr sz="5600">
          <a:latin typeface="Helvetica Light"/>
          <a:ea typeface="Helvetica Light"/>
          <a:cs typeface="Helvetica Light"/>
          <a:sym typeface="Helvetica Light"/>
        </a:defRPr>
      </a:lvl2pPr>
      <a:lvl3pPr algn="ctr" defTabSz="410622">
        <a:defRPr sz="5600">
          <a:latin typeface="Helvetica Light"/>
          <a:ea typeface="Helvetica Light"/>
          <a:cs typeface="Helvetica Light"/>
          <a:sym typeface="Helvetica Light"/>
        </a:defRPr>
      </a:lvl3pPr>
      <a:lvl4pPr algn="ctr" defTabSz="410622">
        <a:defRPr sz="5600">
          <a:latin typeface="Helvetica Light"/>
          <a:ea typeface="Helvetica Light"/>
          <a:cs typeface="Helvetica Light"/>
          <a:sym typeface="Helvetica Light"/>
        </a:defRPr>
      </a:lvl4pPr>
      <a:lvl5pPr algn="ctr" defTabSz="410622">
        <a:defRPr sz="5600">
          <a:latin typeface="Helvetica Light"/>
          <a:ea typeface="Helvetica Light"/>
          <a:cs typeface="Helvetica Light"/>
          <a:sym typeface="Helvetica Light"/>
        </a:defRPr>
      </a:lvl5pPr>
      <a:lvl6pPr algn="ctr" defTabSz="410622">
        <a:defRPr sz="5600">
          <a:latin typeface="Helvetica Light"/>
          <a:ea typeface="Helvetica Light"/>
          <a:cs typeface="Helvetica Light"/>
          <a:sym typeface="Helvetica Light"/>
        </a:defRPr>
      </a:lvl6pPr>
      <a:lvl7pPr algn="ctr" defTabSz="410622">
        <a:defRPr sz="5600">
          <a:latin typeface="Helvetica Light"/>
          <a:ea typeface="Helvetica Light"/>
          <a:cs typeface="Helvetica Light"/>
          <a:sym typeface="Helvetica Light"/>
        </a:defRPr>
      </a:lvl7pPr>
      <a:lvl8pPr algn="ctr" defTabSz="410622">
        <a:defRPr sz="5600">
          <a:latin typeface="Helvetica Light"/>
          <a:ea typeface="Helvetica Light"/>
          <a:cs typeface="Helvetica Light"/>
          <a:sym typeface="Helvetica Light"/>
        </a:defRPr>
      </a:lvl8pPr>
      <a:lvl9pPr algn="ctr" defTabSz="410622">
        <a:defRPr sz="5600">
          <a:latin typeface="Helvetica Light"/>
          <a:ea typeface="Helvetica Light"/>
          <a:cs typeface="Helvetica Light"/>
          <a:sym typeface="Helvetica Light"/>
        </a:defRPr>
      </a:lvl9pPr>
    </p:titleStyle>
    <p:bodyStyle>
      <a:lvl1pPr marL="312429" indent="-312429" defTabSz="410622">
        <a:spcBef>
          <a:spcPts val="2952"/>
        </a:spcBef>
        <a:buSzPct val="75000"/>
        <a:buChar char="•"/>
        <a:defRPr sz="2500">
          <a:latin typeface="Helvetica Light"/>
          <a:ea typeface="Helvetica Light"/>
          <a:cs typeface="Helvetica Light"/>
          <a:sym typeface="Helvetica Light"/>
        </a:defRPr>
      </a:lvl1pPr>
      <a:lvl2pPr marL="624860" indent="-312429" defTabSz="410622">
        <a:spcBef>
          <a:spcPts val="2952"/>
        </a:spcBef>
        <a:buSzPct val="75000"/>
        <a:buChar char="•"/>
        <a:defRPr sz="2500">
          <a:latin typeface="Helvetica Light"/>
          <a:ea typeface="Helvetica Light"/>
          <a:cs typeface="Helvetica Light"/>
          <a:sym typeface="Helvetica Light"/>
        </a:defRPr>
      </a:lvl2pPr>
      <a:lvl3pPr marL="937288" indent="-312429" defTabSz="410622">
        <a:spcBef>
          <a:spcPts val="2952"/>
        </a:spcBef>
        <a:buSzPct val="75000"/>
        <a:buChar char="•"/>
        <a:defRPr sz="2500">
          <a:latin typeface="Helvetica Light"/>
          <a:ea typeface="Helvetica Light"/>
          <a:cs typeface="Helvetica Light"/>
          <a:sym typeface="Helvetica Light"/>
        </a:defRPr>
      </a:lvl3pPr>
      <a:lvl4pPr marL="1249717" indent="-312429" defTabSz="410622">
        <a:spcBef>
          <a:spcPts val="2952"/>
        </a:spcBef>
        <a:buSzPct val="75000"/>
        <a:buChar char="•"/>
        <a:defRPr sz="2500">
          <a:latin typeface="Helvetica Light"/>
          <a:ea typeface="Helvetica Light"/>
          <a:cs typeface="Helvetica Light"/>
          <a:sym typeface="Helvetica Light"/>
        </a:defRPr>
      </a:lvl4pPr>
      <a:lvl5pPr marL="1562147" indent="-312429" defTabSz="410622">
        <a:spcBef>
          <a:spcPts val="2952"/>
        </a:spcBef>
        <a:buSzPct val="75000"/>
        <a:buChar char="•"/>
        <a:defRPr sz="2500">
          <a:latin typeface="Helvetica Light"/>
          <a:ea typeface="Helvetica Light"/>
          <a:cs typeface="Helvetica Light"/>
          <a:sym typeface="Helvetica Light"/>
        </a:defRPr>
      </a:lvl5pPr>
      <a:lvl6pPr marL="1874577" indent="-312429" defTabSz="410622">
        <a:spcBef>
          <a:spcPts val="2952"/>
        </a:spcBef>
        <a:buSzPct val="75000"/>
        <a:buChar char="•"/>
        <a:defRPr sz="2500">
          <a:latin typeface="Helvetica Light"/>
          <a:ea typeface="Helvetica Light"/>
          <a:cs typeface="Helvetica Light"/>
          <a:sym typeface="Helvetica Light"/>
        </a:defRPr>
      </a:lvl6pPr>
      <a:lvl7pPr marL="2187007" indent="-312429" defTabSz="410622">
        <a:spcBef>
          <a:spcPts val="2952"/>
        </a:spcBef>
        <a:buSzPct val="75000"/>
        <a:buChar char="•"/>
        <a:defRPr sz="2500">
          <a:latin typeface="Helvetica Light"/>
          <a:ea typeface="Helvetica Light"/>
          <a:cs typeface="Helvetica Light"/>
          <a:sym typeface="Helvetica Light"/>
        </a:defRPr>
      </a:lvl7pPr>
      <a:lvl8pPr marL="2499436" indent="-312429" defTabSz="410622">
        <a:spcBef>
          <a:spcPts val="2952"/>
        </a:spcBef>
        <a:buSzPct val="75000"/>
        <a:buChar char="•"/>
        <a:defRPr sz="2500">
          <a:latin typeface="Helvetica Light"/>
          <a:ea typeface="Helvetica Light"/>
          <a:cs typeface="Helvetica Light"/>
          <a:sym typeface="Helvetica Light"/>
        </a:defRPr>
      </a:lvl8pPr>
      <a:lvl9pPr marL="2811865" indent="-312429" defTabSz="410622">
        <a:spcBef>
          <a:spcPts val="2952"/>
        </a:spcBef>
        <a:buSzPct val="75000"/>
        <a:buChar char="•"/>
        <a:defRPr sz="2500">
          <a:latin typeface="Helvetica Light"/>
          <a:ea typeface="Helvetica Light"/>
          <a:cs typeface="Helvetica Light"/>
          <a:sym typeface="Helvetica Light"/>
        </a:defRPr>
      </a:lvl9pPr>
    </p:bodyStyle>
    <p:otherStyle>
      <a:lvl1pPr algn="r" defTabSz="410622">
        <a:defRPr sz="800">
          <a:solidFill>
            <a:schemeClr val="tx1"/>
          </a:solidFill>
          <a:latin typeface="+mn-lt"/>
          <a:ea typeface="+mn-ea"/>
          <a:cs typeface="+mn-cs"/>
          <a:sym typeface="Helvetica Light"/>
        </a:defRPr>
      </a:lvl1pPr>
      <a:lvl2pPr algn="r" defTabSz="410622">
        <a:defRPr sz="800">
          <a:solidFill>
            <a:schemeClr val="tx1"/>
          </a:solidFill>
          <a:latin typeface="+mn-lt"/>
          <a:ea typeface="+mn-ea"/>
          <a:cs typeface="+mn-cs"/>
          <a:sym typeface="Helvetica Light"/>
        </a:defRPr>
      </a:lvl2pPr>
      <a:lvl3pPr algn="r" defTabSz="410622">
        <a:defRPr sz="800">
          <a:solidFill>
            <a:schemeClr val="tx1"/>
          </a:solidFill>
          <a:latin typeface="+mn-lt"/>
          <a:ea typeface="+mn-ea"/>
          <a:cs typeface="+mn-cs"/>
          <a:sym typeface="Helvetica Light"/>
        </a:defRPr>
      </a:lvl3pPr>
      <a:lvl4pPr algn="r" defTabSz="410622">
        <a:defRPr sz="800">
          <a:solidFill>
            <a:schemeClr val="tx1"/>
          </a:solidFill>
          <a:latin typeface="+mn-lt"/>
          <a:ea typeface="+mn-ea"/>
          <a:cs typeface="+mn-cs"/>
          <a:sym typeface="Helvetica Light"/>
        </a:defRPr>
      </a:lvl4pPr>
      <a:lvl5pPr algn="r" defTabSz="410622">
        <a:defRPr sz="800">
          <a:solidFill>
            <a:schemeClr val="tx1"/>
          </a:solidFill>
          <a:latin typeface="+mn-lt"/>
          <a:ea typeface="+mn-ea"/>
          <a:cs typeface="+mn-cs"/>
          <a:sym typeface="Helvetica Light"/>
        </a:defRPr>
      </a:lvl5pPr>
      <a:lvl6pPr algn="r" defTabSz="410622">
        <a:defRPr sz="800">
          <a:solidFill>
            <a:schemeClr val="tx1"/>
          </a:solidFill>
          <a:latin typeface="+mn-lt"/>
          <a:ea typeface="+mn-ea"/>
          <a:cs typeface="+mn-cs"/>
          <a:sym typeface="Helvetica Light"/>
        </a:defRPr>
      </a:lvl6pPr>
      <a:lvl7pPr algn="r" defTabSz="410622">
        <a:defRPr sz="800">
          <a:solidFill>
            <a:schemeClr val="tx1"/>
          </a:solidFill>
          <a:latin typeface="+mn-lt"/>
          <a:ea typeface="+mn-ea"/>
          <a:cs typeface="+mn-cs"/>
          <a:sym typeface="Helvetica Light"/>
        </a:defRPr>
      </a:lvl7pPr>
      <a:lvl8pPr algn="r" defTabSz="410622">
        <a:defRPr sz="800">
          <a:solidFill>
            <a:schemeClr val="tx1"/>
          </a:solidFill>
          <a:latin typeface="+mn-lt"/>
          <a:ea typeface="+mn-ea"/>
          <a:cs typeface="+mn-cs"/>
          <a:sym typeface="Helvetica Light"/>
        </a:defRPr>
      </a:lvl8pPr>
      <a:lvl9pPr algn="r" defTabSz="410622">
        <a:defRPr sz="800">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rtl="0"/>
            <a:fld id="{A29DCFDD-BFC9-C742-9D90-BA062F07E7A8}" type="datetimeFigureOut">
              <a:rPr lang="en-US" kern="1200" smtClean="0">
                <a:solidFill>
                  <a:prstClr val="black">
                    <a:tint val="75000"/>
                  </a:prstClr>
                </a:solidFill>
                <a:latin typeface="Calibri"/>
                <a:ea typeface="+mn-ea"/>
                <a:cs typeface="+mn-cs"/>
              </a:rPr>
              <a:pPr defTabSz="457200" rtl="0"/>
              <a:t>9/28/17</a:t>
            </a:fld>
            <a:endParaRPr lang="en-US" kern="1200" smtClean="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rtl="0"/>
            <a:endParaRPr lang="en-US" kern="1200" smtClean="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rtl="0"/>
            <a:fld id="{A6755ADE-7C80-344C-9D97-05E61D652873}" type="slidenum">
              <a:rPr lang="en-US" kern="1200" smtClean="0">
                <a:solidFill>
                  <a:prstClr val="black">
                    <a:tint val="75000"/>
                  </a:prstClr>
                </a:solidFill>
                <a:latin typeface="Calibri"/>
                <a:ea typeface="+mn-ea"/>
                <a:cs typeface="+mn-cs"/>
              </a:rPr>
              <a:pPr defTabSz="457200" rtl="0"/>
              <a:t>‹#›</a:t>
            </a:fld>
            <a:endParaRPr lang="en-US" kern="1200" smtClean="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04077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647" y="274588"/>
            <a:ext cx="8228707" cy="1143000"/>
          </a:xfrm>
          <a:prstGeom prst="rect">
            <a:avLst/>
          </a:prstGeom>
        </p:spPr>
        <p:txBody>
          <a:bodyPr vert="horz" lIns="64291" tIns="32146" rIns="64291" bIns="3214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647" y="1600647"/>
            <a:ext cx="8228707" cy="4525119"/>
          </a:xfrm>
          <a:prstGeom prst="rect">
            <a:avLst/>
          </a:prstGeom>
        </p:spPr>
        <p:txBody>
          <a:bodyPr vert="horz" lIns="64291" tIns="32146" rIns="64291" bIns="321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647" y="6356821"/>
            <a:ext cx="2133079" cy="365001"/>
          </a:xfrm>
          <a:prstGeom prst="rect">
            <a:avLst/>
          </a:prstGeom>
        </p:spPr>
        <p:txBody>
          <a:bodyPr vert="horz" lIns="64291" tIns="32146" rIns="64291" bIns="32146" rtlCol="0" anchor="ctr"/>
          <a:lstStyle>
            <a:lvl1pPr algn="l">
              <a:defRPr sz="800">
                <a:solidFill>
                  <a:schemeClr val="tx1">
                    <a:tint val="75000"/>
                  </a:schemeClr>
                </a:solidFill>
              </a:defRPr>
            </a:lvl1pPr>
          </a:lstStyle>
          <a:p>
            <a:pPr defTabSz="410751"/>
            <a:endParaRPr lang="en-US">
              <a:solidFill>
                <a:prstClr val="black">
                  <a:tint val="75000"/>
                </a:prstClr>
              </a:solidFill>
            </a:endParaRPr>
          </a:p>
        </p:txBody>
      </p:sp>
      <p:sp>
        <p:nvSpPr>
          <p:cNvPr id="5" name="Footer Placeholder 4"/>
          <p:cNvSpPr>
            <a:spLocks noGrp="1"/>
          </p:cNvSpPr>
          <p:nvPr>
            <p:ph type="ftr" sz="quarter" idx="3"/>
          </p:nvPr>
        </p:nvSpPr>
        <p:spPr>
          <a:xfrm>
            <a:off x="3124275" y="6356821"/>
            <a:ext cx="2895451" cy="365001"/>
          </a:xfrm>
          <a:prstGeom prst="rect">
            <a:avLst/>
          </a:prstGeom>
        </p:spPr>
        <p:txBody>
          <a:bodyPr vert="horz" lIns="64291" tIns="32146" rIns="64291" bIns="32146" rtlCol="0" anchor="ctr"/>
          <a:lstStyle>
            <a:lvl1pPr algn="ctr">
              <a:defRPr sz="800">
                <a:solidFill>
                  <a:schemeClr val="tx1">
                    <a:tint val="75000"/>
                  </a:schemeClr>
                </a:solidFill>
              </a:defRPr>
            </a:lvl1pPr>
          </a:lstStyle>
          <a:p>
            <a:pPr defTabSz="410751"/>
            <a:endParaRPr lang="en-US">
              <a:solidFill>
                <a:prstClr val="black">
                  <a:tint val="75000"/>
                </a:prstClr>
              </a:solidFill>
            </a:endParaRPr>
          </a:p>
        </p:txBody>
      </p:sp>
      <p:sp>
        <p:nvSpPr>
          <p:cNvPr id="6" name="Slide Number Placeholder 5"/>
          <p:cNvSpPr>
            <a:spLocks noGrp="1"/>
          </p:cNvSpPr>
          <p:nvPr>
            <p:ph type="sldNum" sz="quarter" idx="4"/>
          </p:nvPr>
        </p:nvSpPr>
        <p:spPr>
          <a:xfrm>
            <a:off x="6553275" y="6356821"/>
            <a:ext cx="2133079" cy="365001"/>
          </a:xfrm>
          <a:prstGeom prst="rect">
            <a:avLst/>
          </a:prstGeom>
        </p:spPr>
        <p:txBody>
          <a:bodyPr vert="horz" lIns="64291" tIns="32146" rIns="64291" bIns="32146" rtlCol="0" anchor="ctr"/>
          <a:lstStyle>
            <a:lvl1pPr algn="r">
              <a:defRPr sz="800">
                <a:solidFill>
                  <a:schemeClr val="tx1">
                    <a:tint val="75000"/>
                  </a:schemeClr>
                </a:solidFill>
              </a:defRPr>
            </a:lvl1pPr>
          </a:lstStyle>
          <a:p>
            <a:pPr defTabSz="410751"/>
            <a:fld id="{7346658C-D28E-8B40-9328-DDDFFF1DB5FB}" type="slidenum">
              <a:rPr lang="en-US" smtClean="0">
                <a:solidFill>
                  <a:prstClr val="black">
                    <a:tint val="75000"/>
                  </a:prstClr>
                </a:solidFill>
              </a:rPr>
              <a:pPr defTabSz="410751"/>
              <a:t>‹#›</a:t>
            </a:fld>
            <a:endParaRPr lang="en-US">
              <a:solidFill>
                <a:prstClr val="black">
                  <a:tint val="75000"/>
                </a:prstClr>
              </a:solidFill>
            </a:endParaRPr>
          </a:p>
        </p:txBody>
      </p:sp>
    </p:spTree>
    <p:extLst>
      <p:ext uri="{BB962C8B-B14F-4D97-AF65-F5344CB8AC3E}">
        <p14:creationId xmlns:p14="http://schemas.microsoft.com/office/powerpoint/2010/main" val="4381831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321457" rtl="0" eaLnBrk="1" latinLnBrk="0" hangingPunct="1">
        <a:spcBef>
          <a:spcPct val="0"/>
        </a:spcBef>
        <a:buNone/>
        <a:defRPr sz="3100" kern="1200">
          <a:solidFill>
            <a:schemeClr val="tx1"/>
          </a:solidFill>
          <a:latin typeface="+mj-lt"/>
          <a:ea typeface="+mj-ea"/>
          <a:cs typeface="+mj-cs"/>
        </a:defRPr>
      </a:lvl1pPr>
    </p:titleStyle>
    <p:bodyStyle>
      <a:lvl1pPr marL="241093" indent="-241093" algn="l" defTabSz="321457" rtl="0" eaLnBrk="1" latinLnBrk="0" hangingPunct="1">
        <a:spcBef>
          <a:spcPct val="20000"/>
        </a:spcBef>
        <a:buFont typeface="Arial"/>
        <a:buChar char="•"/>
        <a:defRPr sz="2200" kern="1200">
          <a:solidFill>
            <a:schemeClr val="tx1"/>
          </a:solidFill>
          <a:latin typeface="+mn-lt"/>
          <a:ea typeface="+mn-ea"/>
          <a:cs typeface="+mn-cs"/>
        </a:defRPr>
      </a:lvl1pPr>
      <a:lvl2pPr marL="522368" indent="-200911" algn="l" defTabSz="321457" rtl="0" eaLnBrk="1" latinLnBrk="0" hangingPunct="1">
        <a:spcBef>
          <a:spcPct val="20000"/>
        </a:spcBef>
        <a:buFont typeface="Arial"/>
        <a:buChar char="–"/>
        <a:defRPr sz="2000" kern="1200">
          <a:solidFill>
            <a:schemeClr val="tx1"/>
          </a:solidFill>
          <a:latin typeface="+mn-lt"/>
          <a:ea typeface="+mn-ea"/>
          <a:cs typeface="+mn-cs"/>
        </a:defRPr>
      </a:lvl2pPr>
      <a:lvl3pPr marL="803643" indent="-160729" algn="l" defTabSz="321457" rtl="0" eaLnBrk="1" latinLnBrk="0" hangingPunct="1">
        <a:spcBef>
          <a:spcPct val="20000"/>
        </a:spcBef>
        <a:buFont typeface="Arial"/>
        <a:buChar char="•"/>
        <a:defRPr sz="1700" kern="1200">
          <a:solidFill>
            <a:schemeClr val="tx1"/>
          </a:solidFill>
          <a:latin typeface="+mn-lt"/>
          <a:ea typeface="+mn-ea"/>
          <a:cs typeface="+mn-cs"/>
        </a:defRPr>
      </a:lvl3pPr>
      <a:lvl4pPr marL="1125101" indent="-160729" algn="l" defTabSz="321457" rtl="0" eaLnBrk="1" latinLnBrk="0" hangingPunct="1">
        <a:spcBef>
          <a:spcPct val="20000"/>
        </a:spcBef>
        <a:buFont typeface="Arial"/>
        <a:buChar char="–"/>
        <a:defRPr sz="1400" kern="1200">
          <a:solidFill>
            <a:schemeClr val="tx1"/>
          </a:solidFill>
          <a:latin typeface="+mn-lt"/>
          <a:ea typeface="+mn-ea"/>
          <a:cs typeface="+mn-cs"/>
        </a:defRPr>
      </a:lvl4pPr>
      <a:lvl5pPr marL="1446558" indent="-160729" algn="l" defTabSz="321457" rtl="0" eaLnBrk="1" latinLnBrk="0" hangingPunct="1">
        <a:spcBef>
          <a:spcPct val="20000"/>
        </a:spcBef>
        <a:buFont typeface="Arial"/>
        <a:buChar char="»"/>
        <a:defRPr sz="1400" kern="1200">
          <a:solidFill>
            <a:schemeClr val="tx1"/>
          </a:solidFill>
          <a:latin typeface="+mn-lt"/>
          <a:ea typeface="+mn-ea"/>
          <a:cs typeface="+mn-cs"/>
        </a:defRPr>
      </a:lvl5pPr>
      <a:lvl6pPr marL="1768015" indent="-160729" algn="l" defTabSz="321457" rtl="0" eaLnBrk="1" latinLnBrk="0" hangingPunct="1">
        <a:spcBef>
          <a:spcPct val="20000"/>
        </a:spcBef>
        <a:buFont typeface="Arial"/>
        <a:buChar char="•"/>
        <a:defRPr sz="1400" kern="1200">
          <a:solidFill>
            <a:schemeClr val="tx1"/>
          </a:solidFill>
          <a:latin typeface="+mn-lt"/>
          <a:ea typeface="+mn-ea"/>
          <a:cs typeface="+mn-cs"/>
        </a:defRPr>
      </a:lvl6pPr>
      <a:lvl7pPr marL="2089473" indent="-160729" algn="l" defTabSz="321457" rtl="0" eaLnBrk="1" latinLnBrk="0" hangingPunct="1">
        <a:spcBef>
          <a:spcPct val="20000"/>
        </a:spcBef>
        <a:buFont typeface="Arial"/>
        <a:buChar char="•"/>
        <a:defRPr sz="1400" kern="1200">
          <a:solidFill>
            <a:schemeClr val="tx1"/>
          </a:solidFill>
          <a:latin typeface="+mn-lt"/>
          <a:ea typeface="+mn-ea"/>
          <a:cs typeface="+mn-cs"/>
        </a:defRPr>
      </a:lvl7pPr>
      <a:lvl8pPr marL="2410930" indent="-160729" algn="l" defTabSz="321457" rtl="0" eaLnBrk="1" latinLnBrk="0" hangingPunct="1">
        <a:spcBef>
          <a:spcPct val="20000"/>
        </a:spcBef>
        <a:buFont typeface="Arial"/>
        <a:buChar char="•"/>
        <a:defRPr sz="1400" kern="1200">
          <a:solidFill>
            <a:schemeClr val="tx1"/>
          </a:solidFill>
          <a:latin typeface="+mn-lt"/>
          <a:ea typeface="+mn-ea"/>
          <a:cs typeface="+mn-cs"/>
        </a:defRPr>
      </a:lvl8pPr>
      <a:lvl9pPr marL="2732387" indent="-160729" algn="l" defTabSz="321457"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r-c.org/sites/default/files/Eflite%20Apprentice.jpg" TargetMode="Externa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modelaircraft.org/files/105.pdf" TargetMode="External"/><Relationship Id="rId4" Type="http://schemas.openxmlformats.org/officeDocument/2006/relationships/hyperlink" Target="http://knowbeforeyoufly.org" TargetMode="External"/><Relationship Id="rId5" Type="http://schemas.openxmlformats.org/officeDocument/2006/relationships/hyperlink" Target="http://www.modelaircraft.org" TargetMode="External"/><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hyperlink" Target="http://www.mar-c.org/content/airfield-operating-rules" TargetMode="External"/><Relationship Id="rId4" Type="http://schemas.openxmlformats.org/officeDocument/2006/relationships/hyperlink" Target="http://www.modelaircraft.org/documents.aspx%23SMB" TargetMode="External"/><Relationship Id="rId5" Type="http://schemas.openxmlformats.org/officeDocument/2006/relationships/hyperlink" Target="http://knowbeforeyoufly.org" TargetMode="External"/><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mar-c.org/sites/default/files/Eflite%20Apprentice.jpg" TargetMode="Externa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www.horizonhobby.com/phoenix-r-c-pro-simulator-v50-with-dx4e-mode-1-rtm50r4401" TargetMode="External"/><Relationship Id="rId4" Type="http://schemas.openxmlformats.org/officeDocument/2006/relationships/hyperlink" Target="http://www.aeroflyrc.com" TargetMode="External"/><Relationship Id="rId1" Type="http://schemas.openxmlformats.org/officeDocument/2006/relationships/slideLayout" Target="../slideLayouts/slideLayout5.xml"/><Relationship Id="rId2" Type="http://schemas.openxmlformats.org/officeDocument/2006/relationships/hyperlink" Target="http://www.realflight.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4" Type="http://schemas.openxmlformats.org/officeDocument/2006/relationships/slide" Target="slide15.xml"/><Relationship Id="rId5" Type="http://schemas.openxmlformats.org/officeDocument/2006/relationships/slide" Target="slide20.xml"/><Relationship Id="rId6" Type="http://schemas.openxmlformats.org/officeDocument/2006/relationships/slide" Target="slide29.xml"/><Relationship Id="rId7" Type="http://schemas.openxmlformats.org/officeDocument/2006/relationships/slide" Target="slide40.xml"/><Relationship Id="rId8" Type="http://schemas.openxmlformats.org/officeDocument/2006/relationships/slide" Target="slide91.xml"/><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modelaircraft.or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3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1</a:t>
            </a:r>
          </a:p>
        </p:txBody>
      </p:sp>
      <p:sp>
        <p:nvSpPr>
          <p:cNvPr id="32" name="Shape 32"/>
          <p:cNvSpPr>
            <a:spLocks noGrp="1"/>
          </p:cNvSpPr>
          <p:nvPr>
            <p:ph type="title"/>
          </p:nvPr>
        </p:nvSpPr>
        <p:spPr>
          <a:xfrm>
            <a:off x="802503" y="1744581"/>
            <a:ext cx="7448529" cy="1605004"/>
          </a:xfrm>
          <a:prstGeom prst="rect">
            <a:avLst/>
          </a:prstGeom>
        </p:spPr>
        <p:txBody>
          <a:bodyPr>
            <a:normAutofit fontScale="90000"/>
          </a:bodyPr>
          <a:lstStyle>
            <a:lvl1pPr>
              <a:defRPr sz="6000"/>
            </a:lvl1pPr>
          </a:lstStyle>
          <a:p>
            <a:pPr lvl="0">
              <a:defRPr sz="1800"/>
            </a:pPr>
            <a:r>
              <a:rPr lang="en-US" sz="4600" b="1" dirty="0">
                <a:solidFill>
                  <a:schemeClr val="accent1">
                    <a:lumMod val="75000"/>
                  </a:schemeClr>
                </a:solidFill>
                <a:latin typeface="Arial"/>
                <a:cs typeface="Arial"/>
              </a:rPr>
              <a:t/>
            </a:r>
            <a:br>
              <a:rPr lang="en-US" sz="4600" b="1" dirty="0">
                <a:solidFill>
                  <a:schemeClr val="accent1">
                    <a:lumMod val="75000"/>
                  </a:schemeClr>
                </a:solidFill>
                <a:latin typeface="Arial"/>
                <a:cs typeface="Arial"/>
              </a:rPr>
            </a:br>
            <a:r>
              <a:rPr sz="4600" b="1" dirty="0">
                <a:solidFill>
                  <a:schemeClr val="accent1">
                    <a:lumMod val="75000"/>
                  </a:schemeClr>
                </a:solidFill>
                <a:latin typeface="Arial"/>
                <a:cs typeface="Arial"/>
              </a:rPr>
              <a:t>Ground School</a:t>
            </a:r>
            <a:r>
              <a:rPr lang="en-US" sz="4600" b="1" dirty="0">
                <a:solidFill>
                  <a:schemeClr val="accent1">
                    <a:lumMod val="75000"/>
                  </a:schemeClr>
                </a:solidFill>
              </a:rPr>
              <a:t> </a:t>
            </a:r>
            <a:br>
              <a:rPr lang="en-US" sz="4600" b="1" dirty="0">
                <a:solidFill>
                  <a:schemeClr val="accent1">
                    <a:lumMod val="75000"/>
                  </a:schemeClr>
                </a:solidFill>
              </a:rPr>
            </a:br>
            <a:r>
              <a:rPr lang="en-US" sz="3100" b="1" dirty="0">
                <a:solidFill>
                  <a:schemeClr val="accent1">
                    <a:lumMod val="75000"/>
                  </a:schemeClr>
                </a:solidFill>
              </a:rPr>
              <a:t>and</a:t>
            </a:r>
            <a:r>
              <a:rPr lang="en-US" sz="4600" b="1" dirty="0">
                <a:solidFill>
                  <a:schemeClr val="accent1">
                    <a:lumMod val="75000"/>
                  </a:schemeClr>
                </a:solidFill>
              </a:rPr>
              <a:t/>
            </a:r>
            <a:br>
              <a:rPr lang="en-US" sz="4600" b="1" dirty="0">
                <a:solidFill>
                  <a:schemeClr val="accent1">
                    <a:lumMod val="75000"/>
                  </a:schemeClr>
                </a:solidFill>
              </a:rPr>
            </a:br>
            <a:r>
              <a:rPr lang="en-US" sz="4600" b="1" dirty="0">
                <a:solidFill>
                  <a:schemeClr val="accent1">
                    <a:lumMod val="75000"/>
                  </a:schemeClr>
                </a:solidFill>
                <a:latin typeface="Arial"/>
                <a:cs typeface="Arial"/>
              </a:rPr>
              <a:t>Flight Training </a:t>
            </a:r>
            <a:br>
              <a:rPr lang="en-US" sz="4600" b="1" dirty="0">
                <a:solidFill>
                  <a:schemeClr val="accent1">
                    <a:lumMod val="75000"/>
                  </a:schemeClr>
                </a:solidFill>
                <a:latin typeface="Arial"/>
                <a:cs typeface="Arial"/>
              </a:rPr>
            </a:br>
            <a:r>
              <a:rPr lang="en-US" sz="4600" b="1" dirty="0">
                <a:solidFill>
                  <a:schemeClr val="accent1">
                    <a:lumMod val="75000"/>
                  </a:schemeClr>
                </a:solidFill>
              </a:rPr>
              <a:t/>
            </a:r>
            <a:br>
              <a:rPr lang="en-US" sz="4600" b="1" dirty="0">
                <a:solidFill>
                  <a:schemeClr val="accent1">
                    <a:lumMod val="75000"/>
                  </a:schemeClr>
                </a:solidFill>
              </a:rPr>
            </a:br>
            <a:r>
              <a:rPr lang="en-US" sz="2500" b="1" dirty="0">
                <a:solidFill>
                  <a:schemeClr val="accent1">
                    <a:lumMod val="75000"/>
                  </a:schemeClr>
                </a:solidFill>
              </a:rPr>
              <a:t>Marymoor R/C Club, Redmond, WA</a:t>
            </a:r>
            <a:br>
              <a:rPr lang="en-US" sz="2500" b="1" dirty="0">
                <a:solidFill>
                  <a:schemeClr val="accent1">
                    <a:lumMod val="75000"/>
                  </a:schemeClr>
                </a:solidFill>
              </a:rPr>
            </a:br>
            <a:r>
              <a:rPr lang="en-US" sz="2500" b="1" dirty="0">
                <a:solidFill>
                  <a:schemeClr val="accent1">
                    <a:lumMod val="75000"/>
                  </a:schemeClr>
                </a:solidFill>
              </a:rPr>
              <a:t>AMA Charter 1610</a:t>
            </a:r>
            <a:endParaRPr sz="2500" b="1" dirty="0">
              <a:solidFill>
                <a:schemeClr val="accent1">
                  <a:lumMod val="75000"/>
                </a:schemeClr>
              </a:solidFill>
            </a:endParaRPr>
          </a:p>
        </p:txBody>
      </p:sp>
      <p:sp>
        <p:nvSpPr>
          <p:cNvPr id="3" name="TextBox 2"/>
          <p:cNvSpPr txBox="1"/>
          <p:nvPr/>
        </p:nvSpPr>
        <p:spPr>
          <a:xfrm>
            <a:off x="3185301" y="6449233"/>
            <a:ext cx="24350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lvl="0" rtl="0" latinLnBrk="1" hangingPunct="0"/>
            <a:r>
              <a:rPr lang="de-DE" sz="1500" dirty="0">
                <a:solidFill>
                  <a:schemeClr val="tx1"/>
                </a:solidFill>
              </a:rPr>
              <a:t>Version </a:t>
            </a:r>
            <a:r>
              <a:rPr lang="de-DE" sz="1500" dirty="0" smtClean="0">
                <a:solidFill>
                  <a:schemeClr val="tx1"/>
                </a:solidFill>
              </a:rPr>
              <a:t>1.8 </a:t>
            </a:r>
            <a:r>
              <a:rPr lang="de-DE" sz="1500" dirty="0">
                <a:solidFill>
                  <a:schemeClr val="tx1"/>
                </a:solidFill>
              </a:rPr>
              <a:t>– </a:t>
            </a:r>
            <a:r>
              <a:rPr lang="de-DE" sz="1500" dirty="0" smtClean="0">
                <a:solidFill>
                  <a:schemeClr val="tx1"/>
                </a:solidFill>
              </a:rPr>
              <a:t>Sept 28, </a:t>
            </a:r>
            <a:r>
              <a:rPr lang="de-DE" sz="1500" dirty="0">
                <a:solidFill>
                  <a:schemeClr val="tx1"/>
                </a:solidFill>
              </a:rPr>
              <a:t>2017</a:t>
            </a:r>
          </a:p>
        </p:txBody>
      </p:sp>
      <p:pic>
        <p:nvPicPr>
          <p:cNvPr id="7" name="Picture 6" descr="Eflite Apprentice.jpg">
            <a:hlinkClick r:id="rId3" tooltip="&quot;View: Eflite Apprentice.jpg&quot; "/>
          </p:cNvPr>
          <p:cNvPicPr/>
          <p:nvPr/>
        </p:nvPicPr>
        <p:blipFill>
          <a:blip r:embed="rId4" cstate="print"/>
          <a:srcRect/>
          <a:stretch>
            <a:fillRect/>
          </a:stretch>
        </p:blipFill>
        <p:spPr bwMode="auto">
          <a:xfrm>
            <a:off x="5993848" y="3201370"/>
            <a:ext cx="3150152" cy="2603272"/>
          </a:xfrm>
          <a:prstGeom prst="rect">
            <a:avLst/>
          </a:prstGeom>
          <a:noFill/>
          <a:ln w="9525">
            <a:noFill/>
            <a:miter lim="800000"/>
            <a:headEnd/>
            <a:tailEnd/>
          </a:ln>
        </p:spPr>
      </p:pic>
      <p:pic>
        <p:nvPicPr>
          <p:cNvPr id="8" name="Picture 7"/>
          <p:cNvPicPr>
            <a:picLocks noChangeAspect="1"/>
          </p:cNvPicPr>
          <p:nvPr/>
        </p:nvPicPr>
        <p:blipFill>
          <a:blip r:embed="rId5" cstate="print"/>
          <a:stretch>
            <a:fillRect/>
          </a:stretch>
        </p:blipFill>
        <p:spPr>
          <a:xfrm>
            <a:off x="156505" y="3511952"/>
            <a:ext cx="3544587" cy="162698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normAutofit/>
          </a:bodyPr>
          <a:lstStyle/>
          <a:p>
            <a:pPr lvl="0">
              <a:defRPr sz="1800"/>
            </a:pPr>
            <a:r>
              <a:rPr lang="en-US" dirty="0"/>
              <a:t>Safety</a:t>
            </a:r>
            <a:br>
              <a:rPr lang="en-US" dirty="0"/>
            </a:br>
            <a:r>
              <a:rPr sz="3200" b="1" dirty="0"/>
              <a:t>Propellers</a:t>
            </a:r>
            <a:r>
              <a:rPr lang="en-US" sz="3200" b="1" dirty="0"/>
              <a:t> can cause Significant Injury</a:t>
            </a:r>
            <a:endParaRPr sz="3200" b="1" dirty="0"/>
          </a:p>
        </p:txBody>
      </p:sp>
      <p:sp>
        <p:nvSpPr>
          <p:cNvPr id="56" name="Shape 56"/>
          <p:cNvSpPr>
            <a:spLocks noGrp="1"/>
          </p:cNvSpPr>
          <p:nvPr>
            <p:ph type="body" idx="1"/>
          </p:nvPr>
        </p:nvSpPr>
        <p:spPr>
          <a:xfrm>
            <a:off x="669730" y="1993599"/>
            <a:ext cx="7804547" cy="4420195"/>
          </a:xfrm>
          <a:prstGeom prst="rect">
            <a:avLst/>
          </a:prstGeom>
        </p:spPr>
        <p:txBody>
          <a:bodyPr>
            <a:normAutofit fontScale="85000" lnSpcReduction="20000"/>
          </a:bodyPr>
          <a:lstStyle/>
          <a:p>
            <a:pPr>
              <a:lnSpc>
                <a:spcPct val="90000"/>
              </a:lnSpc>
              <a:spcBef>
                <a:spcPts val="1406"/>
              </a:spcBef>
              <a:defRPr sz="1800"/>
            </a:pPr>
            <a:r>
              <a:rPr lang="en-US" sz="1700" dirty="0"/>
              <a:t>Before plugging in the battery of an Electric Aircraft, ensure that:</a:t>
            </a:r>
          </a:p>
          <a:p>
            <a:pPr lvl="1">
              <a:lnSpc>
                <a:spcPct val="90000"/>
              </a:lnSpc>
              <a:spcBef>
                <a:spcPts val="1406"/>
              </a:spcBef>
              <a:defRPr sz="1800"/>
            </a:pPr>
            <a:r>
              <a:rPr lang="en-US" sz="1700" dirty="0">
                <a:solidFill>
                  <a:srgbClr val="FF0000"/>
                </a:solidFill>
              </a:rPr>
              <a:t>Transmitter ON</a:t>
            </a:r>
          </a:p>
          <a:p>
            <a:pPr lvl="1">
              <a:lnSpc>
                <a:spcPct val="90000"/>
              </a:lnSpc>
              <a:spcBef>
                <a:spcPts val="1406"/>
              </a:spcBef>
              <a:defRPr sz="1800"/>
            </a:pPr>
            <a:r>
              <a:rPr lang="en-US" sz="1700" dirty="0"/>
              <a:t>Throttle is at idle</a:t>
            </a:r>
          </a:p>
          <a:p>
            <a:pPr lvl="1">
              <a:lnSpc>
                <a:spcPct val="90000"/>
              </a:lnSpc>
              <a:spcBef>
                <a:spcPts val="1406"/>
              </a:spcBef>
              <a:defRPr sz="1800"/>
            </a:pPr>
            <a:r>
              <a:rPr lang="en-US" sz="1700" dirty="0"/>
              <a:t>Throttle Cut switch is in “cut” position</a:t>
            </a:r>
          </a:p>
          <a:p>
            <a:pPr lvl="1">
              <a:lnSpc>
                <a:spcPct val="90000"/>
              </a:lnSpc>
              <a:spcBef>
                <a:spcPts val="1406"/>
              </a:spcBef>
              <a:defRPr sz="1800"/>
            </a:pPr>
            <a:r>
              <a:rPr lang="en-US" sz="1700" dirty="0"/>
              <a:t>Airplane switch (if so equipped) if OFF</a:t>
            </a:r>
          </a:p>
          <a:p>
            <a:pPr lvl="1">
              <a:lnSpc>
                <a:spcPct val="90000"/>
              </a:lnSpc>
              <a:spcBef>
                <a:spcPts val="1406"/>
              </a:spcBef>
              <a:defRPr sz="1800"/>
            </a:pPr>
            <a:r>
              <a:rPr lang="en-US" sz="1700" dirty="0"/>
              <a:t>Hands and arms are away from the propeller</a:t>
            </a:r>
          </a:p>
          <a:p>
            <a:pPr>
              <a:lnSpc>
                <a:spcPct val="90000"/>
              </a:lnSpc>
              <a:spcBef>
                <a:spcPts val="1406"/>
              </a:spcBef>
              <a:defRPr sz="1800"/>
            </a:pPr>
            <a:r>
              <a:rPr sz="1700" dirty="0"/>
              <a:t>When starting</a:t>
            </a:r>
            <a:r>
              <a:rPr lang="en-US" sz="1700" dirty="0"/>
              <a:t> Glow or Gas engines, ensure that:</a:t>
            </a:r>
          </a:p>
          <a:p>
            <a:pPr lvl="1">
              <a:lnSpc>
                <a:spcPct val="90000"/>
              </a:lnSpc>
              <a:spcBef>
                <a:spcPts val="1406"/>
              </a:spcBef>
              <a:defRPr sz="1800"/>
            </a:pPr>
            <a:r>
              <a:rPr lang="en-US" sz="1700" dirty="0">
                <a:solidFill>
                  <a:srgbClr val="FF0000"/>
                </a:solidFill>
              </a:rPr>
              <a:t>Transmitter is ON</a:t>
            </a:r>
          </a:p>
          <a:p>
            <a:pPr lvl="1">
              <a:lnSpc>
                <a:spcPct val="90000"/>
              </a:lnSpc>
              <a:spcBef>
                <a:spcPts val="1406"/>
              </a:spcBef>
              <a:defRPr sz="1800"/>
            </a:pPr>
            <a:r>
              <a:rPr sz="1700" dirty="0"/>
              <a:t>the Aircraft is </a:t>
            </a:r>
            <a:r>
              <a:rPr lang="en-US" sz="1700" dirty="0"/>
              <a:t>restrained</a:t>
            </a:r>
            <a:endParaRPr sz="1700" dirty="0"/>
          </a:p>
          <a:p>
            <a:pPr lvl="1">
              <a:lnSpc>
                <a:spcPct val="90000"/>
              </a:lnSpc>
              <a:spcBef>
                <a:spcPts val="1406"/>
              </a:spcBef>
              <a:defRPr sz="1800"/>
            </a:pPr>
            <a:r>
              <a:rPr lang="en-US" sz="1700" dirty="0"/>
              <a:t>no one is standing to the side or in front of the prop in case </a:t>
            </a:r>
            <a:r>
              <a:rPr sz="1700" dirty="0"/>
              <a:t>the prop comes loose.</a:t>
            </a:r>
            <a:endParaRPr lang="en-US" sz="1700" dirty="0"/>
          </a:p>
          <a:p>
            <a:pPr>
              <a:lnSpc>
                <a:spcPct val="90000"/>
              </a:lnSpc>
              <a:spcBef>
                <a:spcPts val="1406"/>
              </a:spcBef>
              <a:defRPr sz="1800"/>
            </a:pPr>
            <a:r>
              <a:rPr lang="en-US" sz="1700" dirty="0"/>
              <a:t>Ensure your propeller nut remains tight.  </a:t>
            </a:r>
          </a:p>
          <a:p>
            <a:pPr lvl="2">
              <a:lnSpc>
                <a:spcPct val="90000"/>
              </a:lnSpc>
              <a:spcBef>
                <a:spcPts val="1406"/>
              </a:spcBef>
              <a:defRPr sz="1800"/>
            </a:pPr>
            <a:r>
              <a:rPr lang="en-US" sz="1700" dirty="0"/>
              <a:t>Wooden props especially tend to loosen with time</a:t>
            </a:r>
          </a:p>
          <a:p>
            <a:pPr lvl="2">
              <a:lnSpc>
                <a:spcPct val="90000"/>
              </a:lnSpc>
              <a:spcBef>
                <a:spcPts val="1406"/>
              </a:spcBef>
              <a:defRPr sz="1800"/>
            </a:pPr>
            <a:r>
              <a:rPr lang="en-US" sz="1700" dirty="0"/>
              <a:t>Gas and glow engines can “kick back” during start attempts and suddenly loosen the prop nut</a:t>
            </a:r>
            <a:endParaRPr sz="1700" dirty="0"/>
          </a:p>
        </p:txBody>
      </p:sp>
      <p:sp>
        <p:nvSpPr>
          <p:cNvPr id="4" name="TextBox 3"/>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Battery Power for the Receiver and Servos</a:t>
            </a:r>
            <a:endParaRPr lang="en-US" dirty="0"/>
          </a:p>
        </p:txBody>
      </p:sp>
      <p:sp>
        <p:nvSpPr>
          <p:cNvPr id="3" name="Text Placeholder 2"/>
          <p:cNvSpPr>
            <a:spLocks noGrp="1"/>
          </p:cNvSpPr>
          <p:nvPr>
            <p:ph type="body" idx="1"/>
          </p:nvPr>
        </p:nvSpPr>
        <p:spPr>
          <a:xfrm>
            <a:off x="669727" y="1830587"/>
            <a:ext cx="4536162" cy="4420195"/>
          </a:xfrm>
        </p:spPr>
        <p:txBody>
          <a:bodyPr>
            <a:normAutofit fontScale="77500" lnSpcReduction="20000"/>
          </a:bodyPr>
          <a:lstStyle/>
          <a:p>
            <a:r>
              <a:rPr lang="en-US" dirty="0" smtClean="0"/>
              <a:t>Power to the receiver (and the servos) can come from either:</a:t>
            </a:r>
          </a:p>
          <a:p>
            <a:pPr lvl="2"/>
            <a:r>
              <a:rPr lang="en-US" dirty="0" smtClean="0"/>
              <a:t>The ESC on an electric airplane, if that ESC has a BEC (Battery Eliminator Circuit) or </a:t>
            </a:r>
          </a:p>
          <a:p>
            <a:pPr lvl="2"/>
            <a:r>
              <a:rPr lang="en-US" dirty="0" smtClean="0"/>
              <a:t>A separate battery, for gas and glow airplanes</a:t>
            </a:r>
          </a:p>
          <a:p>
            <a:r>
              <a:rPr lang="en-US" dirty="0" smtClean="0"/>
              <a:t>A separate battery for radio is sometimes also used on larger electric airplanes, to ensure control of the airplane even if the motor battery dies or if the ESC fails</a:t>
            </a:r>
            <a:endParaRPr lang="en-US" dirty="0"/>
          </a:p>
        </p:txBody>
      </p:sp>
      <p:pic>
        <p:nvPicPr>
          <p:cNvPr id="4" name="Picture 3"/>
          <p:cNvPicPr>
            <a:picLocks noChangeAspect="1"/>
          </p:cNvPicPr>
          <p:nvPr/>
        </p:nvPicPr>
        <p:blipFill>
          <a:blip r:embed="rId2" cstate="print"/>
          <a:stretch>
            <a:fillRect/>
          </a:stretch>
        </p:blipFill>
        <p:spPr>
          <a:xfrm>
            <a:off x="5964028" y="1882351"/>
            <a:ext cx="3066190" cy="2901139"/>
          </a:xfrm>
          <a:prstGeom prst="rect">
            <a:avLst/>
          </a:prstGeom>
        </p:spPr>
      </p:pic>
      <p:cxnSp>
        <p:nvCxnSpPr>
          <p:cNvPr id="7" name="Straight Arrow Connector 6"/>
          <p:cNvCxnSpPr/>
          <p:nvPr/>
        </p:nvCxnSpPr>
        <p:spPr>
          <a:xfrm>
            <a:off x="5344501" y="3226897"/>
            <a:ext cx="1522167" cy="128535"/>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8" name="TextBox 7"/>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100</a:t>
            </a:fld>
            <a:endParaRPr lang="en-US" sz="1500" dirty="0">
              <a:solidFill>
                <a:srgbClr val="000000"/>
              </a:solidFill>
            </a:endParaRPr>
          </a:p>
        </p:txBody>
      </p:sp>
    </p:spTree>
    <p:extLst>
      <p:ext uri="{BB962C8B-B14F-4D97-AF65-F5344CB8AC3E}">
        <p14:creationId xmlns:p14="http://schemas.microsoft.com/office/powerpoint/2010/main" val="7998840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600" dirty="0"/>
              <a:t>Electric Motor and Prop</a:t>
            </a:r>
          </a:p>
        </p:txBody>
      </p:sp>
      <p:sp>
        <p:nvSpPr>
          <p:cNvPr id="3" name="Text Placeholder 2"/>
          <p:cNvSpPr>
            <a:spLocks noGrp="1"/>
          </p:cNvSpPr>
          <p:nvPr>
            <p:ph type="body" idx="1"/>
          </p:nvPr>
        </p:nvSpPr>
        <p:spPr>
          <a:xfrm>
            <a:off x="669728" y="1830587"/>
            <a:ext cx="4451505" cy="4420195"/>
          </a:xfrm>
        </p:spPr>
        <p:txBody>
          <a:bodyPr>
            <a:normAutofit fontScale="92500" lnSpcReduction="20000"/>
          </a:bodyPr>
          <a:lstStyle/>
          <a:p>
            <a:r>
              <a:rPr lang="en-US" dirty="0" smtClean="0"/>
              <a:t>The right prop is determined by the airplane size, motor size and type, battery, and ESC. </a:t>
            </a:r>
          </a:p>
          <a:p>
            <a:r>
              <a:rPr lang="en-US" dirty="0"/>
              <a:t>T</a:t>
            </a:r>
            <a:r>
              <a:rPr lang="en-US" dirty="0" smtClean="0"/>
              <a:t>he wrong prop diameter or pitch can cause excessive electrical current and damage the ESC or battery</a:t>
            </a:r>
          </a:p>
          <a:p>
            <a:r>
              <a:rPr lang="en-US" dirty="0" smtClean="0"/>
              <a:t>Use </a:t>
            </a:r>
            <a:r>
              <a:rPr lang="en-US" dirty="0" err="1" smtClean="0"/>
              <a:t>eCalc</a:t>
            </a:r>
            <a:r>
              <a:rPr lang="en-US" dirty="0" smtClean="0"/>
              <a:t> or other online tools, or a current meter to determine the right prop.  If you don’t know for your airplane, don’t guess.</a:t>
            </a:r>
            <a:endParaRPr lang="en-US" dirty="0"/>
          </a:p>
        </p:txBody>
      </p:sp>
      <p:sp>
        <p:nvSpPr>
          <p:cNvPr id="5" name="TextBox 4"/>
          <p:cNvSpPr txBox="1"/>
          <p:nvPr/>
        </p:nvSpPr>
        <p:spPr>
          <a:xfrm>
            <a:off x="8260794"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101</a:t>
            </a:fld>
            <a:endParaRPr lang="en-US" sz="1500" dirty="0">
              <a:solidFill>
                <a:srgbClr val="000000"/>
              </a:solidFill>
            </a:endParaRPr>
          </a:p>
        </p:txBody>
      </p:sp>
      <p:pic>
        <p:nvPicPr>
          <p:cNvPr id="4" name="Picture 3"/>
          <p:cNvPicPr>
            <a:picLocks noChangeAspect="1"/>
          </p:cNvPicPr>
          <p:nvPr/>
        </p:nvPicPr>
        <p:blipFill>
          <a:blip r:embed="rId2"/>
          <a:stretch>
            <a:fillRect/>
          </a:stretch>
        </p:blipFill>
        <p:spPr>
          <a:xfrm>
            <a:off x="5524776" y="1830587"/>
            <a:ext cx="3505444" cy="4483300"/>
          </a:xfrm>
          <a:prstGeom prst="rect">
            <a:avLst/>
          </a:prstGeom>
        </p:spPr>
      </p:pic>
    </p:spTree>
    <p:extLst>
      <p:ext uri="{BB962C8B-B14F-4D97-AF65-F5344CB8AC3E}">
        <p14:creationId xmlns:p14="http://schemas.microsoft.com/office/powerpoint/2010/main" val="29568520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7</a:t>
            </a:r>
            <a:endParaRPr lang="en-US" dirty="0"/>
          </a:p>
        </p:txBody>
      </p:sp>
      <p:sp>
        <p:nvSpPr>
          <p:cNvPr id="3" name="Text Placeholder 2"/>
          <p:cNvSpPr>
            <a:spLocks noGrp="1"/>
          </p:cNvSpPr>
          <p:nvPr>
            <p:ph type="body" idx="1"/>
          </p:nvPr>
        </p:nvSpPr>
        <p:spPr/>
        <p:txBody>
          <a:bodyPr>
            <a:normAutofit/>
          </a:bodyPr>
          <a:lstStyle/>
          <a:p>
            <a:r>
              <a:rPr lang="en-US" sz="3100" dirty="0"/>
              <a:t>Choosing, and getting help with your next airplane</a:t>
            </a:r>
          </a:p>
          <a:p>
            <a:endParaRPr lang="en-US" sz="3100" dirty="0"/>
          </a:p>
        </p:txBody>
      </p:sp>
      <p:sp>
        <p:nvSpPr>
          <p:cNvPr id="4" name="TextBox 3"/>
          <p:cNvSpPr txBox="1"/>
          <p:nvPr/>
        </p:nvSpPr>
        <p:spPr>
          <a:xfrm>
            <a:off x="8260794"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102</a:t>
            </a:fld>
            <a:endParaRPr lang="en-US" sz="1500" dirty="0">
              <a:solidFill>
                <a:srgbClr val="000000"/>
              </a:solidFill>
            </a:endParaRPr>
          </a:p>
        </p:txBody>
      </p:sp>
    </p:spTree>
    <p:extLst>
      <p:ext uri="{BB962C8B-B14F-4D97-AF65-F5344CB8AC3E}">
        <p14:creationId xmlns:p14="http://schemas.microsoft.com/office/powerpoint/2010/main" val="13780664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578" y="567153"/>
            <a:ext cx="7358063" cy="1055876"/>
          </a:xfrm>
        </p:spPr>
        <p:txBody>
          <a:bodyPr>
            <a:noAutofit/>
          </a:bodyPr>
          <a:lstStyle/>
          <a:p>
            <a:r>
              <a:rPr lang="en-US" sz="3800" dirty="0"/>
              <a:t>Get ready for your Next Airplane</a:t>
            </a:r>
          </a:p>
        </p:txBody>
      </p:sp>
      <p:sp>
        <p:nvSpPr>
          <p:cNvPr id="4" name="Shape 83"/>
          <p:cNvSpPr txBox="1">
            <a:spLocks/>
          </p:cNvSpPr>
          <p:nvPr/>
        </p:nvSpPr>
        <p:spPr>
          <a:xfrm>
            <a:off x="849513" y="1693419"/>
            <a:ext cx="7451128" cy="4274221"/>
          </a:xfrm>
          <a:prstGeom prst="rect">
            <a:avLst/>
          </a:prstGeom>
        </p:spPr>
        <p:txBody>
          <a:bodyPr lIns="64270" tIns="32136" rIns="64270" bIns="32136">
            <a:normAutofit/>
          </a:bodyPr>
          <a:lst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marL="401695" indent="-401695" algn="l" rtl="0" latinLnBrk="1" hangingPunct="0">
              <a:spcBef>
                <a:spcPts val="0"/>
              </a:spcBef>
              <a:buSzTx/>
              <a:buFont typeface="Arial"/>
              <a:buChar char="•"/>
            </a:pPr>
            <a:r>
              <a:rPr lang="en-US" sz="1700" dirty="0">
                <a:solidFill>
                  <a:srgbClr val="000000"/>
                </a:solidFill>
              </a:rPr>
              <a:t>Fly with your trainer until you feel you have mastered it</a:t>
            </a:r>
          </a:p>
          <a:p>
            <a:pPr marL="401695" indent="-401695" algn="l" rtl="0" latinLnBrk="1" hangingPunct="0">
              <a:spcBef>
                <a:spcPts val="0"/>
              </a:spcBef>
              <a:buSzTx/>
              <a:buFont typeface="Arial"/>
              <a:buChar char="•"/>
            </a:pPr>
            <a:r>
              <a:rPr lang="en-US" sz="1700" dirty="0">
                <a:solidFill>
                  <a:srgbClr val="000000"/>
                </a:solidFill>
              </a:rPr>
              <a:t>Pay special attention to stabilized approaches</a:t>
            </a:r>
          </a:p>
          <a:p>
            <a:pPr marL="401695" indent="-401695" algn="l" rtl="0" latinLnBrk="1" hangingPunct="0">
              <a:spcBef>
                <a:spcPts val="0"/>
              </a:spcBef>
              <a:buSzTx/>
              <a:buFont typeface="Arial"/>
              <a:buChar char="•"/>
            </a:pPr>
            <a:r>
              <a:rPr lang="en-US" sz="1700" dirty="0">
                <a:solidFill>
                  <a:srgbClr val="000000"/>
                </a:solidFill>
              </a:rPr>
              <a:t>Get proficient with simple aerobatics</a:t>
            </a:r>
          </a:p>
          <a:p>
            <a:pPr marL="401695" indent="-401695" algn="l" rtl="0" latinLnBrk="1" hangingPunct="0">
              <a:spcBef>
                <a:spcPts val="0"/>
              </a:spcBef>
              <a:buSzTx/>
              <a:buFont typeface="Arial"/>
              <a:buChar char="•"/>
            </a:pPr>
            <a:endParaRPr lang="en-US" sz="1700" dirty="0">
              <a:solidFill>
                <a:srgbClr val="000000"/>
              </a:solidFill>
            </a:endParaRPr>
          </a:p>
        </p:txBody>
      </p:sp>
      <p:sp>
        <p:nvSpPr>
          <p:cNvPr id="5" name="TextBox 4"/>
          <p:cNvSpPr txBox="1"/>
          <p:nvPr/>
        </p:nvSpPr>
        <p:spPr>
          <a:xfrm>
            <a:off x="8260794"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103</a:t>
            </a:fld>
            <a:endParaRPr lang="en-US" sz="1500" dirty="0">
              <a:solidFill>
                <a:srgbClr val="000000"/>
              </a:solidFill>
            </a:endParaRPr>
          </a:p>
        </p:txBody>
      </p:sp>
    </p:spTree>
    <p:extLst>
      <p:ext uri="{BB962C8B-B14F-4D97-AF65-F5344CB8AC3E}">
        <p14:creationId xmlns:p14="http://schemas.microsoft.com/office/powerpoint/2010/main" val="37322480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578" y="567153"/>
            <a:ext cx="7358063" cy="1055876"/>
          </a:xfrm>
        </p:spPr>
        <p:txBody>
          <a:bodyPr>
            <a:noAutofit/>
          </a:bodyPr>
          <a:lstStyle/>
          <a:p>
            <a:r>
              <a:rPr lang="en-US" sz="3800" dirty="0"/>
              <a:t>Choosing your 2</a:t>
            </a:r>
            <a:r>
              <a:rPr lang="en-US" sz="3800" baseline="30000" dirty="0"/>
              <a:t>nd</a:t>
            </a:r>
            <a:r>
              <a:rPr lang="en-US" sz="3800" dirty="0"/>
              <a:t> Airplane</a:t>
            </a:r>
          </a:p>
        </p:txBody>
      </p:sp>
      <p:sp>
        <p:nvSpPr>
          <p:cNvPr id="4" name="Shape 83"/>
          <p:cNvSpPr txBox="1">
            <a:spLocks/>
          </p:cNvSpPr>
          <p:nvPr/>
        </p:nvSpPr>
        <p:spPr>
          <a:xfrm>
            <a:off x="849512" y="1693419"/>
            <a:ext cx="7451128" cy="4274221"/>
          </a:xfrm>
          <a:prstGeom prst="rect">
            <a:avLst/>
          </a:prstGeom>
        </p:spPr>
        <p:txBody>
          <a:bodyPr lIns="64270" tIns="32136" rIns="64270" bIns="32136">
            <a:normAutofit/>
          </a:bodyPr>
          <a:lst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algn="l" rtl="0" latinLnBrk="1" hangingPunct="0">
              <a:spcBef>
                <a:spcPts val="0"/>
              </a:spcBef>
              <a:buSzTx/>
            </a:pPr>
            <a:r>
              <a:rPr lang="en-US" sz="1700" dirty="0">
                <a:solidFill>
                  <a:srgbClr val="000000"/>
                </a:solidFill>
              </a:rPr>
              <a:t>Ask other pilots for their advice</a:t>
            </a:r>
          </a:p>
          <a:p>
            <a:pPr algn="l" rtl="0" latinLnBrk="1" hangingPunct="0">
              <a:spcBef>
                <a:spcPts val="0"/>
              </a:spcBef>
              <a:buSzTx/>
            </a:pPr>
            <a:r>
              <a:rPr lang="en-US" sz="1700" dirty="0">
                <a:solidFill>
                  <a:srgbClr val="000000"/>
                </a:solidFill>
              </a:rPr>
              <a:t>Choose a low-wing with some dihedral, or a high wing with less dihedral</a:t>
            </a:r>
            <a:br>
              <a:rPr lang="en-US" sz="1700" dirty="0">
                <a:solidFill>
                  <a:srgbClr val="000000"/>
                </a:solidFill>
              </a:rPr>
            </a:br>
            <a:r>
              <a:rPr lang="en-US" sz="1700" dirty="0">
                <a:solidFill>
                  <a:srgbClr val="000000"/>
                </a:solidFill>
              </a:rPr>
              <a:t> than your trainer</a:t>
            </a:r>
          </a:p>
          <a:p>
            <a:pPr algn="l" rtl="0" latinLnBrk="1" hangingPunct="0">
              <a:spcBef>
                <a:spcPts val="0"/>
              </a:spcBef>
              <a:buSzTx/>
            </a:pPr>
            <a:r>
              <a:rPr lang="en-US" sz="1700" dirty="0">
                <a:solidFill>
                  <a:srgbClr val="000000"/>
                </a:solidFill>
              </a:rPr>
              <a:t>Choose a slightly faster and more aerobatic airplane</a:t>
            </a:r>
          </a:p>
          <a:p>
            <a:pPr algn="l" rtl="0" latinLnBrk="1" hangingPunct="0">
              <a:spcBef>
                <a:spcPts val="0"/>
              </a:spcBef>
              <a:buSzTx/>
            </a:pPr>
            <a:r>
              <a:rPr lang="en-US" sz="1700" dirty="0">
                <a:solidFill>
                  <a:srgbClr val="000000"/>
                </a:solidFill>
              </a:rPr>
              <a:t>Park-zone T-28 is a good candidate</a:t>
            </a:r>
          </a:p>
          <a:p>
            <a:pPr algn="l" rtl="0" latinLnBrk="1" hangingPunct="0">
              <a:spcBef>
                <a:spcPts val="0"/>
              </a:spcBef>
              <a:buSzTx/>
            </a:pPr>
            <a:r>
              <a:rPr lang="en-US" sz="1700" dirty="0">
                <a:solidFill>
                  <a:srgbClr val="000000"/>
                </a:solidFill>
              </a:rPr>
              <a:t>Feel free to try a </a:t>
            </a:r>
            <a:r>
              <a:rPr lang="en-US" sz="1700" dirty="0" err="1">
                <a:solidFill>
                  <a:srgbClr val="000000"/>
                </a:solidFill>
              </a:rPr>
              <a:t>tailwheel</a:t>
            </a:r>
            <a:r>
              <a:rPr lang="en-US" sz="1700" dirty="0">
                <a:solidFill>
                  <a:srgbClr val="000000"/>
                </a:solidFill>
              </a:rPr>
              <a:t> airplane.  Steering will be more challenging</a:t>
            </a:r>
            <a:br>
              <a:rPr lang="en-US" sz="1700" dirty="0">
                <a:solidFill>
                  <a:srgbClr val="000000"/>
                </a:solidFill>
              </a:rPr>
            </a:br>
            <a:r>
              <a:rPr lang="en-US" sz="1700" dirty="0">
                <a:solidFill>
                  <a:srgbClr val="000000"/>
                </a:solidFill>
              </a:rPr>
              <a:t>on takeoff, but the landing gear will be more robust.</a:t>
            </a:r>
          </a:p>
          <a:p>
            <a:pPr algn="l" rtl="0" latinLnBrk="1" hangingPunct="0">
              <a:spcBef>
                <a:spcPts val="0"/>
              </a:spcBef>
              <a:buSzTx/>
            </a:pPr>
            <a:r>
              <a:rPr lang="en-US" sz="1700" dirty="0">
                <a:solidFill>
                  <a:srgbClr val="000000"/>
                </a:solidFill>
              </a:rPr>
              <a:t>Avoid retractable landing gear.  It is more fragile and more expensive.</a:t>
            </a:r>
            <a:br>
              <a:rPr lang="en-US" sz="1700" dirty="0">
                <a:solidFill>
                  <a:srgbClr val="000000"/>
                </a:solidFill>
              </a:rPr>
            </a:br>
            <a:r>
              <a:rPr lang="en-US" sz="1700" dirty="0">
                <a:solidFill>
                  <a:srgbClr val="000000"/>
                </a:solidFill>
              </a:rPr>
              <a:t>At this stage, you can still expect hard landings.</a:t>
            </a:r>
          </a:p>
          <a:p>
            <a:pPr algn="l" rtl="0" latinLnBrk="1" hangingPunct="0">
              <a:spcBef>
                <a:spcPts val="0"/>
              </a:spcBef>
              <a:buSzTx/>
            </a:pPr>
            <a:r>
              <a:rPr lang="en-US" sz="1700" dirty="0">
                <a:solidFill>
                  <a:srgbClr val="000000"/>
                </a:solidFill>
              </a:rPr>
              <a:t>3D aerobatic planes, fighters, and ducted fans are good choices for that</a:t>
            </a:r>
            <a:br>
              <a:rPr lang="en-US" sz="1700" dirty="0">
                <a:solidFill>
                  <a:srgbClr val="000000"/>
                </a:solidFill>
              </a:rPr>
            </a:br>
            <a:r>
              <a:rPr lang="en-US" sz="1700" dirty="0">
                <a:solidFill>
                  <a:srgbClr val="000000"/>
                </a:solidFill>
              </a:rPr>
              <a:t>3</a:t>
            </a:r>
            <a:r>
              <a:rPr lang="en-US" sz="1700" baseline="30000" dirty="0">
                <a:solidFill>
                  <a:srgbClr val="000000"/>
                </a:solidFill>
              </a:rPr>
              <a:t>rd</a:t>
            </a:r>
            <a:r>
              <a:rPr lang="en-US" sz="1700" dirty="0">
                <a:solidFill>
                  <a:srgbClr val="000000"/>
                </a:solidFill>
              </a:rPr>
              <a:t> or 4</a:t>
            </a:r>
            <a:r>
              <a:rPr lang="en-US" sz="1700" baseline="30000" dirty="0">
                <a:solidFill>
                  <a:srgbClr val="000000"/>
                </a:solidFill>
              </a:rPr>
              <a:t>th</a:t>
            </a:r>
            <a:r>
              <a:rPr lang="en-US" sz="1700" dirty="0">
                <a:solidFill>
                  <a:srgbClr val="000000"/>
                </a:solidFill>
              </a:rPr>
              <a:t> airplane</a:t>
            </a:r>
          </a:p>
          <a:p>
            <a:pPr marL="401695" indent="-401695" algn="l" rtl="0" latinLnBrk="1" hangingPunct="0">
              <a:spcBef>
                <a:spcPts val="0"/>
              </a:spcBef>
              <a:buSzTx/>
              <a:buFont typeface="Arial"/>
              <a:buChar char="•"/>
            </a:pPr>
            <a:endParaRPr lang="en-US" sz="1700" dirty="0">
              <a:solidFill>
                <a:srgbClr val="000000"/>
              </a:solidFill>
            </a:endParaRPr>
          </a:p>
          <a:p>
            <a:pPr marL="401695" indent="-401695" algn="l" rtl="0" latinLnBrk="1" hangingPunct="0">
              <a:spcBef>
                <a:spcPts val="0"/>
              </a:spcBef>
              <a:buSzTx/>
              <a:buFont typeface="Arial"/>
              <a:buChar char="•"/>
            </a:pPr>
            <a:endParaRPr lang="en-US" sz="1700" dirty="0">
              <a:solidFill>
                <a:srgbClr val="000000"/>
              </a:solidFill>
            </a:endParaRPr>
          </a:p>
        </p:txBody>
      </p:sp>
      <p:sp>
        <p:nvSpPr>
          <p:cNvPr id="5" name="TextBox 4"/>
          <p:cNvSpPr txBox="1"/>
          <p:nvPr/>
        </p:nvSpPr>
        <p:spPr>
          <a:xfrm>
            <a:off x="8260794"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104</a:t>
            </a:fld>
            <a:endParaRPr lang="en-US" sz="1500" dirty="0">
              <a:solidFill>
                <a:srgbClr val="000000"/>
              </a:solidFill>
            </a:endParaRPr>
          </a:p>
        </p:txBody>
      </p:sp>
    </p:spTree>
    <p:extLst>
      <p:ext uri="{BB962C8B-B14F-4D97-AF65-F5344CB8AC3E}">
        <p14:creationId xmlns:p14="http://schemas.microsoft.com/office/powerpoint/2010/main" val="2687551326"/>
      </p:ext>
    </p:extLst>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578" y="567153"/>
            <a:ext cx="7358063" cy="1055876"/>
          </a:xfrm>
        </p:spPr>
        <p:txBody>
          <a:bodyPr>
            <a:noAutofit/>
          </a:bodyPr>
          <a:lstStyle/>
          <a:p>
            <a:r>
              <a:rPr lang="en-US" sz="3800" dirty="0"/>
              <a:t>Get help before you fly the next new airplane</a:t>
            </a:r>
          </a:p>
        </p:txBody>
      </p:sp>
      <p:sp>
        <p:nvSpPr>
          <p:cNvPr id="4" name="Shape 83"/>
          <p:cNvSpPr txBox="1">
            <a:spLocks/>
          </p:cNvSpPr>
          <p:nvPr/>
        </p:nvSpPr>
        <p:spPr>
          <a:xfrm>
            <a:off x="849512" y="2111579"/>
            <a:ext cx="7451128" cy="3870236"/>
          </a:xfrm>
          <a:prstGeom prst="rect">
            <a:avLst/>
          </a:prstGeom>
        </p:spPr>
        <p:txBody>
          <a:bodyPr lIns="64270" tIns="32136" rIns="64270" bIns="32136">
            <a:normAutofit/>
          </a:bodyPr>
          <a:lst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marL="401695" indent="-401695" algn="l" rtl="0" latinLnBrk="1" hangingPunct="0">
              <a:spcBef>
                <a:spcPts val="0"/>
              </a:spcBef>
              <a:buSzTx/>
              <a:buFont typeface="Arial"/>
              <a:buChar char="•"/>
            </a:pPr>
            <a:r>
              <a:rPr lang="en-US" sz="1700" dirty="0">
                <a:solidFill>
                  <a:srgbClr val="000000"/>
                </a:solidFill>
              </a:rPr>
              <a:t>Ask other pilots to look over the plane before first flight</a:t>
            </a:r>
          </a:p>
          <a:p>
            <a:pPr marL="401695" indent="-401695" algn="l" rtl="0" latinLnBrk="1" hangingPunct="0">
              <a:spcBef>
                <a:spcPts val="0"/>
              </a:spcBef>
              <a:buSzTx/>
              <a:buFont typeface="Arial"/>
              <a:buChar char="•"/>
            </a:pPr>
            <a:r>
              <a:rPr lang="en-US" sz="1700" dirty="0">
                <a:solidFill>
                  <a:srgbClr val="000000"/>
                </a:solidFill>
              </a:rPr>
              <a:t>Consider having a more experienced pilot do the first flight to get the</a:t>
            </a:r>
            <a:br>
              <a:rPr lang="en-US" sz="1700" dirty="0">
                <a:solidFill>
                  <a:srgbClr val="000000"/>
                </a:solidFill>
              </a:rPr>
            </a:br>
            <a:r>
              <a:rPr lang="en-US" sz="1700" dirty="0">
                <a:solidFill>
                  <a:srgbClr val="000000"/>
                </a:solidFill>
              </a:rPr>
              <a:t>plane trimmed properly</a:t>
            </a:r>
          </a:p>
          <a:p>
            <a:pPr marL="401695" indent="-401695" algn="l" rtl="0" latinLnBrk="1" hangingPunct="0">
              <a:spcBef>
                <a:spcPts val="0"/>
              </a:spcBef>
              <a:buSzTx/>
              <a:buFont typeface="Arial"/>
              <a:buChar char="•"/>
            </a:pPr>
            <a:endParaRPr lang="en-US" sz="1700" dirty="0">
              <a:solidFill>
                <a:srgbClr val="000000"/>
              </a:solidFill>
            </a:endParaRPr>
          </a:p>
        </p:txBody>
      </p:sp>
      <p:sp>
        <p:nvSpPr>
          <p:cNvPr id="5" name="TextBox 4"/>
          <p:cNvSpPr txBox="1"/>
          <p:nvPr/>
        </p:nvSpPr>
        <p:spPr>
          <a:xfrm>
            <a:off x="8260793"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105</a:t>
            </a:fld>
            <a:endParaRPr lang="en-US" sz="1500" dirty="0">
              <a:solidFill>
                <a:srgbClr val="000000"/>
              </a:solidFill>
            </a:endParaRPr>
          </a:p>
        </p:txBody>
      </p:sp>
    </p:spTree>
    <p:extLst>
      <p:ext uri="{BB962C8B-B14F-4D97-AF65-F5344CB8AC3E}">
        <p14:creationId xmlns:p14="http://schemas.microsoft.com/office/powerpoint/2010/main" val="1701108938"/>
      </p:ext>
    </p:extLst>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p>
            <a:pPr lvl="0">
              <a:defRPr sz="1800"/>
            </a:pPr>
            <a:r>
              <a:rPr/>
              <a:t>Web resources</a:t>
            </a:r>
          </a:p>
        </p:txBody>
      </p:sp>
      <p:sp>
        <p:nvSpPr>
          <p:cNvPr id="130" name="Shape 130"/>
          <p:cNvSpPr>
            <a:spLocks noGrp="1"/>
          </p:cNvSpPr>
          <p:nvPr>
            <p:ph type="body" idx="1"/>
          </p:nvPr>
        </p:nvSpPr>
        <p:spPr>
          <a:prstGeom prst="rect">
            <a:avLst/>
          </a:prstGeom>
        </p:spPr>
        <p:txBody>
          <a:bodyPr/>
          <a:lstStyle/>
          <a:p>
            <a:pPr marL="624860" indent="-624860">
              <a:defRPr sz="1800"/>
            </a:pPr>
            <a:r>
              <a:rPr dirty="0"/>
              <a:t>Aerodynamics</a:t>
            </a:r>
          </a:p>
          <a:p>
            <a:pPr marL="624860" indent="-624860">
              <a:defRPr sz="1800"/>
            </a:pPr>
            <a:r>
              <a:rPr dirty="0"/>
              <a:t>Building technique</a:t>
            </a:r>
            <a:r>
              <a:rPr lang="en-US" dirty="0"/>
              <a:t> (you-tube)</a:t>
            </a:r>
            <a:endParaRPr dirty="0"/>
          </a:p>
          <a:p>
            <a:pPr marL="624860" indent="-624860">
              <a:defRPr sz="1800"/>
            </a:pPr>
            <a:r>
              <a:rPr dirty="0"/>
              <a:t>How to fix an ARF</a:t>
            </a:r>
            <a:r>
              <a:rPr lang="en-US" dirty="0"/>
              <a:t> (look for you-tube help)</a:t>
            </a:r>
            <a:endParaRPr dirty="0"/>
          </a:p>
          <a:p>
            <a:pPr marL="624860" indent="-624860">
              <a:defRPr sz="1800"/>
            </a:pPr>
            <a:r>
              <a:rPr dirty="0"/>
              <a:t>YouTubes of stalls, downwind turns, classic stall-spin turning to final</a:t>
            </a:r>
          </a:p>
        </p:txBody>
      </p:sp>
      <p:sp>
        <p:nvSpPr>
          <p:cNvPr id="4" name="TextBox 3"/>
          <p:cNvSpPr txBox="1"/>
          <p:nvPr/>
        </p:nvSpPr>
        <p:spPr>
          <a:xfrm>
            <a:off x="8260795"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106</a:t>
            </a:fld>
            <a:endParaRPr lang="en-US" sz="1500" dirty="0">
              <a:solidFill>
                <a:srgbClr val="000000"/>
              </a:solidFill>
            </a:endParaRPr>
          </a:p>
        </p:txBody>
      </p:sp>
    </p:spTree>
    <p:extLst>
      <p:ext uri="{BB962C8B-B14F-4D97-AF65-F5344CB8AC3E}">
        <p14:creationId xmlns:p14="http://schemas.microsoft.com/office/powerpoint/2010/main" val="4120023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pPr lvl="0">
              <a:defRPr sz="1800"/>
            </a:pPr>
            <a:r>
              <a:rPr dirty="0"/>
              <a:t>Links</a:t>
            </a:r>
          </a:p>
        </p:txBody>
      </p:sp>
      <p:sp>
        <p:nvSpPr>
          <p:cNvPr id="133" name="Shape 133"/>
          <p:cNvSpPr>
            <a:spLocks noGrp="1"/>
          </p:cNvSpPr>
          <p:nvPr>
            <p:ph type="body" idx="1"/>
          </p:nvPr>
        </p:nvSpPr>
        <p:spPr>
          <a:xfrm>
            <a:off x="669730" y="1821658"/>
            <a:ext cx="7804547" cy="4420195"/>
          </a:xfrm>
          <a:prstGeom prst="rect">
            <a:avLst/>
          </a:prstGeom>
        </p:spPr>
        <p:txBody>
          <a:bodyPr/>
          <a:lstStyle/>
          <a:p>
            <a:pPr marL="203078" indent="-203078" defTabSz="266903">
              <a:spcBef>
                <a:spcPts val="1897"/>
              </a:spcBef>
              <a:defRPr sz="1800"/>
            </a:pPr>
            <a:r>
              <a:rPr lang="en-US" sz="1600" dirty="0" smtClean="0">
                <a:solidFill>
                  <a:srgbClr val="000000"/>
                </a:solidFill>
                <a:hlinkClick r:id="rId3"/>
              </a:rPr>
              <a:t>AMA Safety Code</a:t>
            </a:r>
            <a:endParaRPr sz="1600" dirty="0">
              <a:solidFill>
                <a:srgbClr val="000000"/>
              </a:solidFill>
            </a:endParaRPr>
          </a:p>
          <a:p>
            <a:pPr marL="203078" indent="-203078" defTabSz="266903">
              <a:spcBef>
                <a:spcPts val="1897"/>
              </a:spcBef>
              <a:defRPr sz="1800"/>
            </a:pPr>
            <a:r>
              <a:rPr sz="1600" dirty="0">
                <a:solidFill>
                  <a:srgbClr val="000000"/>
                </a:solidFill>
                <a:hlinkClick r:id="rId4"/>
              </a:rPr>
              <a:t>Know before you fly</a:t>
            </a:r>
            <a:endParaRPr sz="1600" dirty="0">
              <a:solidFill>
                <a:srgbClr val="000000"/>
              </a:solidFill>
            </a:endParaRPr>
          </a:p>
          <a:p>
            <a:pPr marL="203078" indent="-203078" defTabSz="266903">
              <a:spcBef>
                <a:spcPts val="1897"/>
              </a:spcBef>
              <a:defRPr sz="1800"/>
            </a:pPr>
            <a:r>
              <a:rPr sz="1600" dirty="0" smtClean="0">
                <a:solidFill>
                  <a:srgbClr val="000000"/>
                </a:solidFill>
                <a:hlinkClick r:id="rId5"/>
              </a:rPr>
              <a:t>AMA</a:t>
            </a:r>
            <a:endParaRPr sz="1600" dirty="0">
              <a:solidFill>
                <a:srgbClr val="000000"/>
              </a:solidFill>
            </a:endParaRPr>
          </a:p>
        </p:txBody>
      </p:sp>
      <p:sp>
        <p:nvSpPr>
          <p:cNvPr id="4" name="TextBox 3"/>
          <p:cNvSpPr txBox="1"/>
          <p:nvPr/>
        </p:nvSpPr>
        <p:spPr>
          <a:xfrm>
            <a:off x="8260794"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107</a:t>
            </a:fld>
            <a:endParaRPr lang="en-US" sz="1500" dirty="0">
              <a:solidFill>
                <a:srgbClr val="000000"/>
              </a:solidFill>
            </a:endParaRPr>
          </a:p>
        </p:txBody>
      </p:sp>
    </p:spTree>
    <p:extLst>
      <p:ext uri="{BB962C8B-B14F-4D97-AF65-F5344CB8AC3E}">
        <p14:creationId xmlns:p14="http://schemas.microsoft.com/office/powerpoint/2010/main" val="36545136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lvl1pPr algn="l">
              <a:spcBef>
                <a:spcPts val="4200"/>
              </a:spcBef>
              <a:defRPr sz="3600"/>
            </a:lvl1pPr>
          </a:lstStyle>
          <a:p>
            <a:pPr lvl="0">
              <a:defRPr sz="1800"/>
            </a:pPr>
            <a:r>
              <a:rPr lang="en-US" sz="2500" dirty="0"/>
              <a:t>Future topics </a:t>
            </a:r>
            <a:endParaRPr sz="2500" dirty="0"/>
          </a:p>
        </p:txBody>
      </p:sp>
      <p:sp>
        <p:nvSpPr>
          <p:cNvPr id="127" name="Shape 127"/>
          <p:cNvSpPr>
            <a:spLocks noGrp="1"/>
          </p:cNvSpPr>
          <p:nvPr>
            <p:ph type="body" idx="1"/>
          </p:nvPr>
        </p:nvSpPr>
        <p:spPr>
          <a:xfrm>
            <a:off x="706565" y="1407980"/>
            <a:ext cx="7804547" cy="4420195"/>
          </a:xfrm>
          <a:prstGeom prst="rect">
            <a:avLst/>
          </a:prstGeom>
        </p:spPr>
        <p:txBody>
          <a:bodyPr/>
          <a:lstStyle/>
          <a:p>
            <a:pPr marL="141634" indent="-141634" defTabSz="197097">
              <a:spcBef>
                <a:spcPts val="1406"/>
              </a:spcBef>
              <a:defRPr sz="1800"/>
            </a:pPr>
            <a:r>
              <a:rPr sz="1200" dirty="0"/>
              <a:t>Building from kits, plans, or scratch</a:t>
            </a:r>
          </a:p>
          <a:p>
            <a:pPr marL="141634" indent="-141634" defTabSz="197097">
              <a:spcBef>
                <a:spcPts val="1406"/>
              </a:spcBef>
              <a:defRPr sz="1800"/>
            </a:pPr>
            <a:r>
              <a:rPr sz="1200" dirty="0"/>
              <a:t>Assembling ARF’s</a:t>
            </a:r>
          </a:p>
          <a:p>
            <a:pPr marL="141634" indent="-141634" defTabSz="197097">
              <a:spcBef>
                <a:spcPts val="1406"/>
              </a:spcBef>
              <a:defRPr sz="1800"/>
            </a:pPr>
            <a:r>
              <a:rPr sz="1200" dirty="0"/>
              <a:t>Hobby shop sessions - covering, hinging, radio installation, etc.</a:t>
            </a:r>
          </a:p>
          <a:p>
            <a:pPr marL="141634" indent="-141634" defTabSz="197097">
              <a:spcBef>
                <a:spcPts val="1406"/>
              </a:spcBef>
              <a:defRPr sz="1800"/>
            </a:pPr>
            <a:r>
              <a:rPr sz="1200" dirty="0"/>
              <a:t>Preflight, range checks</a:t>
            </a:r>
          </a:p>
          <a:p>
            <a:pPr marL="141634" indent="-141634" defTabSz="197097">
              <a:spcBef>
                <a:spcPts val="1406"/>
              </a:spcBef>
              <a:defRPr sz="1800"/>
            </a:pPr>
            <a:r>
              <a:rPr sz="1200" dirty="0"/>
              <a:t>First flight assistance, trimming</a:t>
            </a:r>
          </a:p>
          <a:p>
            <a:pPr marL="141634" indent="-141634" defTabSz="197097">
              <a:spcBef>
                <a:spcPts val="1406"/>
              </a:spcBef>
              <a:defRPr sz="1800"/>
            </a:pPr>
            <a:r>
              <a:rPr sz="1200" dirty="0"/>
              <a:t>In what ways will your second and third airplane fly differently</a:t>
            </a:r>
          </a:p>
          <a:p>
            <a:pPr marL="141634" indent="-141634" defTabSz="197097">
              <a:spcBef>
                <a:spcPts val="1406"/>
              </a:spcBef>
              <a:defRPr sz="1800"/>
            </a:pPr>
            <a:r>
              <a:rPr sz="1200" dirty="0"/>
              <a:t>What you should and shouldn’t choose</a:t>
            </a:r>
          </a:p>
          <a:p>
            <a:pPr marL="141634" indent="-141634" defTabSz="197097">
              <a:spcBef>
                <a:spcPts val="1406"/>
              </a:spcBef>
              <a:defRPr sz="1800"/>
            </a:pPr>
            <a:r>
              <a:rPr sz="1200" dirty="0"/>
              <a:t>Wing Loading — what is it and why should I care</a:t>
            </a:r>
          </a:p>
          <a:p>
            <a:pPr marL="141634" indent="-141634" defTabSz="197097">
              <a:spcBef>
                <a:spcPts val="1406"/>
              </a:spcBef>
              <a:defRPr sz="1800"/>
            </a:pPr>
            <a:r>
              <a:rPr sz="1200" dirty="0"/>
              <a:t>Cubic loading, Reynolds number, other advanced topics</a:t>
            </a:r>
          </a:p>
          <a:p>
            <a:pPr marL="141634" indent="-141634" defTabSz="197097">
              <a:spcBef>
                <a:spcPts val="1406"/>
              </a:spcBef>
              <a:defRPr sz="1800"/>
            </a:pPr>
            <a:r>
              <a:rPr sz="1200" dirty="0"/>
              <a:t>Basic programming for a better flying airplane</a:t>
            </a:r>
          </a:p>
          <a:p>
            <a:pPr marL="141634" indent="-141634" defTabSz="197097">
              <a:spcBef>
                <a:spcPts val="1406"/>
              </a:spcBef>
              <a:defRPr sz="1800"/>
            </a:pPr>
            <a:r>
              <a:rPr sz="1200" dirty="0"/>
              <a:t>About wings and airfoils - different uses and characteristics</a:t>
            </a:r>
          </a:p>
          <a:p>
            <a:pPr marL="149964" indent="-149964" defTabSz="197097">
              <a:spcBef>
                <a:spcPts val="1406"/>
              </a:spcBef>
              <a:defRPr sz="1800"/>
            </a:pPr>
            <a:r>
              <a:rPr sz="1200" dirty="0"/>
              <a:t>Pushrods and control linkage geometry</a:t>
            </a:r>
          </a:p>
        </p:txBody>
      </p:sp>
      <p:sp>
        <p:nvSpPr>
          <p:cNvPr id="4" name="TextBox 3"/>
          <p:cNvSpPr txBox="1"/>
          <p:nvPr/>
        </p:nvSpPr>
        <p:spPr>
          <a:xfrm>
            <a:off x="8260794" y="6485830"/>
            <a:ext cx="895409"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108</a:t>
            </a:fld>
            <a:endParaRPr lang="en-US" sz="1500" dirty="0">
              <a:solidFill>
                <a:srgbClr val="000000"/>
              </a:solidFill>
            </a:endParaRPr>
          </a:p>
        </p:txBody>
      </p:sp>
    </p:spTree>
    <p:extLst>
      <p:ext uri="{BB962C8B-B14F-4D97-AF65-F5344CB8AC3E}">
        <p14:creationId xmlns:p14="http://schemas.microsoft.com/office/powerpoint/2010/main" val="29590064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351285" y="376240"/>
            <a:ext cx="4395816" cy="855146"/>
          </a:xfrm>
          <a:prstGeom prst="rect">
            <a:avLst/>
          </a:prstGeom>
        </p:spPr>
        <p:txBody>
          <a:bodyPr>
            <a:normAutofit fontScale="90000"/>
          </a:bodyPr>
          <a:lstStyle/>
          <a:p>
            <a:pPr lvl="0" algn="l">
              <a:defRPr sz="1800"/>
            </a:pPr>
            <a:r>
              <a:rPr lang="en-US" sz="3700" dirty="0"/>
              <a:t>Safety: </a:t>
            </a:r>
            <a:r>
              <a:rPr lang="en-US" sz="3700" dirty="0" err="1"/>
              <a:t>LiPo</a:t>
            </a:r>
            <a:r>
              <a:rPr lang="en-US" sz="3700" dirty="0"/>
              <a:t> </a:t>
            </a:r>
            <a:r>
              <a:rPr sz="3700" dirty="0"/>
              <a:t>Batter</a:t>
            </a:r>
            <a:r>
              <a:rPr lang="en-US" sz="3700" dirty="0"/>
              <a:t>ies</a:t>
            </a:r>
            <a:endParaRPr sz="3700" dirty="0"/>
          </a:p>
        </p:txBody>
      </p:sp>
      <p:sp>
        <p:nvSpPr>
          <p:cNvPr id="65" name="Shape 65"/>
          <p:cNvSpPr>
            <a:spLocks noGrp="1"/>
          </p:cNvSpPr>
          <p:nvPr>
            <p:ph type="body" idx="1"/>
          </p:nvPr>
        </p:nvSpPr>
        <p:spPr>
          <a:xfrm>
            <a:off x="264723" y="1660693"/>
            <a:ext cx="4667182" cy="4683055"/>
          </a:xfrm>
          <a:prstGeom prst="rect">
            <a:avLst/>
          </a:prstGeom>
        </p:spPr>
        <p:txBody>
          <a:bodyPr>
            <a:noAutofit/>
          </a:bodyPr>
          <a:lstStyle/>
          <a:p>
            <a:pPr marL="128543" indent="-128543">
              <a:lnSpc>
                <a:spcPct val="120000"/>
              </a:lnSpc>
              <a:spcBef>
                <a:spcPts val="703"/>
              </a:spcBef>
              <a:defRPr sz="1800"/>
            </a:pPr>
            <a:r>
              <a:rPr lang="en-US" sz="1300" dirty="0" err="1"/>
              <a:t>LiPo</a:t>
            </a:r>
            <a:r>
              <a:rPr lang="en-US" sz="1300" dirty="0"/>
              <a:t> batteries can catch fire if not treated properly.</a:t>
            </a:r>
          </a:p>
          <a:p>
            <a:pPr marL="128543" indent="-128543">
              <a:lnSpc>
                <a:spcPct val="120000"/>
              </a:lnSpc>
              <a:spcBef>
                <a:spcPts val="703"/>
              </a:spcBef>
              <a:defRPr sz="1800"/>
            </a:pPr>
            <a:r>
              <a:rPr lang="en-US" sz="1300" dirty="0"/>
              <a:t>Always charge batteries in a fire-proof container like a flower pot or a </a:t>
            </a:r>
            <a:r>
              <a:rPr lang="en-US" sz="1300" dirty="0" err="1"/>
              <a:t>Lipo</a:t>
            </a:r>
            <a:r>
              <a:rPr lang="en-US" sz="1300" dirty="0"/>
              <a:t> bag.  Never charge inside a car.</a:t>
            </a:r>
          </a:p>
          <a:p>
            <a:pPr marL="128543" indent="-128543">
              <a:lnSpc>
                <a:spcPct val="120000"/>
              </a:lnSpc>
              <a:spcBef>
                <a:spcPts val="703"/>
              </a:spcBef>
              <a:defRPr sz="1800"/>
            </a:pPr>
            <a:r>
              <a:rPr lang="en-US" sz="1300" dirty="0"/>
              <a:t>Read all the warning material that comes with your charger and battery.  </a:t>
            </a:r>
            <a:r>
              <a:rPr lang="en-US" sz="1300" dirty="0">
                <a:solidFill>
                  <a:srgbClr val="FF0000"/>
                </a:solidFill>
              </a:rPr>
              <a:t>Charge at the recommended current or “C” rate.</a:t>
            </a:r>
          </a:p>
          <a:p>
            <a:pPr marL="128543" indent="-128543">
              <a:lnSpc>
                <a:spcPct val="120000"/>
              </a:lnSpc>
              <a:spcBef>
                <a:spcPts val="703"/>
              </a:spcBef>
              <a:defRPr sz="1800"/>
            </a:pPr>
            <a:r>
              <a:rPr lang="en-US" sz="1300" dirty="0"/>
              <a:t>Always fly one flight only with a fully and freshly charged battery</a:t>
            </a:r>
          </a:p>
          <a:p>
            <a:pPr marL="128543" indent="-128543">
              <a:lnSpc>
                <a:spcPct val="120000"/>
              </a:lnSpc>
              <a:spcBef>
                <a:spcPts val="703"/>
              </a:spcBef>
              <a:defRPr sz="1800"/>
            </a:pPr>
            <a:r>
              <a:rPr lang="en-US" sz="1300" dirty="0"/>
              <a:t>Never run the battery all the way down.  This will damage the battery.  Make sure at least 25% is left.  Use the battery checker after each flight to learn how many minutes of flight the battery is good for.  Use count-down timer to limit the time of every flight.</a:t>
            </a:r>
          </a:p>
          <a:p>
            <a:pPr marL="128543" indent="-128543">
              <a:lnSpc>
                <a:spcPct val="120000"/>
              </a:lnSpc>
              <a:spcBef>
                <a:spcPts val="703"/>
              </a:spcBef>
              <a:defRPr sz="1800"/>
            </a:pPr>
            <a:r>
              <a:rPr lang="en-US" sz="1300" dirty="0"/>
              <a:t>Do not store your batteries for more than a few days fully charged.  This will limit their life.</a:t>
            </a:r>
          </a:p>
          <a:p>
            <a:pPr marL="128543" indent="-128543">
              <a:lnSpc>
                <a:spcPct val="120000"/>
              </a:lnSpc>
              <a:spcBef>
                <a:spcPts val="703"/>
              </a:spcBef>
              <a:defRPr sz="1800"/>
            </a:pPr>
            <a:r>
              <a:rPr lang="en-US" sz="1300" dirty="0"/>
              <a:t>Understand your charger.  When charging a battery ensure that you have the polarity on the battery correct before charging.  Red goes to red and black goes to black.</a:t>
            </a:r>
          </a:p>
          <a:p>
            <a:pPr marL="128543" indent="-128543">
              <a:lnSpc>
                <a:spcPct val="120000"/>
              </a:lnSpc>
              <a:spcBef>
                <a:spcPts val="703"/>
              </a:spcBef>
              <a:defRPr sz="1800"/>
            </a:pPr>
            <a:r>
              <a:rPr lang="en-US" sz="1300" dirty="0"/>
              <a:t>Consider investing in a good charger that can tell you how many </a:t>
            </a:r>
            <a:r>
              <a:rPr lang="en-US" sz="1300" dirty="0" err="1"/>
              <a:t>milli</a:t>
            </a:r>
            <a:r>
              <a:rPr lang="en-US" sz="1300" dirty="0"/>
              <a:t>-amp-hours (</a:t>
            </a:r>
            <a:r>
              <a:rPr lang="en-US" sz="1300" dirty="0" err="1"/>
              <a:t>maH</a:t>
            </a:r>
            <a:r>
              <a:rPr lang="en-US" sz="1300" dirty="0"/>
              <a:t>) are put in each time a battery is charged.  Compare this to the rated </a:t>
            </a:r>
            <a:r>
              <a:rPr lang="en-US" sz="1300" dirty="0" err="1"/>
              <a:t>maH</a:t>
            </a:r>
            <a:r>
              <a:rPr lang="en-US" sz="1300" dirty="0"/>
              <a:t> of the battery</a:t>
            </a:r>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11</a:t>
            </a:fld>
            <a:endParaRPr lang="en-US" sz="1500" dirty="0">
              <a:solidFill>
                <a:srgbClr val="000000"/>
              </a:solidFill>
            </a:endParaRPr>
          </a:p>
        </p:txBody>
      </p:sp>
      <p:pic>
        <p:nvPicPr>
          <p:cNvPr id="4" name="Picture 3"/>
          <p:cNvPicPr>
            <a:picLocks noChangeAspect="1"/>
          </p:cNvPicPr>
          <p:nvPr/>
        </p:nvPicPr>
        <p:blipFill>
          <a:blip r:embed="rId3" cstate="print"/>
          <a:stretch>
            <a:fillRect/>
          </a:stretch>
        </p:blipFill>
        <p:spPr>
          <a:xfrm>
            <a:off x="5110991" y="103034"/>
            <a:ext cx="2522424" cy="1895341"/>
          </a:xfrm>
          <a:prstGeom prst="rect">
            <a:avLst/>
          </a:prstGeom>
        </p:spPr>
      </p:pic>
      <p:pic>
        <p:nvPicPr>
          <p:cNvPr id="5" name="Picture 4"/>
          <p:cNvPicPr>
            <a:picLocks noChangeAspect="1"/>
          </p:cNvPicPr>
          <p:nvPr/>
        </p:nvPicPr>
        <p:blipFill>
          <a:blip r:embed="rId4" cstate="print"/>
          <a:stretch>
            <a:fillRect/>
          </a:stretch>
        </p:blipFill>
        <p:spPr>
          <a:xfrm rot="5400000">
            <a:off x="5996687" y="4639750"/>
            <a:ext cx="1787947" cy="2393780"/>
          </a:xfrm>
          <a:prstGeom prst="rect">
            <a:avLst/>
          </a:prstGeom>
        </p:spPr>
      </p:pic>
      <p:pic>
        <p:nvPicPr>
          <p:cNvPr id="7" name="Picture 6"/>
          <p:cNvPicPr>
            <a:picLocks noChangeAspect="1"/>
          </p:cNvPicPr>
          <p:nvPr/>
        </p:nvPicPr>
        <p:blipFill>
          <a:blip r:embed="rId5" cstate="print"/>
          <a:stretch>
            <a:fillRect/>
          </a:stretch>
        </p:blipFill>
        <p:spPr>
          <a:xfrm>
            <a:off x="7369220" y="1856731"/>
            <a:ext cx="1774780" cy="2311403"/>
          </a:xfrm>
          <a:prstGeom prst="rect">
            <a:avLst/>
          </a:prstGeom>
        </p:spPr>
      </p:pic>
      <p:pic>
        <p:nvPicPr>
          <p:cNvPr id="8" name="Picture 7"/>
          <p:cNvPicPr>
            <a:picLocks noChangeAspect="1"/>
          </p:cNvPicPr>
          <p:nvPr/>
        </p:nvPicPr>
        <p:blipFill>
          <a:blip r:embed="rId6" cstate="print"/>
          <a:stretch>
            <a:fillRect/>
          </a:stretch>
        </p:blipFill>
        <p:spPr>
          <a:xfrm>
            <a:off x="5110991" y="2663489"/>
            <a:ext cx="2158839" cy="1502535"/>
          </a:xfrm>
          <a:prstGeom prst="rect">
            <a:avLst/>
          </a:prstGeom>
        </p:spPr>
      </p:pic>
      <p:sp>
        <p:nvSpPr>
          <p:cNvPr id="2" name="TextBox 1"/>
          <p:cNvSpPr txBox="1"/>
          <p:nvPr/>
        </p:nvSpPr>
        <p:spPr>
          <a:xfrm>
            <a:off x="5286523" y="4627648"/>
            <a:ext cx="1931593" cy="3798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000000"/>
                </a:solidFill>
              </a:rPr>
              <a:t>Battery Checker</a:t>
            </a:r>
          </a:p>
        </p:txBody>
      </p:sp>
      <p:sp>
        <p:nvSpPr>
          <p:cNvPr id="3" name="TextBox 2"/>
          <p:cNvSpPr txBox="1"/>
          <p:nvPr/>
        </p:nvSpPr>
        <p:spPr>
          <a:xfrm>
            <a:off x="5029060" y="4161224"/>
            <a:ext cx="2428532"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700" dirty="0">
                <a:solidFill>
                  <a:srgbClr val="000000"/>
                </a:solidFill>
              </a:rPr>
              <a:t>Ceramic Flower Pot,  or</a:t>
            </a:r>
          </a:p>
        </p:txBody>
      </p:sp>
      <p:sp>
        <p:nvSpPr>
          <p:cNvPr id="11" name="TextBox 10"/>
          <p:cNvSpPr txBox="1"/>
          <p:nvPr/>
        </p:nvSpPr>
        <p:spPr>
          <a:xfrm>
            <a:off x="7608030" y="4163329"/>
            <a:ext cx="1494035"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700" dirty="0" err="1">
                <a:solidFill>
                  <a:srgbClr val="000000"/>
                </a:solidFill>
              </a:rPr>
              <a:t>LiPo</a:t>
            </a:r>
            <a:r>
              <a:rPr lang="en-US" sz="1700" dirty="0">
                <a:solidFill>
                  <a:srgbClr val="000000"/>
                </a:solidFill>
              </a:rPr>
              <a:t> Safe Bag</a:t>
            </a:r>
          </a:p>
        </p:txBody>
      </p:sp>
      <p:sp>
        <p:nvSpPr>
          <p:cNvPr id="12" name="TextBox 11"/>
          <p:cNvSpPr txBox="1"/>
          <p:nvPr/>
        </p:nvSpPr>
        <p:spPr>
          <a:xfrm>
            <a:off x="7761222" y="366631"/>
            <a:ext cx="1294756" cy="610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l" rtl="0" latinLnBrk="1" hangingPunct="0"/>
            <a:r>
              <a:rPr lang="en-US" sz="1700" dirty="0">
                <a:solidFill>
                  <a:srgbClr val="000000"/>
                </a:solidFill>
              </a:rPr>
              <a:t>Charger</a:t>
            </a:r>
          </a:p>
          <a:p>
            <a:pPr algn="l" rtl="0" latinLnBrk="1" hangingPunct="0"/>
            <a:r>
              <a:rPr lang="en-US" sz="1700" dirty="0">
                <a:solidFill>
                  <a:srgbClr val="000000"/>
                </a:solidFill>
              </a:rPr>
              <a:t>connections</a:t>
            </a:r>
          </a:p>
        </p:txBody>
      </p:sp>
      <p:sp>
        <p:nvSpPr>
          <p:cNvPr id="13" name="TextBox 12"/>
          <p:cNvSpPr txBox="1"/>
          <p:nvPr/>
        </p:nvSpPr>
        <p:spPr>
          <a:xfrm>
            <a:off x="5866998" y="2210291"/>
            <a:ext cx="1434670"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700" b="1" dirty="0">
                <a:solidFill>
                  <a:srgbClr val="FF0000"/>
                </a:solidFill>
              </a:rPr>
              <a:t>FIRE SAFETY</a:t>
            </a:r>
          </a:p>
        </p:txBody>
      </p:sp>
    </p:spTree>
    <p:extLst>
      <p:ext uri="{BB962C8B-B14F-4D97-AF65-F5344CB8AC3E}">
        <p14:creationId xmlns:p14="http://schemas.microsoft.com/office/powerpoint/2010/main" val="6853599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499750" y="312540"/>
            <a:ext cx="8258173" cy="1366889"/>
          </a:xfrm>
          <a:prstGeom prst="rect">
            <a:avLst/>
          </a:prstGeom>
        </p:spPr>
        <p:txBody>
          <a:bodyPr>
            <a:normAutofit/>
          </a:bodyPr>
          <a:lstStyle>
            <a:lvl1pPr>
              <a:defRPr sz="7200"/>
            </a:lvl1pPr>
          </a:lstStyle>
          <a:p>
            <a:pPr lvl="0">
              <a:defRPr sz="1800"/>
            </a:pPr>
            <a:r>
              <a:rPr lang="en-US" sz="3100" b="1" dirty="0">
                <a:latin typeface="Arial"/>
                <a:cs typeface="Arial"/>
              </a:rPr>
              <a:t>A Rule for Real Aircraft we can Learn From</a:t>
            </a:r>
            <a:endParaRPr sz="3100" b="1" dirty="0">
              <a:latin typeface="Arial"/>
              <a:cs typeface="Arial"/>
            </a:endParaRPr>
          </a:p>
        </p:txBody>
      </p:sp>
      <p:sp>
        <p:nvSpPr>
          <p:cNvPr id="45" name="Shape 45"/>
          <p:cNvSpPr>
            <a:spLocks noGrp="1"/>
          </p:cNvSpPr>
          <p:nvPr>
            <p:ph type="body" idx="1"/>
          </p:nvPr>
        </p:nvSpPr>
        <p:spPr>
          <a:prstGeom prst="rect">
            <a:avLst/>
          </a:prstGeom>
        </p:spPr>
        <p:txBody>
          <a:bodyPr/>
          <a:lstStyle/>
          <a:p>
            <a:pPr marL="0" indent="0" defTabSz="406516">
              <a:spcBef>
                <a:spcPts val="2883"/>
              </a:spcBef>
              <a:buNone/>
              <a:defRPr sz="1800"/>
            </a:pPr>
            <a:r>
              <a:rPr lang="en-US" dirty="0">
                <a:latin typeface="Arial"/>
                <a:cs typeface="Arial"/>
              </a:rPr>
              <a:t>Federal Aviation Administration (FAA) </a:t>
            </a:r>
            <a:r>
              <a:rPr dirty="0">
                <a:latin typeface="Arial"/>
                <a:cs typeface="Arial"/>
              </a:rPr>
              <a:t>91.3</a:t>
            </a:r>
            <a:r>
              <a:rPr lang="en-US" dirty="0">
                <a:latin typeface="Arial"/>
                <a:cs typeface="Arial"/>
              </a:rPr>
              <a:t>,   </a:t>
            </a:r>
            <a:r>
              <a:rPr dirty="0">
                <a:latin typeface="Arial"/>
                <a:cs typeface="Arial"/>
              </a:rPr>
              <a:t>Responsibility and authority of the pilot in command</a:t>
            </a:r>
            <a:r>
              <a:rPr lang="en-US" dirty="0">
                <a:latin typeface="Arial"/>
                <a:cs typeface="Arial"/>
              </a:rPr>
              <a:t>:</a:t>
            </a:r>
            <a:r>
              <a:rPr dirty="0">
                <a:latin typeface="Arial"/>
                <a:cs typeface="Arial"/>
              </a:rPr>
              <a:t/>
            </a:r>
            <a:br>
              <a:rPr dirty="0">
                <a:latin typeface="Arial"/>
                <a:cs typeface="Arial"/>
              </a:rPr>
            </a:br>
            <a:r>
              <a:rPr dirty="0">
                <a:latin typeface="Arial"/>
                <a:cs typeface="Arial"/>
              </a:rPr>
              <a:t/>
            </a:r>
            <a:br>
              <a:rPr dirty="0">
                <a:latin typeface="Arial"/>
                <a:cs typeface="Arial"/>
              </a:rPr>
            </a:br>
            <a:r>
              <a:rPr dirty="0">
                <a:latin typeface="Arial"/>
                <a:cs typeface="Arial"/>
              </a:rPr>
              <a:t>(a) The pilot in command of an aircraft is </a:t>
            </a:r>
            <a:r>
              <a:rPr b="1" dirty="0">
                <a:solidFill>
                  <a:srgbClr val="FF0000"/>
                </a:solidFill>
                <a:latin typeface="Arial"/>
                <a:cs typeface="Arial"/>
              </a:rPr>
              <a:t>directly responsible for</a:t>
            </a:r>
            <a:r>
              <a:rPr dirty="0">
                <a:latin typeface="Arial"/>
                <a:cs typeface="Arial"/>
              </a:rPr>
              <a:t>, and is the final authority as to, the operation of that aircraft.</a:t>
            </a:r>
            <a:br>
              <a:rPr dirty="0">
                <a:latin typeface="Arial"/>
                <a:cs typeface="Arial"/>
              </a:rPr>
            </a:br>
            <a:endParaRPr dirty="0">
              <a:latin typeface="Arial"/>
              <a:cs typeface="Arial"/>
            </a:endParaRPr>
          </a:p>
        </p:txBody>
      </p:sp>
      <p:sp>
        <p:nvSpPr>
          <p:cNvPr id="4" name="TextBox 3"/>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12</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xfrm>
            <a:off x="313396" y="523826"/>
            <a:ext cx="8778168" cy="1518048"/>
          </a:xfrm>
          <a:prstGeom prst="rect">
            <a:avLst/>
          </a:prstGeom>
        </p:spPr>
        <p:txBody>
          <a:bodyPr>
            <a:noAutofit/>
          </a:bodyPr>
          <a:lstStyle/>
          <a:p>
            <a:pPr>
              <a:lnSpc>
                <a:spcPct val="120000"/>
              </a:lnSpc>
              <a:spcBef>
                <a:spcPts val="1406"/>
              </a:spcBef>
              <a:defRPr sz="1800"/>
            </a:pPr>
            <a:r>
              <a:rPr lang="en-US" sz="3600" b="1" dirty="0"/>
              <a:t>Rules enhance fun and cooperation, </a:t>
            </a:r>
            <a:br>
              <a:rPr lang="en-US" sz="3600" b="1" dirty="0"/>
            </a:br>
            <a:r>
              <a:rPr lang="en-US" sz="3600" b="1" dirty="0"/>
              <a:t>and ensure that we keep our field. </a:t>
            </a:r>
          </a:p>
        </p:txBody>
      </p:sp>
      <p:sp>
        <p:nvSpPr>
          <p:cNvPr id="42" name="Shape 42"/>
          <p:cNvSpPr>
            <a:spLocks noGrp="1"/>
          </p:cNvSpPr>
          <p:nvPr>
            <p:ph type="body" idx="1"/>
          </p:nvPr>
        </p:nvSpPr>
        <p:spPr>
          <a:xfrm>
            <a:off x="582231" y="2024409"/>
            <a:ext cx="7804547" cy="4420195"/>
          </a:xfrm>
          <a:prstGeom prst="rect">
            <a:avLst/>
          </a:prstGeom>
        </p:spPr>
        <p:txBody>
          <a:bodyPr>
            <a:normAutofit/>
          </a:bodyPr>
          <a:lstStyle/>
          <a:p>
            <a:pPr marL="321356" indent="-321356">
              <a:lnSpc>
                <a:spcPct val="80000"/>
              </a:lnSpc>
              <a:spcBef>
                <a:spcPts val="1406"/>
              </a:spcBef>
              <a:buFont typeface="+mj-lt"/>
              <a:buAutoNum type="arabicPeriod"/>
              <a:defRPr sz="1800"/>
            </a:pPr>
            <a:r>
              <a:rPr lang="en-US" sz="1800" dirty="0">
                <a:latin typeface="+mj-lt"/>
              </a:rPr>
              <a:t>Marymoor R/C Club:    </a:t>
            </a:r>
            <a:r>
              <a:rPr lang="en-US" sz="1800" dirty="0">
                <a:latin typeface="+mj-lt"/>
                <a:hlinkClick r:id="rId3"/>
              </a:rPr>
              <a:t>Field Operating Rules</a:t>
            </a:r>
            <a:endParaRPr lang="en-US" sz="1800" dirty="0">
              <a:latin typeface="+mj-lt"/>
            </a:endParaRPr>
          </a:p>
          <a:p>
            <a:pPr marL="321356" indent="-321356">
              <a:lnSpc>
                <a:spcPct val="80000"/>
              </a:lnSpc>
              <a:spcBef>
                <a:spcPts val="1406"/>
              </a:spcBef>
              <a:buFont typeface="+mj-lt"/>
              <a:buAutoNum type="arabicPeriod"/>
              <a:defRPr sz="1800"/>
            </a:pPr>
            <a:r>
              <a:rPr lang="en-US" sz="1800" dirty="0">
                <a:latin typeface="+mj-lt"/>
              </a:rPr>
              <a:t>Academy of Model Aeronautics:     </a:t>
            </a:r>
            <a:r>
              <a:rPr lang="en-US" sz="1800" dirty="0">
                <a:latin typeface="+mj-lt"/>
                <a:hlinkClick r:id="rId4"/>
              </a:rPr>
              <a:t>AMA Document 105 - Safety Code</a:t>
            </a:r>
            <a:r>
              <a:rPr lang="en-US" sz="1800" dirty="0">
                <a:latin typeface="+mj-lt"/>
              </a:rPr>
              <a:t> </a:t>
            </a:r>
            <a:endParaRPr lang="en-US" sz="1800" dirty="0"/>
          </a:p>
          <a:p>
            <a:pPr marL="321356" indent="-321356">
              <a:lnSpc>
                <a:spcPct val="80000"/>
              </a:lnSpc>
              <a:spcBef>
                <a:spcPts val="1406"/>
              </a:spcBef>
              <a:buFont typeface="+mj-lt"/>
              <a:buAutoNum type="arabicPeriod"/>
              <a:defRPr sz="1800"/>
            </a:pPr>
            <a:r>
              <a:rPr lang="en-US" sz="1800" dirty="0">
                <a:solidFill>
                  <a:schemeClr val="tx1"/>
                </a:solidFill>
                <a:latin typeface="Helvetica"/>
                <a:cs typeface="Helvetica"/>
              </a:rPr>
              <a:t>US Federal (FAA) rules for flying </a:t>
            </a:r>
            <a:r>
              <a:rPr lang="en-US" sz="1800" dirty="0" smtClean="0">
                <a:solidFill>
                  <a:schemeClr val="tx1"/>
                </a:solidFill>
                <a:latin typeface="Helvetica"/>
                <a:cs typeface="Helvetica"/>
              </a:rPr>
              <a:t>RC </a:t>
            </a:r>
            <a:r>
              <a:rPr lang="en-US" sz="1800" dirty="0">
                <a:solidFill>
                  <a:schemeClr val="tx1"/>
                </a:solidFill>
                <a:latin typeface="Helvetica"/>
                <a:cs typeface="Helvetica"/>
              </a:rPr>
              <a:t>aircraft</a:t>
            </a:r>
          </a:p>
          <a:p>
            <a:pPr lvl="1">
              <a:lnSpc>
                <a:spcPct val="80000"/>
              </a:lnSpc>
              <a:spcBef>
                <a:spcPts val="1406"/>
              </a:spcBef>
              <a:defRPr sz="1800"/>
            </a:pPr>
            <a:r>
              <a:rPr lang="en-US" sz="1800" dirty="0" smtClean="0">
                <a:solidFill>
                  <a:srgbClr val="0000FF"/>
                </a:solidFill>
              </a:rPr>
              <a:t>Read </a:t>
            </a:r>
            <a:r>
              <a:rPr lang="en-US" sz="1800" dirty="0">
                <a:solidFill>
                  <a:srgbClr val="0000FF"/>
                </a:solidFill>
              </a:rPr>
              <a:t>“Know before you Fly” to understand WHERE and when it is legal to fly:</a:t>
            </a:r>
          </a:p>
          <a:p>
            <a:pPr marL="1249717" lvl="4" indent="0">
              <a:lnSpc>
                <a:spcPct val="80000"/>
              </a:lnSpc>
              <a:spcBef>
                <a:spcPts val="1406"/>
              </a:spcBef>
              <a:buNone/>
              <a:defRPr sz="1800"/>
            </a:pPr>
            <a:r>
              <a:rPr lang="en-US" sz="1800" dirty="0">
                <a:solidFill>
                  <a:srgbClr val="0000FF"/>
                </a:solidFill>
                <a:hlinkClick r:id="rId5"/>
              </a:rPr>
              <a:t>http://</a:t>
            </a:r>
            <a:r>
              <a:rPr lang="en-US" sz="1800" dirty="0" err="1">
                <a:solidFill>
                  <a:srgbClr val="0000FF"/>
                </a:solidFill>
                <a:hlinkClick r:id="rId5"/>
              </a:rPr>
              <a:t>knowbeforeyoufly.org</a:t>
            </a:r>
            <a:endParaRPr sz="1800" dirty="0">
              <a:solidFill>
                <a:srgbClr val="0000FF"/>
              </a:solidFil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13</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669730" y="553542"/>
            <a:ext cx="7804547" cy="757233"/>
          </a:xfrm>
          <a:prstGeom prst="rect">
            <a:avLst/>
          </a:prstGeom>
        </p:spPr>
        <p:txBody>
          <a:bodyPr>
            <a:normAutofit/>
          </a:bodyPr>
          <a:lstStyle/>
          <a:p>
            <a:pPr lvl="0">
              <a:defRPr sz="1800"/>
            </a:pPr>
            <a:r>
              <a:rPr lang="en-US" dirty="0">
                <a:latin typeface="Arial"/>
                <a:cs typeface="Arial"/>
              </a:rPr>
              <a:t>A few of our </a:t>
            </a:r>
            <a:r>
              <a:rPr dirty="0">
                <a:latin typeface="Arial"/>
                <a:cs typeface="Arial"/>
              </a:rPr>
              <a:t>Field Rules</a:t>
            </a:r>
          </a:p>
        </p:txBody>
      </p:sp>
      <p:sp>
        <p:nvSpPr>
          <p:cNvPr id="50" name="Shape 50"/>
          <p:cNvSpPr>
            <a:spLocks noGrp="1"/>
          </p:cNvSpPr>
          <p:nvPr>
            <p:ph type="body" idx="1"/>
          </p:nvPr>
        </p:nvSpPr>
        <p:spPr>
          <a:xfrm>
            <a:off x="475727" y="1766903"/>
            <a:ext cx="7804547" cy="4950805"/>
          </a:xfrm>
          <a:prstGeom prst="rect">
            <a:avLst/>
          </a:prstGeom>
        </p:spPr>
        <p:txBody>
          <a:bodyPr>
            <a:noAutofit/>
          </a:bodyPr>
          <a:lstStyle/>
          <a:p>
            <a:pPr lvl="0">
              <a:defRPr sz="1800"/>
            </a:pPr>
            <a:r>
              <a:rPr lang="en-US" sz="1700" dirty="0">
                <a:latin typeface="Arial"/>
                <a:cs typeface="Arial"/>
              </a:rPr>
              <a:t>Flyers less than 12 years of age and all Provisional Category (yellow badge) members must fly under the supervision of a fully qualified MAR/C member</a:t>
            </a:r>
          </a:p>
          <a:p>
            <a:pPr lvl="0">
              <a:defRPr sz="1800"/>
            </a:pPr>
            <a:r>
              <a:rPr lang="en-US" sz="1700" dirty="0">
                <a:latin typeface="Arial"/>
                <a:cs typeface="Arial"/>
              </a:rPr>
              <a:t>Fly from a fenced pilot station only</a:t>
            </a:r>
          </a:p>
          <a:p>
            <a:pPr>
              <a:defRPr sz="1800"/>
            </a:pPr>
            <a:r>
              <a:rPr lang="en-US" sz="1700" dirty="0">
                <a:latin typeface="Arial"/>
                <a:cs typeface="Arial"/>
              </a:rPr>
              <a:t>No flying over the pits (anywhere behind the fenced pilot stations)</a:t>
            </a:r>
          </a:p>
          <a:p>
            <a:pPr lvl="0">
              <a:defRPr sz="1800"/>
            </a:pPr>
            <a:r>
              <a:rPr lang="en-US" sz="1700" dirty="0">
                <a:latin typeface="Arial"/>
                <a:cs typeface="Arial"/>
              </a:rPr>
              <a:t>Takeoffs and hand launches from the runway only</a:t>
            </a:r>
            <a:endParaRPr sz="1700" dirty="0">
              <a:latin typeface="Arial"/>
              <a:cs typeface="Arial"/>
            </a:endParaRPr>
          </a:p>
          <a:p>
            <a:pPr lvl="0">
              <a:defRPr sz="1800"/>
            </a:pPr>
            <a:r>
              <a:rPr sz="1700" dirty="0">
                <a:latin typeface="Arial"/>
                <a:cs typeface="Arial"/>
              </a:rPr>
              <a:t>Callouts make for safe flying </a:t>
            </a:r>
            <a:r>
              <a:rPr lang="en-US" sz="1700" dirty="0">
                <a:latin typeface="Arial"/>
                <a:cs typeface="Arial"/>
              </a:rPr>
              <a:t>– see signs at each flying station</a:t>
            </a:r>
          </a:p>
          <a:p>
            <a:pPr lvl="0">
              <a:defRPr sz="1800"/>
            </a:pPr>
            <a:r>
              <a:rPr sz="1700" dirty="0">
                <a:latin typeface="Arial"/>
                <a:cs typeface="Arial"/>
              </a:rPr>
              <a:t>All injuries and accidents need to be reported.</a:t>
            </a:r>
            <a:endParaRPr lang="en-US" sz="1700" dirty="0">
              <a:latin typeface="Arial"/>
              <a:cs typeface="Arial"/>
            </a:endParaRPr>
          </a:p>
          <a:p>
            <a:pPr marL="0" indent="0" algn="ctr">
              <a:buNone/>
              <a:defRPr sz="1800"/>
            </a:pPr>
            <a:r>
              <a:rPr lang="en-US" sz="1700" b="1" i="1" dirty="0">
                <a:latin typeface="Arial"/>
                <a:cs typeface="Arial"/>
              </a:rPr>
              <a:t>Read the full set of MAR/C rules on the GIANT sign</a:t>
            </a:r>
            <a:br>
              <a:rPr lang="en-US" sz="1700" b="1" i="1" dirty="0">
                <a:latin typeface="Arial"/>
                <a:cs typeface="Arial"/>
              </a:rPr>
            </a:br>
            <a:r>
              <a:rPr lang="en-US" sz="1700" b="1" i="1" dirty="0">
                <a:latin typeface="Arial"/>
                <a:cs typeface="Arial"/>
              </a:rPr>
              <a:t> upon entering the pit area.</a:t>
            </a:r>
          </a:p>
          <a:p>
            <a:pPr lvl="0">
              <a:defRPr sz="1800"/>
            </a:pPr>
            <a:endParaRPr sz="1700" dirty="0">
              <a:latin typeface="Arial"/>
              <a:cs typeface="Aria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14</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2</a:t>
            </a:r>
            <a:endParaRPr lang="en-US" dirty="0"/>
          </a:p>
        </p:txBody>
      </p:sp>
      <p:sp>
        <p:nvSpPr>
          <p:cNvPr id="3" name="Text Placeholder 2"/>
          <p:cNvSpPr>
            <a:spLocks noGrp="1"/>
          </p:cNvSpPr>
          <p:nvPr>
            <p:ph type="body" idx="1"/>
          </p:nvPr>
        </p:nvSpPr>
        <p:spPr/>
        <p:txBody>
          <a:bodyPr/>
          <a:lstStyle/>
          <a:p>
            <a:r>
              <a:rPr lang="en-US" dirty="0" smtClean="0"/>
              <a:t>Selecting your training airplane and radio</a:t>
            </a:r>
            <a:endParaRPr lang="en-US" dirty="0"/>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15</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flite Apprentice.jpg">
            <a:hlinkClick r:id="rId3" tooltip="&quot;View: Eflite Apprentice.jpg&quot; "/>
          </p:cNvPr>
          <p:cNvPicPr/>
          <p:nvPr/>
        </p:nvPicPr>
        <p:blipFill>
          <a:blip r:embed="rId4" cstate="print"/>
          <a:srcRect/>
          <a:stretch>
            <a:fillRect/>
          </a:stretch>
        </p:blipFill>
        <p:spPr bwMode="auto">
          <a:xfrm>
            <a:off x="1199899" y="1667022"/>
            <a:ext cx="2503730" cy="2112398"/>
          </a:xfrm>
          <a:prstGeom prst="rect">
            <a:avLst/>
          </a:prstGeom>
          <a:noFill/>
          <a:ln w="9525">
            <a:noFill/>
            <a:miter lim="800000"/>
            <a:headEnd/>
            <a:tailEnd/>
          </a:ln>
        </p:spPr>
      </p:pic>
      <p:sp>
        <p:nvSpPr>
          <p:cNvPr id="2" name="Title 1"/>
          <p:cNvSpPr>
            <a:spLocks noGrp="1"/>
          </p:cNvSpPr>
          <p:nvPr>
            <p:ph type="title"/>
          </p:nvPr>
        </p:nvSpPr>
        <p:spPr>
          <a:xfrm>
            <a:off x="669730" y="447846"/>
            <a:ext cx="7804547" cy="984571"/>
          </a:xfrm>
        </p:spPr>
        <p:txBody>
          <a:bodyPr>
            <a:normAutofit fontScale="90000"/>
          </a:bodyPr>
          <a:lstStyle/>
          <a:p>
            <a:r>
              <a:rPr lang="en-US" dirty="0" smtClean="0"/>
              <a:t>Recommended Airplanes</a:t>
            </a:r>
            <a:br>
              <a:rPr lang="en-US" dirty="0" smtClean="0"/>
            </a:br>
            <a:r>
              <a:rPr lang="en-US" sz="2500" dirty="0"/>
              <a:t>Available at Redmond Hobby Town (along with good advice)</a:t>
            </a:r>
          </a:p>
        </p:txBody>
      </p:sp>
      <p:sp>
        <p:nvSpPr>
          <p:cNvPr id="3" name="Text Placeholder 2"/>
          <p:cNvSpPr>
            <a:spLocks noGrp="1"/>
          </p:cNvSpPr>
          <p:nvPr>
            <p:ph type="body" idx="1"/>
          </p:nvPr>
        </p:nvSpPr>
        <p:spPr>
          <a:xfrm>
            <a:off x="438031" y="3852543"/>
            <a:ext cx="8107765" cy="2654440"/>
          </a:xfrm>
        </p:spPr>
        <p:txBody>
          <a:bodyPr>
            <a:normAutofit fontScale="92500" lnSpcReduction="20000"/>
          </a:bodyPr>
          <a:lstStyle/>
          <a:p>
            <a:pPr>
              <a:spcBef>
                <a:spcPts val="1055"/>
              </a:spcBef>
            </a:pPr>
            <a:r>
              <a:rPr lang="en-US" b="1" dirty="0" smtClean="0">
                <a:solidFill>
                  <a:srgbClr val="FF0000"/>
                </a:solidFill>
                <a:latin typeface="Arial"/>
                <a:cs typeface="Arial"/>
              </a:rPr>
              <a:t>Electric power is strongly recommended for training</a:t>
            </a:r>
          </a:p>
          <a:p>
            <a:pPr>
              <a:spcBef>
                <a:spcPts val="1055"/>
              </a:spcBef>
            </a:pPr>
            <a:r>
              <a:rPr lang="en-US" dirty="0">
                <a:latin typeface="Arial"/>
                <a:cs typeface="Arial"/>
              </a:rPr>
              <a:t>Wheels large enough to take off from grass (2 ½ inches diameter</a:t>
            </a:r>
            <a:r>
              <a:rPr lang="en-US" dirty="0" smtClean="0">
                <a:latin typeface="Arial"/>
                <a:cs typeface="Arial"/>
              </a:rPr>
              <a:t>).  Apprentice</a:t>
            </a:r>
            <a:r>
              <a:rPr lang="en-US" dirty="0">
                <a:latin typeface="Arial"/>
                <a:cs typeface="Arial"/>
              </a:rPr>
              <a:t> </a:t>
            </a:r>
            <a:r>
              <a:rPr lang="en-US" dirty="0" smtClean="0">
                <a:latin typeface="Arial"/>
                <a:cs typeface="Arial"/>
              </a:rPr>
              <a:t>airplanes need upgraded wheels</a:t>
            </a:r>
            <a:endParaRPr lang="en-US" dirty="0">
              <a:latin typeface="Arial"/>
              <a:cs typeface="Arial"/>
            </a:endParaRPr>
          </a:p>
          <a:p>
            <a:pPr>
              <a:spcBef>
                <a:spcPts val="1055"/>
              </a:spcBef>
            </a:pPr>
            <a:r>
              <a:rPr lang="en-US" dirty="0" smtClean="0">
                <a:latin typeface="Arial"/>
                <a:cs typeface="Arial"/>
              </a:rPr>
              <a:t>High Wing with dihedral</a:t>
            </a:r>
          </a:p>
          <a:p>
            <a:pPr>
              <a:spcBef>
                <a:spcPts val="1055"/>
              </a:spcBef>
            </a:pPr>
            <a:r>
              <a:rPr lang="en-US" dirty="0" smtClean="0">
                <a:latin typeface="Arial"/>
                <a:cs typeface="Arial"/>
              </a:rPr>
              <a:t>Ailerons required for our program</a:t>
            </a:r>
          </a:p>
          <a:p>
            <a:pPr>
              <a:spcBef>
                <a:spcPts val="1055"/>
              </a:spcBef>
            </a:pPr>
            <a:r>
              <a:rPr lang="en-US" dirty="0" smtClean="0">
                <a:latin typeface="Arial"/>
                <a:cs typeface="Arial"/>
              </a:rPr>
              <a:t>Nose wheel or tail wheel landing gear are OK.  Tail wheel is better on our grass field and more durable.</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16</a:t>
            </a:fld>
            <a:endParaRPr lang="en-US" sz="1500" dirty="0">
              <a:solidFill>
                <a:srgbClr val="000000"/>
              </a:solidFill>
            </a:endParaRPr>
          </a:p>
        </p:txBody>
      </p:sp>
      <p:pic>
        <p:nvPicPr>
          <p:cNvPr id="7" name="Picture 6"/>
          <p:cNvPicPr>
            <a:picLocks noChangeAspect="1"/>
          </p:cNvPicPr>
          <p:nvPr/>
        </p:nvPicPr>
        <p:blipFill>
          <a:blip r:embed="rId5" cstate="print"/>
          <a:stretch>
            <a:fillRect/>
          </a:stretch>
        </p:blipFill>
        <p:spPr>
          <a:xfrm>
            <a:off x="5070957" y="1667023"/>
            <a:ext cx="2947719" cy="1353016"/>
          </a:xfrm>
          <a:prstGeom prst="rect">
            <a:avLst/>
          </a:prstGeom>
        </p:spPr>
      </p:pic>
      <p:sp>
        <p:nvSpPr>
          <p:cNvPr id="8" name="TextBox 7"/>
          <p:cNvSpPr txBox="1"/>
          <p:nvPr/>
        </p:nvSpPr>
        <p:spPr>
          <a:xfrm>
            <a:off x="5070957" y="3137949"/>
            <a:ext cx="3138359"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a:solidFill>
                  <a:srgbClr val="000000"/>
                </a:solidFill>
              </a:rPr>
              <a:t>Park-Zone Sport Cub</a:t>
            </a:r>
          </a:p>
        </p:txBody>
      </p:sp>
      <p:sp>
        <p:nvSpPr>
          <p:cNvPr id="10" name="TextBox 9"/>
          <p:cNvSpPr txBox="1"/>
          <p:nvPr/>
        </p:nvSpPr>
        <p:spPr>
          <a:xfrm>
            <a:off x="1034012" y="3138635"/>
            <a:ext cx="2669619"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a:solidFill>
                  <a:srgbClr val="000000"/>
                </a:solidFill>
              </a:rPr>
              <a:t>E-</a:t>
            </a:r>
            <a:r>
              <a:rPr lang="en-US" dirty="0" err="1">
                <a:solidFill>
                  <a:srgbClr val="000000"/>
                </a:solidFill>
              </a:rPr>
              <a:t>Flite</a:t>
            </a:r>
            <a:r>
              <a:rPr lang="en-US" dirty="0">
                <a:solidFill>
                  <a:srgbClr val="000000"/>
                </a:solidFill>
              </a:rPr>
              <a:t> Apprentice</a:t>
            </a:r>
          </a:p>
        </p:txBody>
      </p:sp>
    </p:spTree>
    <p:extLst>
      <p:ext uri="{BB962C8B-B14F-4D97-AF65-F5344CB8AC3E}">
        <p14:creationId xmlns:p14="http://schemas.microsoft.com/office/powerpoint/2010/main" val="9168643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a Transmitter</a:t>
            </a:r>
            <a:endParaRPr lang="en-US" dirty="0"/>
          </a:p>
        </p:txBody>
      </p:sp>
      <p:sp>
        <p:nvSpPr>
          <p:cNvPr id="3" name="Text Placeholder 2"/>
          <p:cNvSpPr>
            <a:spLocks noGrp="1"/>
          </p:cNvSpPr>
          <p:nvPr>
            <p:ph type="body" idx="1"/>
          </p:nvPr>
        </p:nvSpPr>
        <p:spPr>
          <a:xfrm>
            <a:off x="669728" y="1830587"/>
            <a:ext cx="3418760" cy="4420195"/>
          </a:xfrm>
        </p:spPr>
        <p:txBody>
          <a:bodyPr>
            <a:normAutofit fontScale="55000" lnSpcReduction="20000"/>
          </a:bodyPr>
          <a:lstStyle/>
          <a:p>
            <a:r>
              <a:rPr lang="en-US" dirty="0" smtClean="0">
                <a:solidFill>
                  <a:srgbClr val="FF0000"/>
                </a:solidFill>
                <a:latin typeface="Helvetica"/>
                <a:cs typeface="Helvetica"/>
              </a:rPr>
              <a:t>MAR/C Training program provides the “buddy box” transmitter. </a:t>
            </a:r>
          </a:p>
          <a:p>
            <a:r>
              <a:rPr lang="en-US" dirty="0" smtClean="0">
                <a:solidFill>
                  <a:srgbClr val="FF0000"/>
                </a:solidFill>
                <a:latin typeface="Helvetica"/>
                <a:cs typeface="Helvetica"/>
              </a:rPr>
              <a:t>You must own a </a:t>
            </a:r>
            <a:r>
              <a:rPr lang="en-US" b="1" i="1" dirty="0" err="1" smtClean="0">
                <a:solidFill>
                  <a:srgbClr val="FF0000"/>
                </a:solidFill>
                <a:latin typeface="Helvetica"/>
                <a:cs typeface="Helvetica"/>
              </a:rPr>
              <a:t>Spektrum</a:t>
            </a:r>
            <a:r>
              <a:rPr lang="en-US" b="1" i="1" dirty="0" smtClean="0">
                <a:solidFill>
                  <a:srgbClr val="FF0000"/>
                </a:solidFill>
                <a:latin typeface="Helvetica"/>
                <a:cs typeface="Helvetica"/>
              </a:rPr>
              <a:t> </a:t>
            </a:r>
            <a:r>
              <a:rPr lang="en-US" dirty="0" smtClean="0">
                <a:solidFill>
                  <a:srgbClr val="FF0000"/>
                </a:solidFill>
                <a:latin typeface="Helvetica"/>
                <a:cs typeface="Helvetica"/>
              </a:rPr>
              <a:t>or</a:t>
            </a:r>
            <a:r>
              <a:rPr lang="en-US" b="1" i="1" dirty="0" smtClean="0">
                <a:solidFill>
                  <a:srgbClr val="FF0000"/>
                </a:solidFill>
                <a:latin typeface="Helvetica"/>
                <a:cs typeface="Helvetica"/>
              </a:rPr>
              <a:t> Futaba </a:t>
            </a:r>
            <a:r>
              <a:rPr lang="en-US" dirty="0" smtClean="0">
                <a:solidFill>
                  <a:srgbClr val="FF0000"/>
                </a:solidFill>
                <a:latin typeface="Helvetica"/>
                <a:cs typeface="Helvetica"/>
              </a:rPr>
              <a:t>brand transmitter to be compatible with the club buddy boxes, or you must provide your own buddy box</a:t>
            </a:r>
          </a:p>
          <a:p>
            <a:r>
              <a:rPr lang="en-US" dirty="0" smtClean="0">
                <a:latin typeface="Helvetica"/>
                <a:cs typeface="Helvetica"/>
              </a:rPr>
              <a:t>A simple transmitter might be supplied with a “Ready to Fly” (RTF) model like the Apprentice</a:t>
            </a:r>
          </a:p>
          <a:p>
            <a:r>
              <a:rPr lang="en-US" dirty="0" smtClean="0">
                <a:latin typeface="Helvetica"/>
                <a:cs typeface="Helvetica"/>
              </a:rPr>
              <a:t>Better ones with more channels are a good investment if you are sure you will stick with the hobby</a:t>
            </a:r>
          </a:p>
          <a:p>
            <a:r>
              <a:rPr lang="en-US" dirty="0" smtClean="0">
                <a:latin typeface="Helvetica"/>
                <a:cs typeface="Helvetica"/>
              </a:rPr>
              <a:t>Protect the switches and sticks by storing it in a case or a plastic box with padding</a:t>
            </a:r>
            <a:endParaRPr lang="en-US" dirty="0">
              <a:latin typeface="Helvetica"/>
              <a:cs typeface="Helvetica"/>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17</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4088488" y="1385249"/>
            <a:ext cx="4830961" cy="5107781"/>
          </a:xfrm>
          <a:prstGeom prst="rect">
            <a:avLst/>
          </a:prstGeom>
        </p:spPr>
      </p:pic>
    </p:spTree>
    <p:extLst>
      <p:ext uri="{BB962C8B-B14F-4D97-AF65-F5344CB8AC3E}">
        <p14:creationId xmlns:p14="http://schemas.microsoft.com/office/powerpoint/2010/main" val="13900044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Options</a:t>
            </a:r>
            <a:endParaRPr lang="en-US" dirty="0"/>
          </a:p>
        </p:txBody>
      </p:sp>
      <p:sp>
        <p:nvSpPr>
          <p:cNvPr id="3" name="Text Placeholder 2"/>
          <p:cNvSpPr>
            <a:spLocks noGrp="1"/>
          </p:cNvSpPr>
          <p:nvPr>
            <p:ph type="body" idx="1"/>
          </p:nvPr>
        </p:nvSpPr>
        <p:spPr>
          <a:xfrm>
            <a:off x="669729" y="1830587"/>
            <a:ext cx="7697873" cy="4420195"/>
          </a:xfrm>
        </p:spPr>
        <p:txBody>
          <a:bodyPr>
            <a:normAutofit/>
          </a:bodyPr>
          <a:lstStyle/>
          <a:p>
            <a:pPr>
              <a:spcBef>
                <a:spcPts val="1055"/>
              </a:spcBef>
            </a:pPr>
            <a:r>
              <a:rPr lang="en-US" dirty="0" smtClean="0"/>
              <a:t>Electric Motor (strongly recommended for training)</a:t>
            </a:r>
          </a:p>
          <a:p>
            <a:pPr lvl="2">
              <a:spcBef>
                <a:spcPts val="1055"/>
              </a:spcBef>
            </a:pPr>
            <a:r>
              <a:rPr lang="en-US" dirty="0" smtClean="0"/>
              <a:t>Must understand safe charging and storage of Lithium-Polymer (</a:t>
            </a:r>
            <a:r>
              <a:rPr lang="en-US" dirty="0" err="1" smtClean="0"/>
              <a:t>LiPo</a:t>
            </a:r>
            <a:r>
              <a:rPr lang="en-US" dirty="0" smtClean="0"/>
              <a:t>) batteries.</a:t>
            </a:r>
          </a:p>
          <a:p>
            <a:pPr marL="624860" lvl="2" indent="0">
              <a:spcBef>
                <a:spcPts val="1055"/>
              </a:spcBef>
              <a:buNone/>
            </a:pPr>
            <a:endParaRPr lang="en-US" dirty="0" smtClean="0"/>
          </a:p>
          <a:p>
            <a:pPr>
              <a:spcBef>
                <a:spcPts val="1055"/>
              </a:spcBef>
            </a:pPr>
            <a:r>
              <a:rPr lang="en-US" sz="2200" dirty="0"/>
              <a:t>Internal combustion “gas” engines (not recommended)</a:t>
            </a:r>
          </a:p>
          <a:p>
            <a:pPr lvl="2">
              <a:spcBef>
                <a:spcPts val="1055"/>
              </a:spcBef>
            </a:pPr>
            <a:r>
              <a:rPr lang="en-US" sz="1700" dirty="0"/>
              <a:t>Traditional “Glow” model airplane engine</a:t>
            </a:r>
          </a:p>
          <a:p>
            <a:pPr lvl="2">
              <a:spcBef>
                <a:spcPts val="1055"/>
              </a:spcBef>
            </a:pPr>
            <a:r>
              <a:rPr lang="en-US" sz="1700" dirty="0"/>
              <a:t>New small gasoline ignition engines</a:t>
            </a:r>
          </a:p>
          <a:p>
            <a:pPr lvl="2">
              <a:spcBef>
                <a:spcPts val="1055"/>
              </a:spcBef>
            </a:pPr>
            <a:r>
              <a:rPr lang="en-US" sz="1700" dirty="0"/>
              <a:t>Require different field equipment than electric</a:t>
            </a:r>
          </a:p>
          <a:p>
            <a:pPr lvl="2">
              <a:spcBef>
                <a:spcPts val="1055"/>
              </a:spcBef>
            </a:pPr>
            <a:r>
              <a:rPr lang="en-US" sz="1700" dirty="0"/>
              <a:t>More difficult to achieve reliable </a:t>
            </a:r>
            <a:r>
              <a:rPr lang="en-US" sz="1700" dirty="0" smtClean="0"/>
              <a:t>operation</a:t>
            </a:r>
          </a:p>
          <a:p>
            <a:pPr lvl="2">
              <a:spcBef>
                <a:spcPts val="1055"/>
              </a:spcBef>
            </a:pPr>
            <a:r>
              <a:rPr lang="en-US" sz="1700" dirty="0" smtClean="0"/>
              <a:t>Must have a sound check inspection – 90db is the limit</a:t>
            </a:r>
            <a:endParaRPr lang="en-US" sz="1700" dirty="0"/>
          </a:p>
        </p:txBody>
      </p:sp>
      <p:sp>
        <p:nvSpPr>
          <p:cNvPr id="5" name="TextBox 4"/>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18</a:t>
            </a:fld>
            <a:endParaRPr lang="en-US" sz="1500" dirty="0">
              <a:solidFill>
                <a:srgbClr val="000000"/>
              </a:solidFill>
            </a:endParaRPr>
          </a:p>
        </p:txBody>
      </p:sp>
    </p:spTree>
    <p:extLst>
      <p:ext uri="{BB962C8B-B14F-4D97-AF65-F5344CB8AC3E}">
        <p14:creationId xmlns:p14="http://schemas.microsoft.com/office/powerpoint/2010/main" val="1500406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65" y="564742"/>
            <a:ext cx="7804547" cy="1518048"/>
          </a:xfrm>
        </p:spPr>
        <p:txBody>
          <a:bodyPr>
            <a:normAutofit fontScale="90000"/>
          </a:bodyPr>
          <a:lstStyle/>
          <a:p>
            <a:r>
              <a:rPr lang="en-US" dirty="0" smtClean="0"/>
              <a:t>Electric Power Support Equipment</a:t>
            </a:r>
            <a:endParaRPr lang="en-US" dirty="0"/>
          </a:p>
        </p:txBody>
      </p:sp>
      <p:sp>
        <p:nvSpPr>
          <p:cNvPr id="3" name="Text Placeholder 2"/>
          <p:cNvSpPr>
            <a:spLocks noGrp="1"/>
          </p:cNvSpPr>
          <p:nvPr>
            <p:ph type="body" idx="1"/>
          </p:nvPr>
        </p:nvSpPr>
        <p:spPr>
          <a:xfrm>
            <a:off x="582231" y="2486882"/>
            <a:ext cx="7804547" cy="3743174"/>
          </a:xfrm>
        </p:spPr>
        <p:txBody>
          <a:bodyPr>
            <a:normAutofit fontScale="92500" lnSpcReduction="10000"/>
          </a:bodyPr>
          <a:lstStyle/>
          <a:p>
            <a:pPr lvl="1"/>
            <a:r>
              <a:rPr lang="en-US" dirty="0" smtClean="0"/>
              <a:t>Arrive at training with 3 fully charged batteries, or 2 fully charged batteries and a charger.</a:t>
            </a:r>
          </a:p>
          <a:p>
            <a:pPr lvl="1"/>
            <a:r>
              <a:rPr lang="en-US" dirty="0" smtClean="0"/>
              <a:t>Recommended:  </a:t>
            </a:r>
          </a:p>
          <a:p>
            <a:pPr lvl="3"/>
            <a:r>
              <a:rPr lang="en-US" dirty="0" smtClean="0"/>
              <a:t>Battery checker for checking the charge status of a battery before and after the flight</a:t>
            </a:r>
          </a:p>
          <a:p>
            <a:pPr lvl="3"/>
            <a:r>
              <a:rPr lang="en-US" dirty="0" smtClean="0"/>
              <a:t>A charger that can tell you about health of the battery (upgrade from the one supplied with an Apprentice)</a:t>
            </a: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19</a:t>
            </a:fld>
            <a:endParaRPr lang="en-US" sz="1500" dirty="0">
              <a:solidFill>
                <a:srgbClr val="000000"/>
              </a:solidFill>
            </a:endParaRPr>
          </a:p>
        </p:txBody>
      </p:sp>
    </p:spTree>
    <p:extLst>
      <p:ext uri="{BB962C8B-B14F-4D97-AF65-F5344CB8AC3E}">
        <p14:creationId xmlns:p14="http://schemas.microsoft.com/office/powerpoint/2010/main" val="29920272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Version Information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50484741"/>
              </p:ext>
            </p:extLst>
          </p:nvPr>
        </p:nvGraphicFramePr>
        <p:xfrm>
          <a:off x="669726" y="1631006"/>
          <a:ext cx="7804545" cy="4421414"/>
        </p:xfrm>
        <a:graphic>
          <a:graphicData uri="http://schemas.openxmlformats.org/drawingml/2006/table">
            <a:tbl>
              <a:tblPr firstRow="1" bandRow="1">
                <a:tableStyleId>{5940675A-B579-460E-94D1-54222C63F5DA}</a:tableStyleId>
              </a:tblPr>
              <a:tblGrid>
                <a:gridCol w="1039433"/>
                <a:gridCol w="1437087"/>
                <a:gridCol w="1144090"/>
                <a:gridCol w="4183935"/>
              </a:tblGrid>
              <a:tr h="430001">
                <a:tc>
                  <a:txBody>
                    <a:bodyPr/>
                    <a:lstStyle/>
                    <a:p>
                      <a:pPr algn="ctr" fontAlgn="b"/>
                      <a:r>
                        <a:rPr lang="en-US" sz="1400" b="0" i="0" u="none" strike="noStrike" dirty="0">
                          <a:solidFill>
                            <a:srgbClr val="000000"/>
                          </a:solidFill>
                          <a:latin typeface="Calibri"/>
                        </a:rPr>
                        <a:t>Version</a:t>
                      </a:r>
                    </a:p>
                  </a:txBody>
                  <a:tcPr marL="6696" marR="6696" marT="6697" marB="0" anchor="b"/>
                </a:tc>
                <a:tc>
                  <a:txBody>
                    <a:bodyPr/>
                    <a:lstStyle/>
                    <a:p>
                      <a:pPr algn="ctr" fontAlgn="b"/>
                      <a:r>
                        <a:rPr lang="en-US" sz="1400" b="0" i="0" u="none" strike="noStrike" dirty="0">
                          <a:solidFill>
                            <a:srgbClr val="000000"/>
                          </a:solidFill>
                          <a:latin typeface="Calibri"/>
                        </a:rPr>
                        <a:t>Author</a:t>
                      </a:r>
                    </a:p>
                  </a:txBody>
                  <a:tcPr marL="6696" marR="6696" marT="6697" marB="0" anchor="b"/>
                </a:tc>
                <a:tc>
                  <a:txBody>
                    <a:bodyPr/>
                    <a:lstStyle/>
                    <a:p>
                      <a:pPr algn="ctr" fontAlgn="b"/>
                      <a:r>
                        <a:rPr lang="en-US" sz="1400" b="0" i="0" u="none" strike="noStrike" dirty="0">
                          <a:solidFill>
                            <a:srgbClr val="000000"/>
                          </a:solidFill>
                          <a:latin typeface="Calibri"/>
                        </a:rPr>
                        <a:t>Date</a:t>
                      </a:r>
                    </a:p>
                  </a:txBody>
                  <a:tcPr marL="6696" marR="6696" marT="6697" marB="0" anchor="b"/>
                </a:tc>
                <a:tc>
                  <a:txBody>
                    <a:bodyPr/>
                    <a:lstStyle/>
                    <a:p>
                      <a:pPr algn="ctr" fontAlgn="b"/>
                      <a:r>
                        <a:rPr lang="en-US" sz="1400" b="0" i="0" u="none" strike="noStrike" dirty="0">
                          <a:solidFill>
                            <a:srgbClr val="000000"/>
                          </a:solidFill>
                          <a:latin typeface="Calibri"/>
                        </a:rPr>
                        <a:t>Description</a:t>
                      </a:r>
                    </a:p>
                  </a:txBody>
                  <a:tcPr marL="6696" marR="6696" marT="6697" marB="0" anchor="b"/>
                </a:tc>
              </a:tr>
              <a:tr h="278608">
                <a:tc>
                  <a:txBody>
                    <a:bodyPr/>
                    <a:lstStyle/>
                    <a:p>
                      <a:pPr algn="ctr"/>
                      <a:r>
                        <a:rPr lang="en-US" sz="1400" dirty="0" smtClean="0"/>
                        <a:t>.5</a:t>
                      </a:r>
                      <a:endParaRPr lang="en-US" sz="1400" dirty="0"/>
                    </a:p>
                  </a:txBody>
                  <a:tcPr marL="64293" marR="64293" marT="32148" marB="32148"/>
                </a:tc>
                <a:tc>
                  <a:txBody>
                    <a:bodyPr/>
                    <a:lstStyle/>
                    <a:p>
                      <a:pPr algn="ctr" fontAlgn="b"/>
                      <a:r>
                        <a:rPr lang="en-US" sz="1400" b="0" i="0" u="none" strike="noStrike" dirty="0">
                          <a:solidFill>
                            <a:srgbClr val="000000"/>
                          </a:solidFill>
                          <a:latin typeface="Calibri"/>
                        </a:rPr>
                        <a:t>Eric</a:t>
                      </a:r>
                    </a:p>
                  </a:txBody>
                  <a:tcPr marL="6696" marR="6696" marT="6697" marB="0" anchor="b"/>
                </a:tc>
                <a:tc>
                  <a:txBody>
                    <a:bodyPr/>
                    <a:lstStyle/>
                    <a:p>
                      <a:pPr algn="ctr" fontAlgn="b"/>
                      <a:r>
                        <a:rPr lang="en-US" sz="1400" b="0" i="0" u="none" strike="noStrike">
                          <a:solidFill>
                            <a:srgbClr val="000000"/>
                          </a:solidFill>
                          <a:latin typeface="Calibri"/>
                        </a:rPr>
                        <a:t>3/27/2015</a:t>
                      </a:r>
                    </a:p>
                  </a:txBody>
                  <a:tcPr marL="6696" marR="6696" marT="6697" marB="0" anchor="b"/>
                </a:tc>
                <a:tc>
                  <a:txBody>
                    <a:bodyPr/>
                    <a:lstStyle/>
                    <a:p>
                      <a:pPr algn="ctr" fontAlgn="b"/>
                      <a:r>
                        <a:rPr lang="en-US" sz="1400" b="0" i="0" u="none" strike="noStrike" dirty="0">
                          <a:solidFill>
                            <a:srgbClr val="000000"/>
                          </a:solidFill>
                          <a:latin typeface="Calibri"/>
                        </a:rPr>
                        <a:t>First Draft</a:t>
                      </a:r>
                    </a:p>
                  </a:txBody>
                  <a:tcPr marL="6696" marR="6696" marT="6697" marB="0" anchor="b"/>
                </a:tc>
              </a:tr>
              <a:tr h="278608">
                <a:tc>
                  <a:txBody>
                    <a:bodyPr/>
                    <a:lstStyle/>
                    <a:p>
                      <a:pPr algn="ctr"/>
                      <a:r>
                        <a:rPr lang="en-US" sz="1400" dirty="0" smtClean="0"/>
                        <a:t>.6</a:t>
                      </a:r>
                      <a:endParaRPr lang="en-US" sz="1400" dirty="0"/>
                    </a:p>
                  </a:txBody>
                  <a:tcPr marL="64293" marR="64293" marT="32148" marB="32148"/>
                </a:tc>
                <a:tc>
                  <a:txBody>
                    <a:bodyPr/>
                    <a:lstStyle/>
                    <a:p>
                      <a:pPr algn="ctr" fontAlgn="b"/>
                      <a:r>
                        <a:rPr lang="en-US" sz="1400" b="0" i="0" u="none" strike="noStrike" dirty="0">
                          <a:solidFill>
                            <a:srgbClr val="000000"/>
                          </a:solidFill>
                          <a:latin typeface="Calibri"/>
                        </a:rPr>
                        <a:t>Brian</a:t>
                      </a:r>
                    </a:p>
                  </a:txBody>
                  <a:tcPr marL="6696" marR="6696" marT="6697" marB="0" anchor="b"/>
                </a:tc>
                <a:tc>
                  <a:txBody>
                    <a:bodyPr/>
                    <a:lstStyle/>
                    <a:p>
                      <a:pPr algn="ctr" fontAlgn="b"/>
                      <a:r>
                        <a:rPr lang="en-US" sz="1400" b="0" i="0" u="none" strike="noStrike">
                          <a:solidFill>
                            <a:srgbClr val="000000"/>
                          </a:solidFill>
                          <a:latin typeface="Calibri"/>
                        </a:rPr>
                        <a:t>15-Apr</a:t>
                      </a:r>
                    </a:p>
                  </a:txBody>
                  <a:tcPr marL="6696" marR="6696" marT="6697" marB="0" anchor="b"/>
                </a:tc>
                <a:tc>
                  <a:txBody>
                    <a:bodyPr/>
                    <a:lstStyle/>
                    <a:p>
                      <a:pPr algn="ctr" fontAlgn="b"/>
                      <a:r>
                        <a:rPr lang="en-US" sz="1400" b="0" i="0" u="none" strike="noStrike" dirty="0">
                          <a:solidFill>
                            <a:srgbClr val="000000"/>
                          </a:solidFill>
                          <a:latin typeface="Calibri"/>
                        </a:rPr>
                        <a:t>Second Draft</a:t>
                      </a:r>
                    </a:p>
                  </a:txBody>
                  <a:tcPr marL="6696" marR="6696" marT="6697" marB="0" anchor="b"/>
                </a:tc>
              </a:tr>
              <a:tr h="435322">
                <a:tc>
                  <a:txBody>
                    <a:bodyPr/>
                    <a:lstStyle/>
                    <a:p>
                      <a:pPr algn="ctr"/>
                      <a:r>
                        <a:rPr lang="en-US" sz="1400" dirty="0" smtClean="0"/>
                        <a:t>1</a:t>
                      </a:r>
                      <a:endParaRPr lang="en-US" sz="1400" dirty="0"/>
                    </a:p>
                  </a:txBody>
                  <a:tcPr marL="64293" marR="64293" marT="32148" marB="32148"/>
                </a:tc>
                <a:tc>
                  <a:txBody>
                    <a:bodyPr/>
                    <a:lstStyle/>
                    <a:p>
                      <a:pPr algn="ctr" fontAlgn="b"/>
                      <a:r>
                        <a:rPr lang="en-US" sz="1400" b="0" i="0" u="none" strike="noStrike" dirty="0">
                          <a:solidFill>
                            <a:srgbClr val="000000"/>
                          </a:solidFill>
                          <a:latin typeface="Calibri"/>
                        </a:rPr>
                        <a:t>Eric, John and Brian</a:t>
                      </a:r>
                    </a:p>
                  </a:txBody>
                  <a:tcPr marL="6696" marR="6696" marT="6697" marB="0" anchor="b"/>
                </a:tc>
                <a:tc>
                  <a:txBody>
                    <a:bodyPr/>
                    <a:lstStyle/>
                    <a:p>
                      <a:pPr algn="ctr" fontAlgn="b"/>
                      <a:r>
                        <a:rPr lang="en-US" sz="1400" b="0" i="0" u="none" strike="noStrike" dirty="0">
                          <a:solidFill>
                            <a:srgbClr val="000000"/>
                          </a:solidFill>
                          <a:latin typeface="Calibri"/>
                        </a:rPr>
                        <a:t>5/4/2015</a:t>
                      </a:r>
                    </a:p>
                  </a:txBody>
                  <a:tcPr marL="6696" marR="6696" marT="6697" marB="0" anchor="b"/>
                </a:tc>
                <a:tc>
                  <a:txBody>
                    <a:bodyPr/>
                    <a:lstStyle/>
                    <a:p>
                      <a:pPr algn="ctr" fontAlgn="b"/>
                      <a:r>
                        <a:rPr lang="en-US" sz="1400" b="0" i="0" u="none" strike="noStrike" dirty="0">
                          <a:solidFill>
                            <a:srgbClr val="000000"/>
                          </a:solidFill>
                          <a:latin typeface="Calibri"/>
                        </a:rPr>
                        <a:t>First Version for release</a:t>
                      </a:r>
                    </a:p>
                  </a:txBody>
                  <a:tcPr marL="6696" marR="6696" marT="6697" marB="0" anchor="b"/>
                </a:tc>
              </a:tr>
              <a:tr h="299869">
                <a:tc>
                  <a:txBody>
                    <a:bodyPr/>
                    <a:lstStyle/>
                    <a:p>
                      <a:pPr algn="ctr"/>
                      <a:r>
                        <a:rPr lang="en-US" sz="1400" dirty="0" smtClean="0"/>
                        <a:t>1.1</a:t>
                      </a:r>
                      <a:endParaRPr lang="en-US" sz="1400" dirty="0"/>
                    </a:p>
                  </a:txBody>
                  <a:tcPr marL="64293" marR="64293" marT="32148" marB="32148"/>
                </a:tc>
                <a:tc>
                  <a:txBody>
                    <a:bodyPr/>
                    <a:lstStyle/>
                    <a:p>
                      <a:pPr algn="ctr" fontAlgn="b"/>
                      <a:r>
                        <a:rPr lang="en-US" sz="1400" b="0" i="0" u="none" strike="noStrike" dirty="0">
                          <a:solidFill>
                            <a:srgbClr val="000000"/>
                          </a:solidFill>
                          <a:latin typeface="Calibri"/>
                        </a:rPr>
                        <a:t>Eric</a:t>
                      </a:r>
                    </a:p>
                  </a:txBody>
                  <a:tcPr marL="6696" marR="6696" marT="6697" marB="0" anchor="b"/>
                </a:tc>
                <a:tc>
                  <a:txBody>
                    <a:bodyPr/>
                    <a:lstStyle/>
                    <a:p>
                      <a:pPr algn="ctr" fontAlgn="b"/>
                      <a:r>
                        <a:rPr lang="en-US" sz="1400" b="0" i="0" u="none" strike="noStrike" dirty="0">
                          <a:solidFill>
                            <a:srgbClr val="000000"/>
                          </a:solidFill>
                          <a:latin typeface="Calibri"/>
                        </a:rPr>
                        <a:t>5/4/2015</a:t>
                      </a:r>
                    </a:p>
                  </a:txBody>
                  <a:tcPr marL="6696" marR="6696" marT="6697" marB="0" anchor="b"/>
                </a:tc>
                <a:tc>
                  <a:txBody>
                    <a:bodyPr/>
                    <a:lstStyle/>
                    <a:p>
                      <a:pPr algn="ctr" fontAlgn="b"/>
                      <a:r>
                        <a:rPr lang="en-US" sz="1400" b="0" i="0" u="none" strike="noStrike" dirty="0">
                          <a:solidFill>
                            <a:srgbClr val="000000"/>
                          </a:solidFill>
                          <a:latin typeface="Calibri"/>
                        </a:rPr>
                        <a:t>Comments from Steve </a:t>
                      </a:r>
                      <a:r>
                        <a:rPr lang="en-US" sz="1400" b="0" i="0" u="none" strike="noStrike" dirty="0" err="1">
                          <a:solidFill>
                            <a:srgbClr val="000000"/>
                          </a:solidFill>
                          <a:latin typeface="Calibri"/>
                        </a:rPr>
                        <a:t>Guty</a:t>
                      </a:r>
                      <a:r>
                        <a:rPr lang="en-US" sz="1400" b="0" i="0" u="none" strike="noStrike" dirty="0">
                          <a:solidFill>
                            <a:srgbClr val="000000"/>
                          </a:solidFill>
                          <a:latin typeface="Calibri"/>
                        </a:rPr>
                        <a:t>, Doug, Ian</a:t>
                      </a:r>
                    </a:p>
                  </a:txBody>
                  <a:tcPr marL="6696" marR="6696" marT="6697" marB="0" anchor="b"/>
                </a:tc>
              </a:tr>
              <a:tr h="278608">
                <a:tc>
                  <a:txBody>
                    <a:bodyPr/>
                    <a:lstStyle/>
                    <a:p>
                      <a:pPr algn="ctr"/>
                      <a:r>
                        <a:rPr lang="en-US" sz="1400" dirty="0" smtClean="0"/>
                        <a:t>1.2</a:t>
                      </a:r>
                      <a:endParaRPr lang="en-US" sz="1400" dirty="0"/>
                    </a:p>
                  </a:txBody>
                  <a:tcPr marL="64293" marR="64293" marT="32148" marB="32148"/>
                </a:tc>
                <a:tc>
                  <a:txBody>
                    <a:bodyPr/>
                    <a:lstStyle/>
                    <a:p>
                      <a:pPr algn="ctr" fontAlgn="b"/>
                      <a:r>
                        <a:rPr lang="en-US" sz="1400" b="0" i="0" u="none" strike="noStrike" dirty="0">
                          <a:solidFill>
                            <a:srgbClr val="000000"/>
                          </a:solidFill>
                          <a:latin typeface="Calibri"/>
                        </a:rPr>
                        <a:t>Eric</a:t>
                      </a:r>
                    </a:p>
                  </a:txBody>
                  <a:tcPr marL="6696" marR="6696" marT="6697" marB="0" anchor="b"/>
                </a:tc>
                <a:tc>
                  <a:txBody>
                    <a:bodyPr/>
                    <a:lstStyle/>
                    <a:p>
                      <a:pPr algn="ctr" fontAlgn="b"/>
                      <a:r>
                        <a:rPr lang="en-US" sz="1400" b="0" i="0" u="none" strike="noStrike" dirty="0">
                          <a:solidFill>
                            <a:srgbClr val="000000"/>
                          </a:solidFill>
                          <a:latin typeface="Calibri"/>
                        </a:rPr>
                        <a:t>5/10/2015</a:t>
                      </a:r>
                    </a:p>
                  </a:txBody>
                  <a:tcPr marL="6696" marR="6696" marT="6697" marB="0" anchor="b"/>
                </a:tc>
                <a:tc>
                  <a:txBody>
                    <a:bodyPr/>
                    <a:lstStyle/>
                    <a:p>
                      <a:pPr algn="ctr" fontAlgn="b"/>
                      <a:r>
                        <a:rPr lang="en-US" sz="1400" b="0" i="0" u="none" strike="noStrike" dirty="0">
                          <a:solidFill>
                            <a:srgbClr val="000000"/>
                          </a:solidFill>
                          <a:latin typeface="Calibri"/>
                        </a:rPr>
                        <a:t>Edits for sections</a:t>
                      </a:r>
                    </a:p>
                  </a:txBody>
                  <a:tcPr marL="6696" marR="6696" marT="6697" marB="0" anchor="b"/>
                </a:tc>
              </a:tr>
              <a:tr h="278608">
                <a:tc>
                  <a:txBody>
                    <a:bodyPr/>
                    <a:lstStyle/>
                    <a:p>
                      <a:pPr algn="ctr"/>
                      <a:r>
                        <a:rPr lang="en-US" sz="1400" dirty="0" smtClean="0"/>
                        <a:t>1.3</a:t>
                      </a:r>
                      <a:endParaRPr lang="en-US" sz="1400" dirty="0"/>
                    </a:p>
                  </a:txBody>
                  <a:tcPr marL="64293" marR="64293" marT="32148" marB="32148"/>
                </a:tc>
                <a:tc>
                  <a:txBody>
                    <a:bodyPr/>
                    <a:lstStyle/>
                    <a:p>
                      <a:pPr algn="ctr" fontAlgn="b"/>
                      <a:r>
                        <a:rPr lang="en-US" sz="1400" b="0" i="0" u="none" strike="noStrike" dirty="0" smtClean="0">
                          <a:solidFill>
                            <a:srgbClr val="000000"/>
                          </a:solidFill>
                          <a:latin typeface="Calibri"/>
                        </a:rPr>
                        <a:t>Brian</a:t>
                      </a:r>
                      <a:endParaRPr lang="en-US" sz="1400" b="0" i="0" u="none" strike="noStrike" dirty="0">
                        <a:solidFill>
                          <a:srgbClr val="000000"/>
                        </a:solidFill>
                        <a:latin typeface="Calibri"/>
                      </a:endParaRPr>
                    </a:p>
                  </a:txBody>
                  <a:tcPr marL="6696" marR="6696" marT="6697" marB="0" anchor="b"/>
                </a:tc>
                <a:tc>
                  <a:txBody>
                    <a:bodyPr/>
                    <a:lstStyle/>
                    <a:p>
                      <a:pPr algn="ctr" fontAlgn="b"/>
                      <a:r>
                        <a:rPr lang="en-US" sz="1400" b="0" i="0" u="none" strike="noStrike" dirty="0" smtClean="0">
                          <a:solidFill>
                            <a:srgbClr val="000000"/>
                          </a:solidFill>
                          <a:latin typeface="Calibri"/>
                        </a:rPr>
                        <a:t>5/24/2015</a:t>
                      </a:r>
                      <a:endParaRPr lang="en-US" sz="1400" b="0" i="0" u="none" strike="noStrike" dirty="0">
                        <a:solidFill>
                          <a:srgbClr val="000000"/>
                        </a:solidFill>
                        <a:latin typeface="Calibri"/>
                      </a:endParaRPr>
                    </a:p>
                  </a:txBody>
                  <a:tcPr marL="6696" marR="6696" marT="6697" marB="0" anchor="b"/>
                </a:tc>
                <a:tc>
                  <a:txBody>
                    <a:bodyPr/>
                    <a:lstStyle/>
                    <a:p>
                      <a:pPr algn="ctr" fontAlgn="b"/>
                      <a:r>
                        <a:rPr lang="en-US" sz="1400" b="0" i="0" u="none" strike="noStrike" dirty="0" smtClean="0">
                          <a:solidFill>
                            <a:srgbClr val="000000"/>
                          </a:solidFill>
                          <a:latin typeface="Calibri"/>
                        </a:rPr>
                        <a:t>Misc. Edits, photos, and added content</a:t>
                      </a:r>
                      <a:endParaRPr lang="en-US" sz="1400" b="0" i="0" u="none" strike="noStrike" dirty="0">
                        <a:solidFill>
                          <a:srgbClr val="000000"/>
                        </a:solidFill>
                        <a:latin typeface="Calibri"/>
                      </a:endParaRPr>
                    </a:p>
                  </a:txBody>
                  <a:tcPr marL="6696" marR="6696" marT="6697" marB="0" anchor="b"/>
                </a:tc>
              </a:tr>
              <a:tr h="435322">
                <a:tc>
                  <a:txBody>
                    <a:bodyPr/>
                    <a:lstStyle/>
                    <a:p>
                      <a:pPr algn="ctr"/>
                      <a:r>
                        <a:rPr lang="en-US" sz="1400" dirty="0" smtClean="0">
                          <a:solidFill>
                            <a:srgbClr val="000000"/>
                          </a:solidFill>
                        </a:rPr>
                        <a:t>1.4</a:t>
                      </a:r>
                      <a:endParaRPr lang="en-US" sz="1400" dirty="0">
                        <a:solidFill>
                          <a:srgbClr val="000000"/>
                        </a:solidFill>
                      </a:endParaRPr>
                    </a:p>
                  </a:txBody>
                  <a:tcPr marL="64293" marR="64293" marT="32148" marB="32148"/>
                </a:tc>
                <a:tc>
                  <a:txBody>
                    <a:bodyPr/>
                    <a:lstStyle/>
                    <a:p>
                      <a:pPr algn="ctr" fontAlgn="b"/>
                      <a:r>
                        <a:rPr lang="en-US" sz="1400" b="0" i="0" u="none" strike="noStrike" dirty="0" smtClean="0">
                          <a:solidFill>
                            <a:srgbClr val="000000"/>
                          </a:solidFill>
                          <a:latin typeface="Calibri"/>
                        </a:rPr>
                        <a:t>Brian Kelly</a:t>
                      </a:r>
                      <a:endParaRPr lang="en-US" sz="1400" b="0" i="0" u="none" strike="noStrike" dirty="0">
                        <a:solidFill>
                          <a:srgbClr val="000000"/>
                        </a:solidFill>
                        <a:latin typeface="Calibri"/>
                      </a:endParaRPr>
                    </a:p>
                  </a:txBody>
                  <a:tcPr marL="6696" marR="6696" marT="6697" marB="0" anchor="b"/>
                </a:tc>
                <a:tc>
                  <a:txBody>
                    <a:bodyPr/>
                    <a:lstStyle/>
                    <a:p>
                      <a:pPr algn="ctr" fontAlgn="b"/>
                      <a:r>
                        <a:rPr lang="en-US" sz="1400" b="0" i="0" u="none" strike="noStrike" dirty="0" smtClean="0">
                          <a:solidFill>
                            <a:srgbClr val="000000"/>
                          </a:solidFill>
                          <a:latin typeface="Calibri"/>
                        </a:rPr>
                        <a:t>5/3/2016</a:t>
                      </a:r>
                      <a:endParaRPr lang="en-US" sz="1400" b="0" i="0" u="none" strike="noStrike" dirty="0">
                        <a:solidFill>
                          <a:srgbClr val="000000"/>
                        </a:solidFill>
                        <a:latin typeface="Calibri"/>
                      </a:endParaRPr>
                    </a:p>
                  </a:txBody>
                  <a:tcPr marL="6696" marR="6696" marT="6697" marB="0" anchor="b"/>
                </a:tc>
                <a:tc>
                  <a:txBody>
                    <a:bodyPr/>
                    <a:lstStyle/>
                    <a:p>
                      <a:pPr algn="ctr" fontAlgn="b"/>
                      <a:r>
                        <a:rPr lang="en-US" sz="1400" b="0" i="0" u="none" strike="noStrike" baseline="0" dirty="0" smtClean="0">
                          <a:solidFill>
                            <a:srgbClr val="000000"/>
                          </a:solidFill>
                          <a:latin typeface="Calibri"/>
                        </a:rPr>
                        <a:t>FAA registration, recommend electric. </a:t>
                      </a:r>
                    </a:p>
                    <a:p>
                      <a:pPr algn="ctr" fontAlgn="b"/>
                      <a:r>
                        <a:rPr lang="en-US" sz="1400" b="0" i="0" u="none" strike="noStrike" baseline="0" dirty="0" smtClean="0">
                          <a:solidFill>
                            <a:srgbClr val="000000"/>
                          </a:solidFill>
                          <a:latin typeface="Calibri"/>
                        </a:rPr>
                        <a:t>Edits and sequence for clarification  </a:t>
                      </a:r>
                      <a:endParaRPr lang="en-US" sz="1400" b="0" i="0" u="none" strike="noStrike" dirty="0">
                        <a:solidFill>
                          <a:srgbClr val="000000"/>
                        </a:solidFill>
                        <a:latin typeface="Calibri"/>
                      </a:endParaRPr>
                    </a:p>
                  </a:txBody>
                  <a:tcPr marL="6696" marR="6696" marT="6697" marB="0" anchor="b"/>
                </a:tc>
              </a:tr>
              <a:tr h="435322">
                <a:tc>
                  <a:txBody>
                    <a:bodyPr/>
                    <a:lstStyle/>
                    <a:p>
                      <a:pPr algn="ctr"/>
                      <a:r>
                        <a:rPr lang="en-US" sz="1400" dirty="0" smtClean="0">
                          <a:solidFill>
                            <a:schemeClr val="tx1"/>
                          </a:solidFill>
                        </a:rPr>
                        <a:t>1.5</a:t>
                      </a:r>
                      <a:endParaRPr lang="en-US" sz="1400" dirty="0">
                        <a:solidFill>
                          <a:schemeClr val="tx1"/>
                        </a:solidFill>
                      </a:endParaRPr>
                    </a:p>
                  </a:txBody>
                  <a:tcPr marL="64293" marR="64293" marT="32148" marB="32148"/>
                </a:tc>
                <a:tc>
                  <a:txBody>
                    <a:bodyPr/>
                    <a:lstStyle/>
                    <a:p>
                      <a:pPr algn="ctr" fontAlgn="b"/>
                      <a:r>
                        <a:rPr lang="en-US" sz="1400" b="0" i="0" u="none" strike="noStrike" dirty="0" smtClean="0">
                          <a:solidFill>
                            <a:schemeClr val="tx1"/>
                          </a:solidFill>
                          <a:latin typeface="Calibri"/>
                        </a:rPr>
                        <a:t>Brian Kelly</a:t>
                      </a:r>
                      <a:endParaRPr lang="en-US" sz="1400" b="0" i="0" u="none" strike="noStrike" dirty="0">
                        <a:solidFill>
                          <a:schemeClr val="tx1"/>
                        </a:solidFill>
                        <a:latin typeface="Calibri"/>
                      </a:endParaRPr>
                    </a:p>
                  </a:txBody>
                  <a:tcPr marL="6696" marR="6696" marT="6697" marB="0" anchor="b"/>
                </a:tc>
                <a:tc>
                  <a:txBody>
                    <a:bodyPr/>
                    <a:lstStyle/>
                    <a:p>
                      <a:pPr algn="ctr" fontAlgn="b"/>
                      <a:r>
                        <a:rPr lang="en-US" sz="1400" b="0" i="0" u="none" strike="noStrike" dirty="0" smtClean="0">
                          <a:solidFill>
                            <a:schemeClr val="tx1"/>
                          </a:solidFill>
                          <a:latin typeface="Calibri"/>
                        </a:rPr>
                        <a:t>April 2017</a:t>
                      </a:r>
                      <a:endParaRPr lang="en-US" sz="1400" b="0" i="0" u="none" strike="noStrike" dirty="0">
                        <a:solidFill>
                          <a:schemeClr val="tx1"/>
                        </a:solidFill>
                        <a:latin typeface="Calibri"/>
                      </a:endParaRPr>
                    </a:p>
                  </a:txBody>
                  <a:tcPr marL="6696" marR="6696" marT="6697" marB="0" anchor="b"/>
                </a:tc>
                <a:tc>
                  <a:txBody>
                    <a:bodyPr/>
                    <a:lstStyle/>
                    <a:p>
                      <a:pPr algn="ctr" fontAlgn="b"/>
                      <a:r>
                        <a:rPr lang="en-US" sz="1400" b="0" i="0" u="none" strike="noStrike" dirty="0" smtClean="0">
                          <a:solidFill>
                            <a:schemeClr val="tx1"/>
                          </a:solidFill>
                          <a:latin typeface="Calibri"/>
                        </a:rPr>
                        <a:t>Aligned Flight Training Syllabus with new</a:t>
                      </a:r>
                      <a:r>
                        <a:rPr lang="en-US" sz="1400" b="0" i="0" u="none" strike="noStrike" baseline="0" dirty="0" smtClean="0">
                          <a:solidFill>
                            <a:schemeClr val="tx1"/>
                          </a:solidFill>
                          <a:latin typeface="Calibri"/>
                        </a:rPr>
                        <a:t> flight log.  </a:t>
                      </a:r>
                      <a:r>
                        <a:rPr lang="en-US" sz="1400" b="0" i="0" u="none" strike="noStrike" dirty="0" err="1" smtClean="0">
                          <a:solidFill>
                            <a:schemeClr val="tx1"/>
                          </a:solidFill>
                          <a:latin typeface="Calibri"/>
                        </a:rPr>
                        <a:t>Misc</a:t>
                      </a:r>
                      <a:r>
                        <a:rPr lang="en-US" sz="1400" b="0" i="0" u="none" strike="noStrike" baseline="0" dirty="0" smtClean="0">
                          <a:solidFill>
                            <a:schemeClr val="tx1"/>
                          </a:solidFill>
                          <a:latin typeface="Calibri"/>
                        </a:rPr>
                        <a:t> corrections and refinements</a:t>
                      </a:r>
                      <a:endParaRPr lang="en-US" sz="1400" b="0" i="0" u="none" strike="noStrike" dirty="0">
                        <a:solidFill>
                          <a:schemeClr val="tx1"/>
                        </a:solidFill>
                        <a:latin typeface="Calibri"/>
                      </a:endParaRPr>
                    </a:p>
                  </a:txBody>
                  <a:tcPr marL="6696" marR="6696" marT="6697" marB="0" anchor="b"/>
                </a:tc>
              </a:tr>
              <a:tr h="435322">
                <a:tc>
                  <a:txBody>
                    <a:bodyPr/>
                    <a:lstStyle/>
                    <a:p>
                      <a:pPr algn="ctr"/>
                      <a:r>
                        <a:rPr lang="en-US" sz="1400" dirty="0" smtClean="0">
                          <a:solidFill>
                            <a:schemeClr val="tx1"/>
                          </a:solidFill>
                        </a:rPr>
                        <a:t>1.6</a:t>
                      </a:r>
                      <a:endParaRPr lang="en-US" sz="1400" dirty="0">
                        <a:solidFill>
                          <a:schemeClr val="tx1"/>
                        </a:solidFill>
                      </a:endParaRPr>
                    </a:p>
                  </a:txBody>
                  <a:tcPr marL="64293" marR="64293" marT="32148" marB="32148"/>
                </a:tc>
                <a:tc>
                  <a:txBody>
                    <a:bodyPr/>
                    <a:lstStyle/>
                    <a:p>
                      <a:pPr algn="ctr" fontAlgn="b"/>
                      <a:r>
                        <a:rPr lang="en-US" sz="1400" b="0" i="0" u="none" strike="noStrike" dirty="0" smtClean="0">
                          <a:solidFill>
                            <a:schemeClr val="tx1"/>
                          </a:solidFill>
                          <a:latin typeface="Calibri"/>
                        </a:rPr>
                        <a:t>Brian Kelly</a:t>
                      </a:r>
                      <a:endParaRPr lang="en-US" sz="1400" b="0" i="0" u="none" strike="noStrike" dirty="0">
                        <a:solidFill>
                          <a:schemeClr val="tx1"/>
                        </a:solidFill>
                        <a:latin typeface="Calibri"/>
                      </a:endParaRPr>
                    </a:p>
                  </a:txBody>
                  <a:tcPr marL="6696" marR="6696" marT="6697" marB="0" anchor="b"/>
                </a:tc>
                <a:tc>
                  <a:txBody>
                    <a:bodyPr/>
                    <a:lstStyle/>
                    <a:p>
                      <a:pPr algn="ctr" fontAlgn="b"/>
                      <a:r>
                        <a:rPr lang="en-US" sz="1400" b="0" i="0" u="none" strike="noStrike" dirty="0" smtClean="0">
                          <a:solidFill>
                            <a:schemeClr val="tx1"/>
                          </a:solidFill>
                          <a:latin typeface="Calibri"/>
                        </a:rPr>
                        <a:t>4/19/2017</a:t>
                      </a:r>
                      <a:endParaRPr lang="en-US" sz="1400" b="0" i="0" u="none" strike="noStrike" dirty="0">
                        <a:solidFill>
                          <a:schemeClr val="tx1"/>
                        </a:solidFill>
                        <a:latin typeface="Calibri"/>
                      </a:endParaRPr>
                    </a:p>
                  </a:txBody>
                  <a:tcPr marL="6696" marR="6696" marT="6697" marB="0" anchor="b"/>
                </a:tc>
                <a:tc>
                  <a:txBody>
                    <a:bodyPr/>
                    <a:lstStyle/>
                    <a:p>
                      <a:pPr algn="ctr" fontAlgn="b"/>
                      <a:r>
                        <a:rPr lang="en-US" sz="1400" b="0" i="0" u="none" strike="noStrike" dirty="0" err="1" smtClean="0">
                          <a:solidFill>
                            <a:schemeClr val="tx1"/>
                          </a:solidFill>
                          <a:latin typeface="Calibri"/>
                        </a:rPr>
                        <a:t>Misc</a:t>
                      </a:r>
                      <a:r>
                        <a:rPr lang="en-US" sz="1400" b="0" i="0" u="none" strike="noStrike" dirty="0" smtClean="0">
                          <a:solidFill>
                            <a:schemeClr val="tx1"/>
                          </a:solidFill>
                          <a:latin typeface="Calibri"/>
                        </a:rPr>
                        <a:t> edits, repaired links, to prepare for website update</a:t>
                      </a:r>
                      <a:endParaRPr lang="en-US" sz="1400" b="0" i="0" u="none" strike="noStrike" dirty="0">
                        <a:solidFill>
                          <a:schemeClr val="tx1"/>
                        </a:solidFill>
                        <a:latin typeface="Calibri"/>
                      </a:endParaRPr>
                    </a:p>
                  </a:txBody>
                  <a:tcPr marL="6696" marR="6696" marT="6697" marB="0" anchor="b"/>
                </a:tc>
              </a:tr>
              <a:tr h="278608">
                <a:tc>
                  <a:txBody>
                    <a:bodyPr/>
                    <a:lstStyle/>
                    <a:p>
                      <a:pPr algn="ctr"/>
                      <a:r>
                        <a:rPr lang="en-US" sz="1400" dirty="0" smtClean="0">
                          <a:solidFill>
                            <a:srgbClr val="000000"/>
                          </a:solidFill>
                        </a:rPr>
                        <a:t>1.7</a:t>
                      </a:r>
                      <a:endParaRPr lang="en-US" sz="1400" dirty="0">
                        <a:solidFill>
                          <a:srgbClr val="000000"/>
                        </a:solidFill>
                      </a:endParaRPr>
                    </a:p>
                  </a:txBody>
                  <a:tcPr marL="64293" marR="64293" marT="32148" marB="32148"/>
                </a:tc>
                <a:tc>
                  <a:txBody>
                    <a:bodyPr/>
                    <a:lstStyle/>
                    <a:p>
                      <a:pPr algn="ctr" fontAlgn="b"/>
                      <a:r>
                        <a:rPr lang="en-US" sz="1400" b="0" i="0" u="none" strike="noStrike" dirty="0" smtClean="0">
                          <a:solidFill>
                            <a:srgbClr val="000000"/>
                          </a:solidFill>
                          <a:latin typeface="Calibri"/>
                        </a:rPr>
                        <a:t>Brian Kelly</a:t>
                      </a:r>
                      <a:endParaRPr lang="en-US" sz="1400" b="0" i="0" u="none" strike="noStrike" dirty="0">
                        <a:solidFill>
                          <a:srgbClr val="000000"/>
                        </a:solidFill>
                        <a:latin typeface="Calibri"/>
                      </a:endParaRPr>
                    </a:p>
                  </a:txBody>
                  <a:tcPr marL="6696" marR="6696" marT="6697" marB="0" anchor="b"/>
                </a:tc>
                <a:tc>
                  <a:txBody>
                    <a:bodyPr/>
                    <a:lstStyle/>
                    <a:p>
                      <a:pPr algn="ctr" fontAlgn="b"/>
                      <a:r>
                        <a:rPr lang="en-US" sz="1400" b="0" i="0" u="none" strike="noStrike" dirty="0" smtClean="0">
                          <a:solidFill>
                            <a:srgbClr val="000000"/>
                          </a:solidFill>
                          <a:latin typeface="Calibri"/>
                        </a:rPr>
                        <a:t>4/26/2017</a:t>
                      </a:r>
                      <a:endParaRPr lang="en-US" sz="1400" b="0" i="0" u="none" strike="noStrike" dirty="0">
                        <a:solidFill>
                          <a:srgbClr val="000000"/>
                        </a:solidFill>
                        <a:latin typeface="Calibri"/>
                      </a:endParaRPr>
                    </a:p>
                  </a:txBody>
                  <a:tcPr marL="6696" marR="6696" marT="6697" marB="0" anchor="b"/>
                </a:tc>
                <a:tc>
                  <a:txBody>
                    <a:bodyPr/>
                    <a:lstStyle/>
                    <a:p>
                      <a:pPr algn="ctr" fontAlgn="b"/>
                      <a:r>
                        <a:rPr lang="en-US" sz="1400" b="0" i="0" u="none" strike="noStrike" dirty="0" smtClean="0">
                          <a:solidFill>
                            <a:srgbClr val="000000"/>
                          </a:solidFill>
                          <a:latin typeface="Calibri"/>
                        </a:rPr>
                        <a:t>Corrections and </a:t>
                      </a:r>
                      <a:r>
                        <a:rPr lang="en-US" sz="1400" b="0" i="0" u="none" strike="noStrike" dirty="0" err="1" smtClean="0">
                          <a:solidFill>
                            <a:srgbClr val="000000"/>
                          </a:solidFill>
                          <a:latin typeface="Calibri"/>
                        </a:rPr>
                        <a:t>misc</a:t>
                      </a:r>
                      <a:r>
                        <a:rPr lang="en-US" sz="1400" b="0" i="0" u="none" strike="noStrike" dirty="0" smtClean="0">
                          <a:solidFill>
                            <a:srgbClr val="000000"/>
                          </a:solidFill>
                          <a:latin typeface="Calibri"/>
                        </a:rPr>
                        <a:t> edits</a:t>
                      </a:r>
                      <a:endParaRPr lang="en-US" sz="1400" b="0" i="0" u="none" strike="noStrike" dirty="0">
                        <a:solidFill>
                          <a:srgbClr val="000000"/>
                        </a:solidFill>
                        <a:latin typeface="Calibri"/>
                      </a:endParaRPr>
                    </a:p>
                  </a:txBody>
                  <a:tcPr marL="6696" marR="6696" marT="6697" marB="0" anchor="b"/>
                </a:tc>
              </a:tr>
              <a:tr h="278608">
                <a:tc>
                  <a:txBody>
                    <a:bodyPr/>
                    <a:lstStyle/>
                    <a:p>
                      <a:pPr algn="ctr"/>
                      <a:r>
                        <a:rPr lang="en-US" sz="1400" dirty="0" smtClean="0">
                          <a:solidFill>
                            <a:srgbClr val="FF0000"/>
                          </a:solidFill>
                        </a:rPr>
                        <a:t>1.8</a:t>
                      </a:r>
                      <a:endParaRPr lang="en-US" sz="1400" dirty="0">
                        <a:solidFill>
                          <a:srgbClr val="FF0000"/>
                        </a:solidFill>
                      </a:endParaRPr>
                    </a:p>
                  </a:txBody>
                  <a:tcPr marL="64293" marR="64293" marT="32148" marB="32148"/>
                </a:tc>
                <a:tc>
                  <a:txBody>
                    <a:bodyPr/>
                    <a:lstStyle/>
                    <a:p>
                      <a:pPr algn="ctr" fontAlgn="b"/>
                      <a:r>
                        <a:rPr lang="en-US" sz="1400" b="0" i="0" u="none" strike="noStrike" dirty="0" smtClean="0">
                          <a:solidFill>
                            <a:srgbClr val="FF0000"/>
                          </a:solidFill>
                          <a:latin typeface="Calibri"/>
                        </a:rPr>
                        <a:t>Brian Kelly</a:t>
                      </a:r>
                      <a:endParaRPr lang="en-US" sz="1400" b="0" i="0" u="none" strike="noStrike" dirty="0">
                        <a:solidFill>
                          <a:srgbClr val="FF0000"/>
                        </a:solidFill>
                        <a:latin typeface="Calibri"/>
                      </a:endParaRPr>
                    </a:p>
                  </a:txBody>
                  <a:tcPr marL="6696" marR="6696" marT="6697" marB="0" anchor="b"/>
                </a:tc>
                <a:tc>
                  <a:txBody>
                    <a:bodyPr/>
                    <a:lstStyle/>
                    <a:p>
                      <a:pPr algn="ctr" fontAlgn="b"/>
                      <a:r>
                        <a:rPr lang="en-US" sz="1400" b="0" i="0" u="none" strike="noStrike" dirty="0" smtClean="0">
                          <a:solidFill>
                            <a:srgbClr val="FF0000"/>
                          </a:solidFill>
                          <a:latin typeface="Calibri"/>
                        </a:rPr>
                        <a:t>9/28/2017</a:t>
                      </a:r>
                      <a:endParaRPr lang="en-US" sz="1400" b="0" i="0" u="none" strike="noStrike" dirty="0">
                        <a:solidFill>
                          <a:srgbClr val="FF0000"/>
                        </a:solidFill>
                        <a:latin typeface="Calibri"/>
                      </a:endParaRPr>
                    </a:p>
                  </a:txBody>
                  <a:tcPr marL="6696" marR="6696" marT="6697" marB="0" anchor="b"/>
                </a:tc>
                <a:tc>
                  <a:txBody>
                    <a:bodyPr/>
                    <a:lstStyle/>
                    <a:p>
                      <a:pPr algn="ctr" fontAlgn="b"/>
                      <a:r>
                        <a:rPr lang="en-US" sz="1400" b="0" i="0" u="none" strike="noStrike" dirty="0" smtClean="0">
                          <a:solidFill>
                            <a:srgbClr val="FF0000"/>
                          </a:solidFill>
                          <a:latin typeface="Calibri"/>
                        </a:rPr>
                        <a:t>Updated Proficiency Check and </a:t>
                      </a:r>
                      <a:r>
                        <a:rPr lang="en-US" sz="1400" b="0" i="0" u="none" strike="noStrike" dirty="0" err="1" smtClean="0">
                          <a:solidFill>
                            <a:srgbClr val="FF0000"/>
                          </a:solidFill>
                          <a:latin typeface="Calibri"/>
                        </a:rPr>
                        <a:t>misc</a:t>
                      </a:r>
                      <a:r>
                        <a:rPr lang="en-US" sz="1400" b="0" i="0" u="none" strike="noStrike" dirty="0" smtClean="0">
                          <a:solidFill>
                            <a:srgbClr val="FF0000"/>
                          </a:solidFill>
                          <a:latin typeface="Calibri"/>
                        </a:rPr>
                        <a:t> edits</a:t>
                      </a:r>
                      <a:endParaRPr lang="en-US" sz="1400" b="0" i="0" u="none" strike="noStrike" dirty="0">
                        <a:solidFill>
                          <a:srgbClr val="FF0000"/>
                        </a:solidFill>
                        <a:latin typeface="Calibri"/>
                      </a:endParaRPr>
                    </a:p>
                  </a:txBody>
                  <a:tcPr marL="6696" marR="6696" marT="6697" marB="0" anchor="b"/>
                </a:tc>
              </a:tr>
              <a:tr h="278608">
                <a:tc>
                  <a:txBody>
                    <a:bodyPr/>
                    <a:lstStyle/>
                    <a:p>
                      <a:pPr algn="ctr"/>
                      <a:endParaRPr lang="en-US" sz="1400" dirty="0">
                        <a:solidFill>
                          <a:srgbClr val="FF0000"/>
                        </a:solidFill>
                      </a:endParaRPr>
                    </a:p>
                  </a:txBody>
                  <a:tcPr marL="64293" marR="64293" marT="32148" marB="32148"/>
                </a:tc>
                <a:tc>
                  <a:txBody>
                    <a:bodyPr/>
                    <a:lstStyle/>
                    <a:p>
                      <a:pPr algn="ctr" fontAlgn="b"/>
                      <a:endParaRPr lang="en-US" sz="1400" b="0" i="0" u="none" strike="noStrike" dirty="0">
                        <a:solidFill>
                          <a:srgbClr val="FF0000"/>
                        </a:solidFill>
                        <a:latin typeface="Calibri"/>
                      </a:endParaRPr>
                    </a:p>
                  </a:txBody>
                  <a:tcPr marL="6696" marR="6696" marT="6697" marB="0" anchor="b"/>
                </a:tc>
                <a:tc>
                  <a:txBody>
                    <a:bodyPr/>
                    <a:lstStyle/>
                    <a:p>
                      <a:pPr algn="ctr" fontAlgn="b"/>
                      <a:endParaRPr lang="en-US" sz="1400" b="0" i="0" u="none" strike="noStrike" dirty="0">
                        <a:solidFill>
                          <a:srgbClr val="FF0000"/>
                        </a:solidFill>
                        <a:latin typeface="Calibri"/>
                      </a:endParaRPr>
                    </a:p>
                  </a:txBody>
                  <a:tcPr marL="6696" marR="6696" marT="6697" marB="0" anchor="b"/>
                </a:tc>
                <a:tc>
                  <a:txBody>
                    <a:bodyPr/>
                    <a:lstStyle/>
                    <a:p>
                      <a:pPr algn="ctr" fontAlgn="b"/>
                      <a:endParaRPr lang="en-US" sz="1400" b="0" i="0" u="none" strike="noStrike" dirty="0">
                        <a:solidFill>
                          <a:srgbClr val="FF0000"/>
                        </a:solidFill>
                        <a:latin typeface="Calibri"/>
                      </a:endParaRPr>
                    </a:p>
                  </a:txBody>
                  <a:tcPr marL="6696" marR="6696" marT="6697" marB="0" anchor="b"/>
                </a:tc>
              </a:tr>
            </a:tbl>
          </a:graphicData>
        </a:graphic>
      </p:graphicFrame>
      <p:sp>
        <p:nvSpPr>
          <p:cNvPr id="8" name="TextBox 7"/>
          <p:cNvSpPr txBox="1"/>
          <p:nvPr/>
        </p:nvSpPr>
        <p:spPr>
          <a:xfrm>
            <a:off x="1781837" y="6158841"/>
            <a:ext cx="5950532"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700" dirty="0">
                <a:solidFill>
                  <a:srgbClr val="000000"/>
                </a:solidFill>
              </a:rPr>
              <a:t>Copyright © 2017 Marymoor Radio Control Club mar-</a:t>
            </a:r>
            <a:r>
              <a:rPr lang="en-US" sz="1700" dirty="0" err="1">
                <a:solidFill>
                  <a:srgbClr val="000000"/>
                </a:solidFill>
              </a:rPr>
              <a:t>c.org</a:t>
            </a:r>
            <a:endParaRPr lang="en-US" sz="1000" dirty="0">
              <a:solidFill>
                <a:srgbClr val="000000"/>
              </a:solidFill>
            </a:endParaRPr>
          </a:p>
        </p:txBody>
      </p:sp>
      <p:sp>
        <p:nvSpPr>
          <p:cNvPr id="6" name="TextBox 5"/>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3</a:t>
            </a:r>
            <a:endParaRPr lang="en-US" dirty="0"/>
          </a:p>
        </p:txBody>
      </p:sp>
      <p:sp>
        <p:nvSpPr>
          <p:cNvPr id="3" name="Text Placeholder 2"/>
          <p:cNvSpPr>
            <a:spLocks noGrp="1"/>
          </p:cNvSpPr>
          <p:nvPr>
            <p:ph type="body" idx="1"/>
          </p:nvPr>
        </p:nvSpPr>
        <p:spPr>
          <a:xfrm>
            <a:off x="892968" y="3536157"/>
            <a:ext cx="7828715" cy="2509242"/>
          </a:xfrm>
        </p:spPr>
        <p:txBody>
          <a:bodyPr>
            <a:normAutofit/>
          </a:bodyPr>
          <a:lstStyle/>
          <a:p>
            <a:r>
              <a:rPr lang="en-US" sz="3100" dirty="0"/>
              <a:t>How Summer Tuesday Night Training Works</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20</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Your First Day of Training</a:t>
            </a:r>
            <a:endParaRPr lang="en-US" dirty="0">
              <a:latin typeface="Arial"/>
              <a:cs typeface="Arial"/>
            </a:endParaRPr>
          </a:p>
        </p:txBody>
      </p:sp>
      <p:sp>
        <p:nvSpPr>
          <p:cNvPr id="3" name="Text Placeholder 2"/>
          <p:cNvSpPr>
            <a:spLocks noGrp="1"/>
          </p:cNvSpPr>
          <p:nvPr>
            <p:ph type="body" idx="1"/>
          </p:nvPr>
        </p:nvSpPr>
        <p:spPr>
          <a:xfrm>
            <a:off x="374895" y="1555858"/>
            <a:ext cx="4712730" cy="4420195"/>
          </a:xfrm>
        </p:spPr>
        <p:txBody>
          <a:bodyPr>
            <a:noAutofit/>
          </a:bodyPr>
          <a:lstStyle/>
          <a:p>
            <a:pPr>
              <a:spcBef>
                <a:spcPts val="1686"/>
              </a:spcBef>
            </a:pPr>
            <a:r>
              <a:rPr lang="en-US" sz="1500" dirty="0">
                <a:latin typeface="Arial"/>
                <a:cs typeface="Arial"/>
              </a:rPr>
              <a:t>A little check-in paperwork</a:t>
            </a:r>
          </a:p>
          <a:p>
            <a:pPr>
              <a:spcBef>
                <a:spcPts val="1686"/>
              </a:spcBef>
            </a:pPr>
            <a:r>
              <a:rPr lang="en-US" sz="1500" dirty="0">
                <a:latin typeface="Arial"/>
                <a:cs typeface="Arial"/>
              </a:rPr>
              <a:t>Our Tech Inspectors check out your airplane before it flies.  </a:t>
            </a:r>
          </a:p>
          <a:p>
            <a:pPr>
              <a:spcBef>
                <a:spcPts val="1686"/>
              </a:spcBef>
            </a:pPr>
            <a:r>
              <a:rPr lang="en-US" sz="1500" dirty="0">
                <a:latin typeface="Arial"/>
                <a:cs typeface="Arial"/>
              </a:rPr>
              <a:t>Meet an instructor.  </a:t>
            </a:r>
          </a:p>
          <a:p>
            <a:pPr>
              <a:spcBef>
                <a:spcPts val="1686"/>
              </a:spcBef>
            </a:pPr>
            <a:r>
              <a:rPr lang="en-US" sz="1500" dirty="0">
                <a:latin typeface="Arial"/>
                <a:cs typeface="Arial"/>
              </a:rPr>
              <a:t>Learn about the “Buddy Box” system that connects two transmitters so that your instructor can ensure safe flying</a:t>
            </a:r>
          </a:p>
          <a:p>
            <a:pPr>
              <a:spcBef>
                <a:spcPts val="1686"/>
              </a:spcBef>
            </a:pPr>
            <a:r>
              <a:rPr lang="en-US" sz="1500" dirty="0">
                <a:latin typeface="Arial"/>
                <a:cs typeface="Arial"/>
              </a:rPr>
              <a:t>Your first flight using the club trainer, or your own airplane</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21</a:t>
            </a:fld>
            <a:endParaRPr lang="en-US" sz="1500" dirty="0">
              <a:solidFill>
                <a:srgbClr val="000000"/>
              </a:solidFill>
            </a:endParaRPr>
          </a:p>
        </p:txBody>
      </p:sp>
      <p:pic>
        <p:nvPicPr>
          <p:cNvPr id="5" name="Picture 4"/>
          <p:cNvPicPr>
            <a:picLocks noChangeAspect="1"/>
          </p:cNvPicPr>
          <p:nvPr/>
        </p:nvPicPr>
        <p:blipFill>
          <a:blip r:embed="rId3" cstate="print"/>
          <a:stretch>
            <a:fillRect/>
          </a:stretch>
        </p:blipFill>
        <p:spPr>
          <a:xfrm>
            <a:off x="5452092" y="1581704"/>
            <a:ext cx="2934686" cy="4395139"/>
          </a:xfrm>
          <a:prstGeom prst="rect">
            <a:avLst/>
          </a:prstGeom>
        </p:spPr>
      </p:pic>
    </p:spTree>
    <p:extLst>
      <p:ext uri="{BB962C8B-B14F-4D97-AF65-F5344CB8AC3E}">
        <p14:creationId xmlns:p14="http://schemas.microsoft.com/office/powerpoint/2010/main" val="39106411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latin typeface="Arial"/>
                <a:cs typeface="Arial"/>
              </a:rPr>
              <a:t>Your Own Plane -</a:t>
            </a:r>
          </a:p>
        </p:txBody>
      </p:sp>
      <p:sp>
        <p:nvSpPr>
          <p:cNvPr id="3" name="Text Placeholder 2"/>
          <p:cNvSpPr>
            <a:spLocks noGrp="1"/>
          </p:cNvSpPr>
          <p:nvPr>
            <p:ph type="body" idx="1"/>
          </p:nvPr>
        </p:nvSpPr>
        <p:spPr>
          <a:xfrm>
            <a:off x="669730" y="1830587"/>
            <a:ext cx="7804547" cy="3595274"/>
          </a:xfrm>
        </p:spPr>
        <p:txBody>
          <a:bodyPr>
            <a:noAutofit/>
          </a:bodyPr>
          <a:lstStyle/>
          <a:p>
            <a:pPr>
              <a:lnSpc>
                <a:spcPct val="120000"/>
              </a:lnSpc>
              <a:spcBef>
                <a:spcPts val="843"/>
              </a:spcBef>
              <a:spcAft>
                <a:spcPts val="843"/>
              </a:spcAft>
            </a:pPr>
            <a:r>
              <a:rPr lang="en-US" sz="1700" dirty="0">
                <a:latin typeface="Arial"/>
                <a:cs typeface="Arial"/>
              </a:rPr>
              <a:t>After your introductory flight on the club trainer, you will be expected to have your own equipment:</a:t>
            </a:r>
          </a:p>
          <a:p>
            <a:pPr lvl="4">
              <a:lnSpc>
                <a:spcPct val="70000"/>
              </a:lnSpc>
              <a:spcBef>
                <a:spcPts val="843"/>
              </a:spcBef>
              <a:spcAft>
                <a:spcPts val="843"/>
              </a:spcAft>
            </a:pPr>
            <a:r>
              <a:rPr lang="en-US" sz="1700" b="1" dirty="0">
                <a:latin typeface="Arial"/>
                <a:cs typeface="Arial"/>
              </a:rPr>
              <a:t>Plane</a:t>
            </a:r>
          </a:p>
          <a:p>
            <a:pPr lvl="4">
              <a:lnSpc>
                <a:spcPct val="70000"/>
              </a:lnSpc>
              <a:spcBef>
                <a:spcPts val="843"/>
              </a:spcBef>
              <a:spcAft>
                <a:spcPts val="843"/>
              </a:spcAft>
            </a:pPr>
            <a:r>
              <a:rPr lang="en-US" sz="1700" b="1" dirty="0">
                <a:latin typeface="Arial"/>
                <a:cs typeface="Arial"/>
              </a:rPr>
              <a:t>Transmitter</a:t>
            </a:r>
          </a:p>
          <a:p>
            <a:pPr lvl="4">
              <a:lnSpc>
                <a:spcPct val="70000"/>
              </a:lnSpc>
              <a:spcBef>
                <a:spcPts val="843"/>
              </a:spcBef>
              <a:spcAft>
                <a:spcPts val="843"/>
              </a:spcAft>
            </a:pPr>
            <a:r>
              <a:rPr lang="en-US" sz="1700" b="1" dirty="0">
                <a:latin typeface="Arial"/>
                <a:cs typeface="Arial"/>
              </a:rPr>
              <a:t>Extra batteries and/or charger if electric</a:t>
            </a:r>
          </a:p>
          <a:p>
            <a:pPr lvl="4">
              <a:lnSpc>
                <a:spcPct val="70000"/>
              </a:lnSpc>
              <a:spcBef>
                <a:spcPts val="843"/>
              </a:spcBef>
              <a:spcAft>
                <a:spcPts val="843"/>
              </a:spcAft>
            </a:pPr>
            <a:r>
              <a:rPr lang="en-US" sz="1700" b="1" dirty="0">
                <a:latin typeface="Arial"/>
                <a:cs typeface="Arial"/>
              </a:rPr>
              <a:t>Appropriate ground equipment for your plane</a:t>
            </a:r>
          </a:p>
          <a:p>
            <a:pPr lvl="4">
              <a:lnSpc>
                <a:spcPct val="70000"/>
              </a:lnSpc>
              <a:spcBef>
                <a:spcPts val="843"/>
              </a:spcBef>
              <a:spcAft>
                <a:spcPts val="843"/>
              </a:spcAft>
            </a:pPr>
            <a:endParaRPr lang="en-US" sz="1700" b="1" dirty="0">
              <a:latin typeface="Arial"/>
              <a:cs typeface="Arial"/>
            </a:endParaRPr>
          </a:p>
          <a:p>
            <a:pPr>
              <a:lnSpc>
                <a:spcPct val="120000"/>
              </a:lnSpc>
              <a:spcBef>
                <a:spcPts val="843"/>
              </a:spcBef>
              <a:spcAft>
                <a:spcPts val="843"/>
              </a:spcAft>
            </a:pPr>
            <a:r>
              <a:rPr lang="en-US" sz="1700" dirty="0">
                <a:latin typeface="Arial"/>
                <a:cs typeface="Arial"/>
              </a:rPr>
              <a:t>Before coming to the field with your plane, assemble it to the best of your ability.   Follow instructions carefully.</a:t>
            </a:r>
          </a:p>
          <a:p>
            <a:pPr>
              <a:lnSpc>
                <a:spcPct val="120000"/>
              </a:lnSpc>
              <a:spcBef>
                <a:spcPts val="843"/>
              </a:spcBef>
              <a:spcAft>
                <a:spcPts val="843"/>
              </a:spcAft>
            </a:pPr>
            <a:r>
              <a:rPr lang="en-US" sz="1700" dirty="0">
                <a:latin typeface="Arial"/>
                <a:cs typeface="Arial"/>
              </a:rPr>
              <a:t>Before flying any new plane, a MAR/C Tech Inspector will examine your plane using the checklist on the next pages</a:t>
            </a:r>
          </a:p>
        </p:txBody>
      </p:sp>
      <p:sp>
        <p:nvSpPr>
          <p:cNvPr id="5" name="TextBox 4"/>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22</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Intentionally left blank</a:t>
            </a:r>
            <a:endParaRPr lang="en-US" dirty="0"/>
          </a:p>
        </p:txBody>
      </p:sp>
    </p:spTree>
    <p:extLst>
      <p:ext uri="{BB962C8B-B14F-4D97-AF65-F5344CB8AC3E}">
        <p14:creationId xmlns:p14="http://schemas.microsoft.com/office/powerpoint/2010/main" val="720225985"/>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C PREFLIGHT CHECKL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63254" y="-566703"/>
            <a:ext cx="6471847" cy="8375330"/>
          </a:xfrm>
          <a:prstGeom prst="rect">
            <a:avLst/>
          </a:prstGeom>
        </p:spPr>
      </p:pic>
      <p:sp>
        <p:nvSpPr>
          <p:cNvPr id="5" name="TextBox 4"/>
          <p:cNvSpPr txBox="1"/>
          <p:nvPr/>
        </p:nvSpPr>
        <p:spPr>
          <a:xfrm rot="5400000">
            <a:off x="-71606" y="6191296"/>
            <a:ext cx="786657" cy="3149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24</a:t>
            </a:fld>
            <a:endParaRPr lang="en-US" sz="1500" dirty="0">
              <a:solidFill>
                <a:srgbClr val="000000"/>
              </a:solidFill>
            </a:endParaRPr>
          </a:p>
        </p:txBody>
      </p:sp>
      <p:sp>
        <p:nvSpPr>
          <p:cNvPr id="6" name="TextBox 5"/>
          <p:cNvSpPr txBox="1"/>
          <p:nvPr/>
        </p:nvSpPr>
        <p:spPr>
          <a:xfrm rot="5400000">
            <a:off x="6009714" y="3062404"/>
            <a:ext cx="5184603" cy="6168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b="1" dirty="0">
                <a:solidFill>
                  <a:srgbClr val="000000"/>
                </a:solidFill>
                <a:latin typeface="Arial"/>
                <a:cs typeface="Arial"/>
              </a:rPr>
              <a:t>Before flying, a MAR/C Tech Inspector will check your plane using this checklist</a:t>
            </a:r>
          </a:p>
        </p:txBody>
      </p:sp>
    </p:spTree>
    <p:extLst>
      <p:ext uri="{BB962C8B-B14F-4D97-AF65-F5344CB8AC3E}">
        <p14:creationId xmlns:p14="http://schemas.microsoft.com/office/powerpoint/2010/main" val="833434140"/>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C PREFLIGHT CHECKL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517" y="-821433"/>
            <a:ext cx="6719883" cy="8754874"/>
          </a:xfrm>
          <a:prstGeom prst="rect">
            <a:avLst/>
          </a:prstGeom>
        </p:spPr>
      </p:pic>
      <p:sp>
        <p:nvSpPr>
          <p:cNvPr id="4" name="TextBox 3"/>
          <p:cNvSpPr txBox="1"/>
          <p:nvPr/>
        </p:nvSpPr>
        <p:spPr>
          <a:xfrm rot="5400000">
            <a:off x="49500" y="6076191"/>
            <a:ext cx="791662" cy="3149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25</a:t>
            </a:fld>
            <a:endParaRPr lang="en-US" sz="1500" dirty="0">
              <a:solidFill>
                <a:srgbClr val="000000"/>
              </a:solidFill>
            </a:endParaRPr>
          </a:p>
        </p:txBody>
      </p:sp>
      <p:sp>
        <p:nvSpPr>
          <p:cNvPr id="6" name="TextBox 5"/>
          <p:cNvSpPr txBox="1"/>
          <p:nvPr/>
        </p:nvSpPr>
        <p:spPr>
          <a:xfrm rot="5400000">
            <a:off x="6009714" y="3062404"/>
            <a:ext cx="5184603" cy="6168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b="1" dirty="0">
                <a:solidFill>
                  <a:srgbClr val="000000"/>
                </a:solidFill>
                <a:latin typeface="Arial"/>
                <a:cs typeface="Arial"/>
              </a:rPr>
              <a:t>Before flying, a MAR/C Tech Inspector will check your plane using this checklist (page 2)</a:t>
            </a:r>
          </a:p>
        </p:txBody>
      </p:sp>
    </p:spTree>
    <p:extLst>
      <p:ext uri="{BB962C8B-B14F-4D97-AF65-F5344CB8AC3E}">
        <p14:creationId xmlns:p14="http://schemas.microsoft.com/office/powerpoint/2010/main" val="1751978468"/>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Early Flights</a:t>
            </a:r>
            <a:endParaRPr lang="en-US" dirty="0"/>
          </a:p>
        </p:txBody>
      </p:sp>
      <p:sp>
        <p:nvSpPr>
          <p:cNvPr id="3" name="Text Placeholder 2"/>
          <p:cNvSpPr>
            <a:spLocks noGrp="1"/>
          </p:cNvSpPr>
          <p:nvPr>
            <p:ph type="body" idx="1"/>
          </p:nvPr>
        </p:nvSpPr>
        <p:spPr/>
        <p:txBody>
          <a:bodyPr/>
          <a:lstStyle/>
          <a:p>
            <a:r>
              <a:rPr lang="en-US" dirty="0" smtClean="0"/>
              <a:t>When you begin your flights, your instructor will walk you through a pre-flight inspection or ask you about your inspection.</a:t>
            </a:r>
          </a:p>
          <a:p>
            <a:r>
              <a:rPr lang="en-US" dirty="0" smtClean="0"/>
              <a:t>Instructor will taxi your aircraft.</a:t>
            </a:r>
          </a:p>
          <a:p>
            <a:r>
              <a:rPr lang="en-US" dirty="0" smtClean="0"/>
              <a:t>Instructor will take-off and depart the runway.</a:t>
            </a:r>
          </a:p>
          <a:p>
            <a:r>
              <a:rPr lang="en-US" dirty="0" smtClean="0"/>
              <a:t>Once your aircraft is trimmed the instructor will turn the aircraft over to you</a:t>
            </a:r>
            <a:endParaRPr lang="en-US" dirty="0"/>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26</a:t>
            </a:fld>
            <a:endParaRPr lang="en-US" sz="1500" dirty="0">
              <a:solidFill>
                <a:srgbClr val="000000"/>
              </a:solidFill>
            </a:endParaRPr>
          </a:p>
        </p:txBody>
      </p:sp>
    </p:spTree>
    <p:extLst>
      <p:ext uri="{BB962C8B-B14F-4D97-AF65-F5344CB8AC3E}">
        <p14:creationId xmlns:p14="http://schemas.microsoft.com/office/powerpoint/2010/main" val="1517340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Expectations</a:t>
            </a:r>
            <a:endParaRPr lang="en-US" dirty="0"/>
          </a:p>
        </p:txBody>
      </p:sp>
      <p:sp>
        <p:nvSpPr>
          <p:cNvPr id="3" name="Text Placeholder 2"/>
          <p:cNvSpPr>
            <a:spLocks noGrp="1"/>
          </p:cNvSpPr>
          <p:nvPr>
            <p:ph type="body" idx="1"/>
          </p:nvPr>
        </p:nvSpPr>
        <p:spPr>
          <a:xfrm>
            <a:off x="669726" y="1632142"/>
            <a:ext cx="8030873" cy="4420195"/>
          </a:xfrm>
        </p:spPr>
        <p:txBody>
          <a:bodyPr>
            <a:normAutofit fontScale="77500" lnSpcReduction="20000"/>
          </a:bodyPr>
          <a:lstStyle/>
          <a:p>
            <a:pPr>
              <a:lnSpc>
                <a:spcPct val="110000"/>
              </a:lnSpc>
              <a:spcBef>
                <a:spcPts val="703"/>
              </a:spcBef>
              <a:spcAft>
                <a:spcPts val="703"/>
              </a:spcAft>
            </a:pPr>
            <a:r>
              <a:rPr lang="en-US" dirty="0" smtClean="0"/>
              <a:t>Every Tuesday evening check out your logbook and a buddy box.   </a:t>
            </a:r>
          </a:p>
          <a:p>
            <a:pPr>
              <a:lnSpc>
                <a:spcPct val="110000"/>
              </a:lnSpc>
              <a:spcBef>
                <a:spcPts val="703"/>
              </a:spcBef>
              <a:spcAft>
                <a:spcPts val="703"/>
              </a:spcAft>
            </a:pPr>
            <a:r>
              <a:rPr lang="en-US" dirty="0" smtClean="0"/>
              <a:t>Get your name on the instructor waiting list</a:t>
            </a:r>
          </a:p>
          <a:p>
            <a:pPr>
              <a:lnSpc>
                <a:spcPct val="110000"/>
              </a:lnSpc>
              <a:spcBef>
                <a:spcPts val="703"/>
              </a:spcBef>
              <a:spcAft>
                <a:spcPts val="703"/>
              </a:spcAft>
            </a:pPr>
            <a:r>
              <a:rPr lang="en-US" dirty="0" smtClean="0"/>
              <a:t>Meet with your instructor</a:t>
            </a:r>
          </a:p>
          <a:p>
            <a:pPr lvl="2">
              <a:lnSpc>
                <a:spcPct val="110000"/>
              </a:lnSpc>
              <a:spcBef>
                <a:spcPts val="703"/>
              </a:spcBef>
              <a:spcAft>
                <a:spcPts val="703"/>
              </a:spcAft>
            </a:pPr>
            <a:r>
              <a:rPr lang="en-US" dirty="0" smtClean="0"/>
              <a:t>Ask questions!</a:t>
            </a:r>
          </a:p>
          <a:p>
            <a:pPr lvl="2">
              <a:lnSpc>
                <a:spcPct val="110000"/>
              </a:lnSpc>
              <a:spcBef>
                <a:spcPts val="703"/>
              </a:spcBef>
              <a:spcAft>
                <a:spcPts val="703"/>
              </a:spcAft>
            </a:pPr>
            <a:r>
              <a:rPr lang="en-US" dirty="0" smtClean="0"/>
              <a:t>Instructor will ask about your progress.  Tell them what phase you are working on (see section 5)</a:t>
            </a:r>
          </a:p>
          <a:p>
            <a:pPr lvl="2">
              <a:lnSpc>
                <a:spcPct val="110000"/>
              </a:lnSpc>
              <a:spcBef>
                <a:spcPts val="703"/>
              </a:spcBef>
              <a:spcAft>
                <a:spcPts val="703"/>
              </a:spcAft>
            </a:pPr>
            <a:r>
              <a:rPr lang="en-US" dirty="0" smtClean="0"/>
              <a:t>Make a plan for the upcoming flight</a:t>
            </a:r>
          </a:p>
          <a:p>
            <a:pPr>
              <a:lnSpc>
                <a:spcPct val="110000"/>
              </a:lnSpc>
              <a:spcBef>
                <a:spcPts val="703"/>
              </a:spcBef>
              <a:spcAft>
                <a:spcPts val="703"/>
              </a:spcAft>
            </a:pPr>
            <a:r>
              <a:rPr lang="en-US" dirty="0" smtClean="0">
                <a:solidFill>
                  <a:srgbClr val="FF0000"/>
                </a:solidFill>
              </a:rPr>
              <a:t>After each flight, get your name on the list to be assigned to the next available instructor.  You will likely fly with a different instructor each flight</a:t>
            </a:r>
          </a:p>
          <a:p>
            <a:pPr>
              <a:lnSpc>
                <a:spcPct val="110000"/>
              </a:lnSpc>
              <a:spcBef>
                <a:spcPts val="703"/>
              </a:spcBef>
              <a:spcAft>
                <a:spcPts val="703"/>
              </a:spcAft>
            </a:pPr>
            <a:r>
              <a:rPr lang="en-US" dirty="0" smtClean="0"/>
              <a:t>Return </a:t>
            </a:r>
            <a:r>
              <a:rPr lang="en-US" dirty="0"/>
              <a:t>the logbook and buddy box after your last flight of the </a:t>
            </a:r>
            <a:r>
              <a:rPr lang="en-US" dirty="0" smtClean="0"/>
              <a:t>evening</a:t>
            </a:r>
            <a:endParaRPr lang="en-US" dirty="0">
              <a:solidFill>
                <a:srgbClr val="FF0000"/>
              </a:solidFill>
            </a:endParaRP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27</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416719"/>
            <a:ext cx="7804547" cy="825965"/>
          </a:xfrm>
        </p:spPr>
        <p:txBody>
          <a:bodyPr>
            <a:normAutofit/>
          </a:bodyPr>
          <a:lstStyle/>
          <a:p>
            <a:r>
              <a:rPr lang="en-US" sz="4200" dirty="0">
                <a:latin typeface="Arial"/>
                <a:cs typeface="Arial"/>
              </a:rPr>
              <a:t>When are you Done?</a:t>
            </a:r>
          </a:p>
        </p:txBody>
      </p:sp>
      <p:sp>
        <p:nvSpPr>
          <p:cNvPr id="3" name="Text Placeholder 2"/>
          <p:cNvSpPr>
            <a:spLocks noGrp="1"/>
          </p:cNvSpPr>
          <p:nvPr>
            <p:ph type="body" idx="1"/>
          </p:nvPr>
        </p:nvSpPr>
        <p:spPr>
          <a:xfrm>
            <a:off x="669730" y="1592416"/>
            <a:ext cx="7804547" cy="4911198"/>
          </a:xfrm>
        </p:spPr>
        <p:txBody>
          <a:bodyPr>
            <a:normAutofit fontScale="62500" lnSpcReduction="20000"/>
          </a:bodyPr>
          <a:lstStyle/>
          <a:p>
            <a:pPr>
              <a:lnSpc>
                <a:spcPct val="120000"/>
              </a:lnSpc>
              <a:spcBef>
                <a:spcPts val="703"/>
              </a:spcBef>
              <a:spcAft>
                <a:spcPts val="703"/>
              </a:spcAft>
            </a:pPr>
            <a:r>
              <a:rPr lang="en-US" dirty="0" smtClean="0">
                <a:latin typeface="Arial"/>
                <a:cs typeface="Arial"/>
              </a:rPr>
              <a:t>A solo flight and quiz, when you are ready. </a:t>
            </a:r>
            <a:r>
              <a:rPr lang="en-US" dirty="0">
                <a:latin typeface="Arial"/>
                <a:cs typeface="Arial"/>
              </a:rPr>
              <a:t>See end of section 5 for details.</a:t>
            </a:r>
          </a:p>
          <a:p>
            <a:pPr>
              <a:lnSpc>
                <a:spcPct val="120000"/>
              </a:lnSpc>
              <a:spcBef>
                <a:spcPts val="703"/>
              </a:spcBef>
              <a:spcAft>
                <a:spcPts val="703"/>
              </a:spcAft>
            </a:pPr>
            <a:r>
              <a:rPr lang="en-US" dirty="0" smtClean="0">
                <a:latin typeface="Arial"/>
                <a:cs typeface="Arial"/>
              </a:rPr>
              <a:t>Most solo near the end of the summer. </a:t>
            </a:r>
          </a:p>
          <a:p>
            <a:pPr>
              <a:lnSpc>
                <a:spcPct val="120000"/>
              </a:lnSpc>
              <a:spcBef>
                <a:spcPts val="703"/>
              </a:spcBef>
              <a:spcAft>
                <a:spcPts val="703"/>
              </a:spcAft>
            </a:pPr>
            <a:r>
              <a:rPr lang="en-US" dirty="0" smtClean="0">
                <a:latin typeface="Arial"/>
                <a:cs typeface="Arial"/>
              </a:rPr>
              <a:t>After you pass, you are a “Youth”, or “Full” (adult) member, and may fly by yourself without buddy box and instructor.</a:t>
            </a:r>
          </a:p>
          <a:p>
            <a:pPr>
              <a:lnSpc>
                <a:spcPct val="120000"/>
              </a:lnSpc>
              <a:spcBef>
                <a:spcPts val="703"/>
              </a:spcBef>
              <a:spcAft>
                <a:spcPts val="703"/>
              </a:spcAft>
            </a:pPr>
            <a:r>
              <a:rPr lang="en-US" dirty="0" smtClean="0">
                <a:latin typeface="Arial"/>
                <a:cs typeface="Arial"/>
              </a:rPr>
              <a:t>However, pilots less than 12 years of age must be supervised by an adult, full club member</a:t>
            </a:r>
          </a:p>
          <a:p>
            <a:pPr>
              <a:lnSpc>
                <a:spcPct val="120000"/>
              </a:lnSpc>
              <a:spcBef>
                <a:spcPts val="703"/>
              </a:spcBef>
              <a:spcAft>
                <a:spcPts val="703"/>
              </a:spcAft>
            </a:pPr>
            <a:r>
              <a:rPr lang="en-US" dirty="0" smtClean="0">
                <a:latin typeface="Arial"/>
                <a:cs typeface="Arial"/>
              </a:rPr>
              <a:t>Use of computer RC simulators is highly encouraged.  Students learn faster, especially in the early stages.</a:t>
            </a:r>
          </a:p>
          <a:p>
            <a:pPr lvl="2">
              <a:lnSpc>
                <a:spcPct val="120000"/>
              </a:lnSpc>
              <a:spcBef>
                <a:spcPts val="703"/>
              </a:spcBef>
              <a:spcAft>
                <a:spcPts val="703"/>
              </a:spcAft>
            </a:pPr>
            <a:r>
              <a:rPr lang="en-US" sz="2000" dirty="0">
                <a:latin typeface="Arial"/>
                <a:cs typeface="Arial"/>
                <a:hlinkClick r:id="rId2"/>
              </a:rPr>
              <a:t>Great Planes Real Flight v. 7</a:t>
            </a:r>
            <a:endParaRPr lang="en-US" sz="2000" dirty="0">
              <a:latin typeface="Arial"/>
              <a:cs typeface="Arial"/>
            </a:endParaRPr>
          </a:p>
          <a:p>
            <a:pPr lvl="2">
              <a:lnSpc>
                <a:spcPct val="120000"/>
              </a:lnSpc>
              <a:spcBef>
                <a:spcPts val="703"/>
              </a:spcBef>
              <a:spcAft>
                <a:spcPts val="703"/>
              </a:spcAft>
            </a:pPr>
            <a:r>
              <a:rPr lang="en-US" sz="2000" dirty="0">
                <a:latin typeface="Arial"/>
                <a:cs typeface="Arial"/>
                <a:hlinkClick r:id="rId3"/>
              </a:rPr>
              <a:t>Horizon Hobbies Phoenix R/C flight sim</a:t>
            </a:r>
            <a:endParaRPr lang="en-US" sz="2000" dirty="0">
              <a:latin typeface="Arial"/>
              <a:cs typeface="Arial"/>
            </a:endParaRPr>
          </a:p>
          <a:p>
            <a:pPr lvl="2">
              <a:lnSpc>
                <a:spcPct val="120000"/>
              </a:lnSpc>
              <a:spcBef>
                <a:spcPts val="703"/>
              </a:spcBef>
              <a:spcAft>
                <a:spcPts val="703"/>
              </a:spcAft>
            </a:pPr>
            <a:r>
              <a:rPr lang="en-US" sz="2000" dirty="0">
                <a:latin typeface="Arial"/>
                <a:cs typeface="Arial"/>
              </a:rPr>
              <a:t>For Mac computers, </a:t>
            </a:r>
            <a:r>
              <a:rPr lang="en-US" sz="2000" dirty="0">
                <a:latin typeface="Arial"/>
                <a:cs typeface="Arial"/>
                <a:hlinkClick r:id="rId4"/>
              </a:rPr>
              <a:t>Aerofly RC7</a:t>
            </a:r>
            <a:endParaRPr lang="en-US" sz="2000" dirty="0">
              <a:latin typeface="Arial"/>
              <a:cs typeface="Arial"/>
            </a:endParaRPr>
          </a:p>
          <a:p>
            <a:pPr>
              <a:lnSpc>
                <a:spcPct val="120000"/>
              </a:lnSpc>
            </a:pPr>
            <a:r>
              <a:rPr lang="en-US" dirty="0">
                <a:latin typeface="Arial"/>
                <a:cs typeface="Arial"/>
              </a:rPr>
              <a:t>Good pilots never stop learning!</a:t>
            </a:r>
          </a:p>
          <a:p>
            <a:endParaRPr lang="en-US" dirty="0">
              <a:latin typeface="Arial"/>
              <a:cs typeface="Arial"/>
            </a:endParaRPr>
          </a:p>
        </p:txBody>
      </p:sp>
    </p:spTree>
    <p:extLst>
      <p:ext uri="{BB962C8B-B14F-4D97-AF65-F5344CB8AC3E}">
        <p14:creationId xmlns:p14="http://schemas.microsoft.com/office/powerpoint/2010/main" val="2924414493"/>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a:t>
            </a:r>
            <a:r>
              <a:rPr lang="en-US" dirty="0"/>
              <a:t>4</a:t>
            </a:r>
          </a:p>
        </p:txBody>
      </p:sp>
      <p:sp>
        <p:nvSpPr>
          <p:cNvPr id="3" name="Text Placeholder 2"/>
          <p:cNvSpPr>
            <a:spLocks noGrp="1"/>
          </p:cNvSpPr>
          <p:nvPr>
            <p:ph type="body" idx="1"/>
          </p:nvPr>
        </p:nvSpPr>
        <p:spPr/>
        <p:txBody>
          <a:bodyPr>
            <a:normAutofit/>
          </a:bodyPr>
          <a:lstStyle/>
          <a:p>
            <a:r>
              <a:rPr lang="en-US" sz="3100" dirty="0"/>
              <a:t>How the planes fly</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29</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212" y="565543"/>
            <a:ext cx="7804547" cy="1050367"/>
          </a:xfrm>
        </p:spPr>
        <p:txBody>
          <a:bodyPr>
            <a:normAutofit fontScale="90000"/>
          </a:bodyPr>
          <a:lstStyle/>
          <a:p>
            <a:r>
              <a:rPr lang="en-US" sz="3800" b="1" dirty="0"/>
              <a:t>A safe, inspiring, and educational training experience</a:t>
            </a:r>
          </a:p>
        </p:txBody>
      </p:sp>
      <p:sp>
        <p:nvSpPr>
          <p:cNvPr id="3" name="Text Placeholder 2"/>
          <p:cNvSpPr>
            <a:spLocks noGrp="1"/>
          </p:cNvSpPr>
          <p:nvPr>
            <p:ph type="body" idx="1"/>
          </p:nvPr>
        </p:nvSpPr>
        <p:spPr>
          <a:xfrm>
            <a:off x="773130" y="2125338"/>
            <a:ext cx="7804547" cy="4475561"/>
          </a:xfrm>
        </p:spPr>
        <p:txBody>
          <a:bodyPr>
            <a:normAutofit fontScale="85000" lnSpcReduction="10000"/>
          </a:bodyPr>
          <a:lstStyle/>
          <a:p>
            <a:pPr marL="342900" indent="-342900">
              <a:spcBef>
                <a:spcPts val="1055"/>
              </a:spcBef>
              <a:buFont typeface="+mj-lt"/>
              <a:buAutoNum type="arabicPeriod"/>
            </a:pPr>
            <a:r>
              <a:rPr lang="en-US" sz="1700" b="1" dirty="0" smtClean="0">
                <a:solidFill>
                  <a:srgbClr val="000000"/>
                </a:solidFill>
                <a:latin typeface="Arial"/>
                <a:cs typeface="Arial"/>
                <a:sym typeface="Avenir Roman"/>
              </a:rPr>
              <a:t>Any Time of year:  Come to the field and ask around for someone to teach you to fly</a:t>
            </a:r>
            <a:endParaRPr lang="en-US" sz="1700" b="1" dirty="0">
              <a:solidFill>
                <a:srgbClr val="000000"/>
              </a:solidFill>
              <a:latin typeface="Arial"/>
              <a:cs typeface="Arial"/>
              <a:sym typeface="Avenir Roman"/>
            </a:endParaRPr>
          </a:p>
          <a:p>
            <a:pPr marL="342900" indent="-342900">
              <a:spcBef>
                <a:spcPts val="1055"/>
              </a:spcBef>
              <a:buFont typeface="+mj-lt"/>
              <a:buAutoNum type="arabicPeriod"/>
            </a:pPr>
            <a:r>
              <a:rPr lang="en-US" sz="1700" b="1" dirty="0">
                <a:solidFill>
                  <a:srgbClr val="000000"/>
                </a:solidFill>
                <a:latin typeface="Arial"/>
                <a:cs typeface="Arial"/>
                <a:sym typeface="Avenir Roman"/>
              </a:rPr>
              <a:t>Summer Training Program</a:t>
            </a:r>
            <a:r>
              <a:rPr lang="en-US" sz="1700" dirty="0">
                <a:solidFill>
                  <a:srgbClr val="000000"/>
                </a:solidFill>
                <a:latin typeface="Arial"/>
                <a:cs typeface="Arial"/>
                <a:sym typeface="Avenir Roman"/>
              </a:rPr>
              <a:t>:</a:t>
            </a:r>
          </a:p>
          <a:p>
            <a:pPr lvl="2">
              <a:spcBef>
                <a:spcPts val="1055"/>
              </a:spcBef>
            </a:pPr>
            <a:r>
              <a:rPr lang="en-US" sz="1700" dirty="0" smtClean="0">
                <a:solidFill>
                  <a:srgbClr val="000000"/>
                </a:solidFill>
                <a:latin typeface="Arial"/>
                <a:cs typeface="Arial"/>
                <a:sym typeface="Avenir Roman"/>
              </a:rPr>
              <a:t>FREE – </a:t>
            </a:r>
            <a:r>
              <a:rPr lang="en-US" sz="1700" dirty="0">
                <a:solidFill>
                  <a:srgbClr val="000000"/>
                </a:solidFill>
                <a:latin typeface="Arial"/>
                <a:cs typeface="Arial"/>
                <a:sym typeface="Avenir Roman"/>
              </a:rPr>
              <a:t>Run by club volunteers</a:t>
            </a:r>
          </a:p>
          <a:p>
            <a:pPr lvl="2">
              <a:spcBef>
                <a:spcPts val="1055"/>
              </a:spcBef>
            </a:pPr>
            <a:r>
              <a:rPr lang="en-US" sz="1700" dirty="0">
                <a:latin typeface="Arial"/>
                <a:cs typeface="Arial"/>
                <a:sym typeface="Avenir Roman"/>
              </a:rPr>
              <a:t>Your first lesson on the club trainer </a:t>
            </a:r>
          </a:p>
          <a:p>
            <a:pPr lvl="2">
              <a:spcBef>
                <a:spcPts val="1055"/>
              </a:spcBef>
            </a:pPr>
            <a:r>
              <a:rPr lang="en-US" sz="1700" dirty="0">
                <a:solidFill>
                  <a:schemeClr val="tx1"/>
                </a:solidFill>
                <a:latin typeface="Arial"/>
                <a:cs typeface="Arial"/>
                <a:sym typeface="Avenir Roman"/>
              </a:rPr>
              <a:t>After this, you must provide your own airplane and transmitter, and apply for memberships (free if 18 or under, see following slides)</a:t>
            </a:r>
          </a:p>
          <a:p>
            <a:pPr lvl="2">
              <a:spcBef>
                <a:spcPts val="1055"/>
              </a:spcBef>
            </a:pPr>
            <a:r>
              <a:rPr lang="en-US" sz="1700" dirty="0" smtClean="0">
                <a:latin typeface="Arial"/>
                <a:cs typeface="Arial"/>
                <a:sym typeface="Avenir Roman"/>
              </a:rPr>
              <a:t>Tuesdays </a:t>
            </a:r>
            <a:r>
              <a:rPr lang="en-US" sz="1700" dirty="0">
                <a:latin typeface="Arial"/>
                <a:cs typeface="Arial"/>
                <a:sym typeface="Avenir Roman"/>
              </a:rPr>
              <a:t>5 PM to sunset (weather permitting), from approximately first week in May through last week in August.</a:t>
            </a:r>
            <a:endParaRPr lang="en-US" sz="1700" dirty="0">
              <a:solidFill>
                <a:srgbClr val="FF0000"/>
              </a:solidFill>
              <a:latin typeface="Arial"/>
              <a:cs typeface="Arial"/>
              <a:sym typeface="Avenir Roman"/>
            </a:endParaRPr>
          </a:p>
          <a:p>
            <a:pPr lvl="2">
              <a:spcBef>
                <a:spcPts val="1055"/>
              </a:spcBef>
            </a:pPr>
            <a:r>
              <a:rPr lang="en-US" sz="1700" dirty="0">
                <a:latin typeface="Arial"/>
                <a:cs typeface="Arial"/>
                <a:sym typeface="Avenir Roman"/>
              </a:rPr>
              <a:t>For new student pilots or for returning pilots that need to brush up on their flying skills</a:t>
            </a:r>
          </a:p>
          <a:p>
            <a:pPr lvl="2">
              <a:spcBef>
                <a:spcPts val="1055"/>
              </a:spcBef>
            </a:pPr>
            <a:r>
              <a:rPr lang="en-US" sz="1700" dirty="0">
                <a:latin typeface="Arial"/>
                <a:cs typeface="Arial"/>
                <a:sym typeface="Avenir Roman"/>
              </a:rPr>
              <a:t>Minimum age depends on aptitude and motivation of the individual student – usually at least 10 years old</a:t>
            </a:r>
            <a:r>
              <a:rPr lang="en-US" sz="1700" dirty="0" smtClean="0">
                <a:latin typeface="Arial"/>
                <a:cs typeface="Arial"/>
                <a:sym typeface="Avenir Roman"/>
              </a:rPr>
              <a:t>.</a:t>
            </a:r>
          </a:p>
          <a:p>
            <a:pPr>
              <a:spcBef>
                <a:spcPts val="1055"/>
              </a:spcBef>
            </a:pPr>
            <a:r>
              <a:rPr lang="en-US" sz="1700" dirty="0">
                <a:solidFill>
                  <a:srgbClr val="000000"/>
                </a:solidFill>
                <a:latin typeface="Arial"/>
                <a:cs typeface="Arial"/>
                <a:sym typeface="Avenir Roman"/>
              </a:rPr>
              <a:t>Instructor and student each hold a transmitter, and the two are connected by a “buddy box” connector cord so the </a:t>
            </a:r>
            <a:r>
              <a:rPr lang="en-US" sz="1700" b="1" dirty="0">
                <a:solidFill>
                  <a:srgbClr val="FF0000"/>
                </a:solidFill>
                <a:latin typeface="Arial"/>
                <a:cs typeface="Arial"/>
                <a:sym typeface="Avenir Roman"/>
              </a:rPr>
              <a:t>instructor can always assure safe flying</a:t>
            </a:r>
          </a:p>
          <a:p>
            <a:pPr marL="312429" lvl="4">
              <a:spcBef>
                <a:spcPts val="1055"/>
              </a:spcBef>
            </a:pPr>
            <a:r>
              <a:rPr lang="en-US" sz="1700" b="1" i="1" dirty="0">
                <a:solidFill>
                  <a:srgbClr val="FF0000"/>
                </a:solidFill>
                <a:latin typeface="Arial"/>
                <a:cs typeface="Arial"/>
                <a:sym typeface="Avenir Roman"/>
              </a:rPr>
              <a:t>BEFORE YOUR BUY ANYTHING, READ SECTION 2, Selecting your training airplane and </a:t>
            </a:r>
            <a:r>
              <a:rPr lang="en-US" sz="1700" b="1" i="1" dirty="0" smtClean="0">
                <a:solidFill>
                  <a:srgbClr val="FF0000"/>
                </a:solidFill>
                <a:latin typeface="Arial"/>
                <a:cs typeface="Arial"/>
                <a:sym typeface="Avenir Roman"/>
              </a:rPr>
              <a:t>radio</a:t>
            </a:r>
            <a:endParaRPr lang="en-US" sz="1700" dirty="0">
              <a:latin typeface="Arial"/>
              <a:cs typeface="Arial"/>
              <a:sym typeface="Avenir Roman"/>
            </a:endParaRPr>
          </a:p>
          <a:p>
            <a:pPr lvl="2">
              <a:spcBef>
                <a:spcPts val="1055"/>
              </a:spcBef>
            </a:pPr>
            <a:endParaRPr lang="en-US" sz="1500" b="1" i="1" dirty="0">
              <a:solidFill>
                <a:srgbClr val="FF0000"/>
              </a:solidFill>
              <a:latin typeface="Arial"/>
              <a:cs typeface="Arial"/>
              <a:sym typeface="Avenir Roman"/>
            </a:endParaRPr>
          </a:p>
          <a:p>
            <a:endParaRPr lang="en-US" sz="1000" dirty="0">
              <a:latin typeface="Arial"/>
              <a:cs typeface="Arial"/>
            </a:endParaRPr>
          </a:p>
        </p:txBody>
      </p:sp>
      <p:sp>
        <p:nvSpPr>
          <p:cNvPr id="4" name="TextBox 3"/>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a:t>
            </a:fld>
            <a:endParaRPr lang="en-US" sz="1500" dirty="0">
              <a:solidFill>
                <a:srgbClr val="000000"/>
              </a:solidFill>
            </a:endParaRPr>
          </a:p>
        </p:txBody>
      </p:sp>
    </p:spTree>
    <p:extLst>
      <p:ext uri="{BB962C8B-B14F-4D97-AF65-F5344CB8AC3E}">
        <p14:creationId xmlns:p14="http://schemas.microsoft.com/office/powerpoint/2010/main" val="22661932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669730" y="312541"/>
            <a:ext cx="7804547" cy="947626"/>
          </a:xfrm>
          <a:prstGeom prst="rect">
            <a:avLst/>
          </a:prstGeom>
        </p:spPr>
        <p:txBody>
          <a:bodyPr>
            <a:normAutofit fontScale="90000"/>
          </a:bodyPr>
          <a:lstStyle/>
          <a:p>
            <a:pPr>
              <a:spcBef>
                <a:spcPts val="2952"/>
              </a:spcBef>
              <a:defRPr sz="1800"/>
            </a:pPr>
            <a:r>
              <a:rPr sz="3500" b="1" dirty="0">
                <a:latin typeface="Arial"/>
                <a:cs typeface="Arial"/>
              </a:rPr>
              <a:t>Controls</a:t>
            </a:r>
            <a:r>
              <a:rPr lang="en-US" sz="3500" b="1" dirty="0">
                <a:latin typeface="Arial"/>
                <a:cs typeface="Arial"/>
              </a:rPr>
              <a:t>, </a:t>
            </a:r>
            <a:r>
              <a:rPr sz="3500" b="1" dirty="0">
                <a:latin typeface="Arial"/>
                <a:cs typeface="Arial"/>
              </a:rPr>
              <a:t>Aerodynamics</a:t>
            </a:r>
            <a:r>
              <a:rPr lang="en-US" sz="3500" b="1" dirty="0">
                <a:latin typeface="Arial"/>
                <a:cs typeface="Arial"/>
              </a:rPr>
              <a:t>, and Stability</a:t>
            </a:r>
            <a:endParaRPr sz="3500" b="1" dirty="0">
              <a:latin typeface="Arial"/>
              <a:cs typeface="Arial"/>
            </a:endParaRPr>
          </a:p>
        </p:txBody>
      </p:sp>
      <p:sp>
        <p:nvSpPr>
          <p:cNvPr id="59" name="Shape 59"/>
          <p:cNvSpPr>
            <a:spLocks noGrp="1"/>
          </p:cNvSpPr>
          <p:nvPr>
            <p:ph type="body" idx="1"/>
          </p:nvPr>
        </p:nvSpPr>
        <p:spPr>
          <a:prstGeom prst="rect">
            <a:avLst/>
          </a:prstGeom>
        </p:spPr>
        <p:txBody>
          <a:bodyPr>
            <a:noAutofit/>
          </a:bodyPr>
          <a:lstStyle/>
          <a:p>
            <a:pPr marL="624860" indent="-624860">
              <a:defRPr sz="1800"/>
            </a:pPr>
            <a:r>
              <a:rPr lang="en-US" sz="2200" dirty="0"/>
              <a:t>Elevator, Rudder, Aileron</a:t>
            </a:r>
          </a:p>
          <a:p>
            <a:pPr marL="624860" indent="-624860">
              <a:defRPr sz="1800"/>
            </a:pPr>
            <a:r>
              <a:rPr lang="en-US" sz="2200" dirty="0"/>
              <a:t>Wing </a:t>
            </a:r>
            <a:r>
              <a:rPr lang="en-US" sz="2200" dirty="0" err="1"/>
              <a:t>planform</a:t>
            </a:r>
            <a:endParaRPr lang="en-US" sz="2200" dirty="0"/>
          </a:p>
          <a:p>
            <a:pPr marL="624860" indent="-624860">
              <a:defRPr sz="1800"/>
            </a:pPr>
            <a:r>
              <a:rPr lang="en-US" sz="2200" dirty="0"/>
              <a:t>Lift and Wing Design</a:t>
            </a:r>
            <a:endParaRPr sz="2200" dirty="0"/>
          </a:p>
          <a:p>
            <a:pPr marL="624860" indent="-624860">
              <a:defRPr sz="1800"/>
            </a:pPr>
            <a:r>
              <a:rPr lang="en-US" sz="2200" dirty="0"/>
              <a:t>W</a:t>
            </a:r>
            <a:r>
              <a:rPr sz="2200" dirty="0"/>
              <a:t>ing section (airfoil)</a:t>
            </a:r>
            <a:endParaRPr lang="en-US" sz="2200" dirty="0"/>
          </a:p>
          <a:p>
            <a:pPr marL="624860" indent="-624860">
              <a:defRPr sz="1800"/>
            </a:pPr>
            <a:r>
              <a:rPr sz="2200" dirty="0"/>
              <a:t>Tail group (empennage)</a:t>
            </a:r>
          </a:p>
          <a:p>
            <a:pPr marL="624860" indent="-624860">
              <a:defRPr sz="1800"/>
            </a:pPr>
            <a:r>
              <a:rPr sz="2200" dirty="0"/>
              <a:t>Center of lift, center of gravity</a:t>
            </a:r>
          </a:p>
          <a:p>
            <a:pPr marL="624860" indent="-624860">
              <a:defRPr sz="1800"/>
            </a:pPr>
            <a:r>
              <a:rPr sz="2200" dirty="0"/>
              <a:t>Characteristics of a “speed stable” airplane</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30</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138298"/>
            <a:ext cx="7804547" cy="1518048"/>
          </a:xfrm>
        </p:spPr>
        <p:txBody>
          <a:bodyPr>
            <a:normAutofit/>
          </a:bodyPr>
          <a:lstStyle/>
          <a:p>
            <a:r>
              <a:rPr lang="en-US" sz="4200" dirty="0"/>
              <a:t>Ailerons, Elevators, and Rudder</a:t>
            </a:r>
            <a:br>
              <a:rPr lang="en-US" sz="4200" dirty="0"/>
            </a:br>
            <a:r>
              <a:rPr lang="en-US" sz="3100" dirty="0"/>
              <a:t>Control </a:t>
            </a:r>
            <a:r>
              <a:rPr lang="en-US" sz="3100" i="1" dirty="0"/>
              <a:t>Roll, Pitch, </a:t>
            </a:r>
            <a:r>
              <a:rPr lang="en-US" sz="3100" dirty="0"/>
              <a:t>and</a:t>
            </a:r>
            <a:r>
              <a:rPr lang="en-US" sz="3100" i="1" dirty="0"/>
              <a:t> Yaw</a:t>
            </a:r>
            <a:endParaRPr lang="en-US" sz="3100" dirty="0"/>
          </a:p>
        </p:txBody>
      </p:sp>
      <p:sp>
        <p:nvSpPr>
          <p:cNvPr id="3" name="Text Placeholder 2"/>
          <p:cNvSpPr>
            <a:spLocks noGrp="1"/>
          </p:cNvSpPr>
          <p:nvPr>
            <p:ph type="body" idx="1"/>
          </p:nvPr>
        </p:nvSpPr>
        <p:spPr>
          <a:xfrm>
            <a:off x="437408" y="1642172"/>
            <a:ext cx="7804547" cy="2769173"/>
          </a:xfrm>
        </p:spPr>
        <p:txBody>
          <a:bodyPr>
            <a:normAutofit/>
          </a:bodyPr>
          <a:lstStyle/>
          <a:p>
            <a:pPr marL="0" indent="0">
              <a:spcBef>
                <a:spcPts val="703"/>
              </a:spcBef>
              <a:buNone/>
            </a:pPr>
            <a:r>
              <a:rPr lang="en-US" sz="2000" dirty="0"/>
              <a:t>Ailerons</a:t>
            </a:r>
          </a:p>
          <a:p>
            <a:pPr lvl="1">
              <a:spcBef>
                <a:spcPts val="703"/>
              </a:spcBef>
            </a:pPr>
            <a:r>
              <a:rPr lang="en-US" sz="2000" dirty="0"/>
              <a:t>Roll, left and right</a:t>
            </a:r>
          </a:p>
          <a:p>
            <a:pPr marL="0" indent="0">
              <a:spcBef>
                <a:spcPts val="703"/>
              </a:spcBef>
              <a:buNone/>
            </a:pPr>
            <a:r>
              <a:rPr lang="en-US" sz="2000" dirty="0"/>
              <a:t>Elevators</a:t>
            </a:r>
          </a:p>
          <a:p>
            <a:pPr lvl="1">
              <a:spcBef>
                <a:spcPts val="703"/>
              </a:spcBef>
            </a:pPr>
            <a:r>
              <a:rPr lang="en-US" sz="2000" dirty="0"/>
              <a:t>Pitch, up and down) </a:t>
            </a:r>
          </a:p>
          <a:p>
            <a:pPr marL="0" indent="0">
              <a:spcBef>
                <a:spcPts val="703"/>
              </a:spcBef>
              <a:buNone/>
            </a:pPr>
            <a:r>
              <a:rPr lang="en-US" sz="2000" dirty="0"/>
              <a:t>Rudder</a:t>
            </a:r>
          </a:p>
          <a:p>
            <a:pPr lvl="1">
              <a:spcBef>
                <a:spcPts val="703"/>
              </a:spcBef>
            </a:pPr>
            <a:r>
              <a:rPr lang="en-US" sz="2000" dirty="0"/>
              <a:t>Yaw, left and right</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31</a:t>
            </a:fld>
            <a:endParaRPr lang="en-US" sz="1500" dirty="0">
              <a:solidFill>
                <a:srgbClr val="000000"/>
              </a:solidFill>
            </a:endParaRPr>
          </a:p>
        </p:txBody>
      </p:sp>
      <p:pic>
        <p:nvPicPr>
          <p:cNvPr id="5" name="Picture 4"/>
          <p:cNvPicPr>
            <a:picLocks noChangeAspect="1"/>
          </p:cNvPicPr>
          <p:nvPr/>
        </p:nvPicPr>
        <p:blipFill>
          <a:blip r:embed="rId3" cstate="print"/>
          <a:stretch>
            <a:fillRect/>
          </a:stretch>
        </p:blipFill>
        <p:spPr>
          <a:xfrm>
            <a:off x="4946725" y="1656347"/>
            <a:ext cx="4092084" cy="2938426"/>
          </a:xfrm>
          <a:prstGeom prst="rect">
            <a:avLst/>
          </a:prstGeom>
        </p:spPr>
      </p:pic>
      <p:cxnSp>
        <p:nvCxnSpPr>
          <p:cNvPr id="7" name="Straight Arrow Connector 6"/>
          <p:cNvCxnSpPr/>
          <p:nvPr/>
        </p:nvCxnSpPr>
        <p:spPr>
          <a:xfrm flipV="1">
            <a:off x="3132453" y="2256650"/>
            <a:ext cx="2858425" cy="192138"/>
          </a:xfrm>
          <a:prstGeom prst="straightConnector1">
            <a:avLst/>
          </a:prstGeom>
          <a:noFill/>
          <a:ln w="25400" cap="flat">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1" name="Straight Arrow Connector 10"/>
          <p:cNvCxnSpPr/>
          <p:nvPr/>
        </p:nvCxnSpPr>
        <p:spPr>
          <a:xfrm>
            <a:off x="1615836" y="2898770"/>
            <a:ext cx="4053129" cy="646128"/>
          </a:xfrm>
          <a:prstGeom prst="straightConnector1">
            <a:avLst/>
          </a:prstGeom>
          <a:noFill/>
          <a:ln w="25400" cap="flat">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6" name="Straight Arrow Connector 15"/>
          <p:cNvCxnSpPr/>
          <p:nvPr/>
        </p:nvCxnSpPr>
        <p:spPr>
          <a:xfrm>
            <a:off x="1374879" y="3664216"/>
            <a:ext cx="4294085" cy="289227"/>
          </a:xfrm>
          <a:prstGeom prst="straightConnector1">
            <a:avLst/>
          </a:prstGeom>
          <a:noFill/>
          <a:ln w="25400" cap="flat">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3132455" y="2448790"/>
            <a:ext cx="4897116" cy="1038241"/>
          </a:xfrm>
          <a:prstGeom prst="straightConnector1">
            <a:avLst/>
          </a:prstGeom>
          <a:noFill/>
          <a:ln w="25400" cap="flat">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pic>
        <p:nvPicPr>
          <p:cNvPr id="10" name="Picture 9" descr="axes.jpg"/>
          <p:cNvPicPr>
            <a:picLocks noChangeAspect="1"/>
          </p:cNvPicPr>
          <p:nvPr/>
        </p:nvPicPr>
        <p:blipFill>
          <a:blip r:embed="rId4" cstate="print"/>
          <a:stretch>
            <a:fillRect/>
          </a:stretch>
        </p:blipFill>
        <p:spPr>
          <a:xfrm>
            <a:off x="1689541" y="4757301"/>
            <a:ext cx="5893545" cy="2024269"/>
          </a:xfrm>
          <a:prstGeom prst="rect">
            <a:avLst/>
          </a:prstGeom>
        </p:spPr>
      </p:pic>
    </p:spTree>
    <p:extLst>
      <p:ext uri="{BB962C8B-B14F-4D97-AF65-F5344CB8AC3E}">
        <p14:creationId xmlns:p14="http://schemas.microsoft.com/office/powerpoint/2010/main" val="40978172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xfrm>
            <a:off x="669730" y="272039"/>
            <a:ext cx="7804547" cy="966526"/>
          </a:xfrm>
          <a:prstGeom prst="rect">
            <a:avLst/>
          </a:prstGeom>
        </p:spPr>
        <p:txBody>
          <a:bodyPr>
            <a:normAutofit/>
          </a:bodyPr>
          <a:lstStyle/>
          <a:p>
            <a:pPr defTabSz="398302">
              <a:spcBef>
                <a:spcPts val="2810"/>
              </a:spcBef>
              <a:defRPr sz="1800"/>
            </a:pPr>
            <a:r>
              <a:rPr sz="3400" dirty="0"/>
              <a:t> </a:t>
            </a:r>
            <a:r>
              <a:rPr lang="en-US" sz="4200" b="1" dirty="0"/>
              <a:t>Radio Controls</a:t>
            </a:r>
            <a:endParaRPr sz="2200" b="1" dirty="0"/>
          </a:p>
        </p:txBody>
      </p:sp>
      <p:sp>
        <p:nvSpPr>
          <p:cNvPr id="4" name="TextBox 3"/>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32</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2612763" y="1421535"/>
            <a:ext cx="3663372" cy="4184643"/>
          </a:xfrm>
          <a:prstGeom prst="rect">
            <a:avLst/>
          </a:prstGeom>
        </p:spPr>
      </p:pic>
      <p:sp>
        <p:nvSpPr>
          <p:cNvPr id="3" name="TextBox 2"/>
          <p:cNvSpPr txBox="1"/>
          <p:nvPr/>
        </p:nvSpPr>
        <p:spPr>
          <a:xfrm>
            <a:off x="7047043" y="3399460"/>
            <a:ext cx="1339734" cy="610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dirty="0">
                <a:solidFill>
                  <a:srgbClr val="000000"/>
                </a:solidFill>
              </a:rPr>
              <a:t>Ailerons</a:t>
            </a:r>
          </a:p>
          <a:p>
            <a:pPr rtl="0" latinLnBrk="1" hangingPunct="0"/>
            <a:r>
              <a:rPr lang="en-US" sz="1700" dirty="0">
                <a:solidFill>
                  <a:srgbClr val="000000"/>
                </a:solidFill>
              </a:rPr>
              <a:t>(roll)</a:t>
            </a:r>
          </a:p>
        </p:txBody>
      </p:sp>
      <p:cxnSp>
        <p:nvCxnSpPr>
          <p:cNvPr id="7" name="Straight Arrow Connector 6"/>
          <p:cNvCxnSpPr/>
          <p:nvPr/>
        </p:nvCxnSpPr>
        <p:spPr>
          <a:xfrm flipV="1">
            <a:off x="6195523" y="3664219"/>
            <a:ext cx="997490" cy="1"/>
          </a:xfrm>
          <a:prstGeom prst="straightConnector1">
            <a:avLst/>
          </a:prstGeom>
          <a:noFill/>
          <a:ln w="76200" cap="flat" cmpd="sng">
            <a:solidFill>
              <a:srgbClr val="0365C0"/>
            </a:solidFill>
            <a:prstDash val="solid"/>
            <a:bevel/>
            <a:headEnd type="triangle"/>
            <a:tailEnd type="triangle"/>
          </a:ln>
          <a:effectLst/>
        </p:spPr>
        <p:style>
          <a:lnRef idx="0">
            <a:scrgbClr r="0" g="0" b="0"/>
          </a:lnRef>
          <a:fillRef idx="0">
            <a:scrgbClr r="0" g="0" b="0"/>
          </a:fillRef>
          <a:effectRef idx="0">
            <a:scrgbClr r="0" g="0" b="0"/>
          </a:effectRef>
          <a:fontRef idx="none"/>
        </p:style>
      </p:cxnSp>
      <p:cxnSp>
        <p:nvCxnSpPr>
          <p:cNvPr id="11" name="Straight Arrow Connector 10"/>
          <p:cNvCxnSpPr/>
          <p:nvPr/>
        </p:nvCxnSpPr>
        <p:spPr>
          <a:xfrm flipV="1">
            <a:off x="6694268" y="3224659"/>
            <a:ext cx="0" cy="886778"/>
          </a:xfrm>
          <a:prstGeom prst="straightConnector1">
            <a:avLst/>
          </a:prstGeom>
          <a:noFill/>
          <a:ln w="76200" cap="flat" cmpd="sng">
            <a:solidFill>
              <a:srgbClr val="0365C0"/>
            </a:solidFill>
            <a:prstDash val="solid"/>
            <a:bevel/>
            <a:headEnd type="triangle"/>
            <a:tailEnd type="triangle"/>
          </a:ln>
          <a:effectLst/>
        </p:spPr>
        <p:style>
          <a:lnRef idx="0">
            <a:scrgbClr r="0" g="0" b="0"/>
          </a:lnRef>
          <a:fillRef idx="0">
            <a:scrgbClr r="0" g="0" b="0"/>
          </a:fillRef>
          <a:effectRef idx="0">
            <a:scrgbClr r="0" g="0" b="0"/>
          </a:effectRef>
          <a:fontRef idx="none"/>
        </p:style>
      </p:cxnSp>
      <p:sp>
        <p:nvSpPr>
          <p:cNvPr id="13" name="TextBox 12"/>
          <p:cNvSpPr txBox="1"/>
          <p:nvPr/>
        </p:nvSpPr>
        <p:spPr>
          <a:xfrm>
            <a:off x="5992654" y="2485775"/>
            <a:ext cx="1359995" cy="610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b="1" dirty="0">
                <a:solidFill>
                  <a:srgbClr val="000000"/>
                </a:solidFill>
              </a:rPr>
              <a:t>Elevator</a:t>
            </a:r>
          </a:p>
          <a:p>
            <a:pPr rtl="0" latinLnBrk="1" hangingPunct="0"/>
            <a:r>
              <a:rPr lang="en-US" sz="1700" b="1" dirty="0">
                <a:solidFill>
                  <a:srgbClr val="000000"/>
                </a:solidFill>
              </a:rPr>
              <a:t>(Pitch)</a:t>
            </a:r>
          </a:p>
        </p:txBody>
      </p:sp>
      <p:cxnSp>
        <p:nvCxnSpPr>
          <p:cNvPr id="14" name="Straight Arrow Connector 13"/>
          <p:cNvCxnSpPr/>
          <p:nvPr/>
        </p:nvCxnSpPr>
        <p:spPr>
          <a:xfrm flipV="1">
            <a:off x="1620264" y="3664220"/>
            <a:ext cx="997490" cy="1"/>
          </a:xfrm>
          <a:prstGeom prst="straightConnector1">
            <a:avLst/>
          </a:prstGeom>
          <a:noFill/>
          <a:ln w="76200" cap="flat" cmpd="sng">
            <a:solidFill>
              <a:srgbClr val="0365C0"/>
            </a:solidFill>
            <a:prstDash val="solid"/>
            <a:bevel/>
            <a:headEnd type="triangle"/>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flipV="1">
            <a:off x="2119008" y="3224660"/>
            <a:ext cx="0" cy="886778"/>
          </a:xfrm>
          <a:prstGeom prst="straightConnector1">
            <a:avLst/>
          </a:prstGeom>
          <a:noFill/>
          <a:ln w="76200" cap="flat" cmpd="sng">
            <a:solidFill>
              <a:srgbClr val="0365C0"/>
            </a:solidFill>
            <a:prstDash val="solid"/>
            <a:bevel/>
            <a:headEnd type="none"/>
            <a:tailEnd type="triangle"/>
          </a:ln>
          <a:effectLst/>
        </p:spPr>
        <p:style>
          <a:lnRef idx="0">
            <a:scrgbClr r="0" g="0" b="0"/>
          </a:lnRef>
          <a:fillRef idx="0">
            <a:scrgbClr r="0" g="0" b="0"/>
          </a:fillRef>
          <a:effectRef idx="0">
            <a:scrgbClr r="0" g="0" b="0"/>
          </a:effectRef>
          <a:fontRef idx="none"/>
        </p:style>
      </p:cxnSp>
      <p:sp>
        <p:nvSpPr>
          <p:cNvPr id="17" name="TextBox 16"/>
          <p:cNvSpPr txBox="1"/>
          <p:nvPr/>
        </p:nvSpPr>
        <p:spPr>
          <a:xfrm>
            <a:off x="652004" y="3358854"/>
            <a:ext cx="968261" cy="610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b="1" dirty="0">
                <a:solidFill>
                  <a:srgbClr val="000000"/>
                </a:solidFill>
              </a:rPr>
              <a:t>Rudder</a:t>
            </a:r>
          </a:p>
          <a:p>
            <a:pPr rtl="0" latinLnBrk="1" hangingPunct="0"/>
            <a:r>
              <a:rPr lang="en-US" sz="1700" b="1" dirty="0">
                <a:solidFill>
                  <a:srgbClr val="000000"/>
                </a:solidFill>
              </a:rPr>
              <a:t>(yaw)</a:t>
            </a:r>
          </a:p>
        </p:txBody>
      </p:sp>
      <p:sp>
        <p:nvSpPr>
          <p:cNvPr id="18" name="TextBox 17"/>
          <p:cNvSpPr txBox="1"/>
          <p:nvPr/>
        </p:nvSpPr>
        <p:spPr>
          <a:xfrm>
            <a:off x="1649492" y="2750269"/>
            <a:ext cx="968261"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b="1" dirty="0">
                <a:solidFill>
                  <a:srgbClr val="000000"/>
                </a:solidFill>
              </a:rPr>
              <a:t>Power</a:t>
            </a:r>
          </a:p>
        </p:txBody>
      </p:sp>
      <p:sp>
        <p:nvSpPr>
          <p:cNvPr id="20" name="TextBox 19"/>
          <p:cNvSpPr txBox="1"/>
          <p:nvPr/>
        </p:nvSpPr>
        <p:spPr>
          <a:xfrm>
            <a:off x="3751440" y="5809812"/>
            <a:ext cx="1541601"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b="1" dirty="0">
                <a:solidFill>
                  <a:srgbClr val="000000"/>
                </a:solidFill>
              </a:rPr>
              <a:t>Trim Controls</a:t>
            </a:r>
          </a:p>
        </p:txBody>
      </p:sp>
      <p:cxnSp>
        <p:nvCxnSpPr>
          <p:cNvPr id="21" name="Straight Arrow Connector 20"/>
          <p:cNvCxnSpPr/>
          <p:nvPr/>
        </p:nvCxnSpPr>
        <p:spPr>
          <a:xfrm flipV="1">
            <a:off x="4457678" y="4406980"/>
            <a:ext cx="763350" cy="1339376"/>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flipH="1" flipV="1">
            <a:off x="3629515" y="4334969"/>
            <a:ext cx="828162" cy="1411387"/>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5" name="Straight Arrow Connector 24"/>
          <p:cNvCxnSpPr/>
          <p:nvPr/>
        </p:nvCxnSpPr>
        <p:spPr>
          <a:xfrm flipH="1" flipV="1">
            <a:off x="4261510" y="3859709"/>
            <a:ext cx="196167" cy="1886648"/>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6" name="Straight Arrow Connector 25"/>
          <p:cNvCxnSpPr/>
          <p:nvPr/>
        </p:nvCxnSpPr>
        <p:spPr>
          <a:xfrm flipV="1">
            <a:off x="4457678" y="3859709"/>
            <a:ext cx="321470" cy="1886648"/>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394934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Wing </a:t>
            </a:r>
            <a:r>
              <a:rPr lang="en-US" dirty="0" err="1" smtClean="0"/>
              <a:t>Planform</a:t>
            </a:r>
            <a:endParaRPr lang="en-US" dirty="0"/>
          </a:p>
        </p:txBody>
      </p:sp>
      <p:sp>
        <p:nvSpPr>
          <p:cNvPr id="3" name="Text Placeholder 2"/>
          <p:cNvSpPr>
            <a:spLocks noGrp="1"/>
          </p:cNvSpPr>
          <p:nvPr>
            <p:ph type="body" idx="1"/>
          </p:nvPr>
        </p:nvSpPr>
        <p:spPr/>
        <p:txBody>
          <a:bodyPr/>
          <a:lstStyle/>
          <a:p>
            <a:r>
              <a:rPr lang="en-US" dirty="0" smtClean="0"/>
              <a:t>Rectangular (best for trainers)</a:t>
            </a:r>
          </a:p>
          <a:p>
            <a:r>
              <a:rPr lang="en-US" dirty="0" smtClean="0"/>
              <a:t>Tapered</a:t>
            </a:r>
          </a:p>
          <a:p>
            <a:r>
              <a:rPr lang="en-US" dirty="0" smtClean="0"/>
              <a:t>Elliptical</a:t>
            </a:r>
          </a:p>
          <a:p>
            <a:r>
              <a:rPr lang="en-US" dirty="0" smtClean="0"/>
              <a:t>Swept</a:t>
            </a:r>
          </a:p>
          <a:p>
            <a:r>
              <a:rPr lang="en-US" dirty="0" smtClean="0"/>
              <a:t>Delta</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33</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5237971" y="1912452"/>
            <a:ext cx="3610452" cy="4361366"/>
          </a:xfrm>
          <a:prstGeom prst="rect">
            <a:avLst/>
          </a:prstGeom>
        </p:spPr>
      </p:pic>
    </p:spTree>
    <p:extLst>
      <p:ext uri="{BB962C8B-B14F-4D97-AF65-F5344CB8AC3E}">
        <p14:creationId xmlns:p14="http://schemas.microsoft.com/office/powerpoint/2010/main" val="41017314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28" y="312540"/>
            <a:ext cx="5687002" cy="1518048"/>
          </a:xfrm>
        </p:spPr>
        <p:txBody>
          <a:bodyPr/>
          <a:lstStyle/>
          <a:p>
            <a:r>
              <a:rPr lang="en-US" dirty="0" smtClean="0"/>
              <a:t>Lift</a:t>
            </a:r>
            <a:endParaRPr lang="en-US" dirty="0"/>
          </a:p>
        </p:txBody>
      </p:sp>
      <p:sp>
        <p:nvSpPr>
          <p:cNvPr id="3" name="Text Placeholder 2"/>
          <p:cNvSpPr>
            <a:spLocks noGrp="1"/>
          </p:cNvSpPr>
          <p:nvPr>
            <p:ph type="body" idx="1"/>
          </p:nvPr>
        </p:nvSpPr>
        <p:spPr/>
        <p:txBody>
          <a:bodyPr/>
          <a:lstStyle/>
          <a:p>
            <a:pPr marL="0" indent="0">
              <a:spcBef>
                <a:spcPts val="1758"/>
              </a:spcBef>
              <a:buNone/>
            </a:pPr>
            <a:r>
              <a:rPr lang="en-US" dirty="0" smtClean="0"/>
              <a:t>Lift comes from:</a:t>
            </a:r>
          </a:p>
          <a:p>
            <a:pPr lvl="2">
              <a:spcBef>
                <a:spcPts val="1758"/>
              </a:spcBef>
            </a:pPr>
            <a:r>
              <a:rPr lang="en-US" dirty="0"/>
              <a:t>Angle of Attack</a:t>
            </a:r>
          </a:p>
          <a:p>
            <a:pPr lvl="2">
              <a:spcBef>
                <a:spcPts val="1758"/>
              </a:spcBef>
            </a:pPr>
            <a:r>
              <a:rPr lang="en-US" dirty="0"/>
              <a:t>Wing Area</a:t>
            </a:r>
          </a:p>
          <a:p>
            <a:pPr lvl="2">
              <a:spcBef>
                <a:spcPts val="1758"/>
              </a:spcBef>
            </a:pPr>
            <a:r>
              <a:rPr lang="en-US" dirty="0" smtClean="0"/>
              <a:t>Airfoil Shape </a:t>
            </a:r>
          </a:p>
          <a:p>
            <a:pPr lvl="2">
              <a:spcBef>
                <a:spcPts val="1758"/>
              </a:spcBef>
            </a:pPr>
            <a:r>
              <a:rPr lang="en-US" dirty="0" smtClean="0"/>
              <a:t>Airspeed</a:t>
            </a:r>
          </a:p>
          <a:p>
            <a:pPr marL="0" indent="0">
              <a:spcBef>
                <a:spcPts val="1758"/>
              </a:spcBef>
              <a:buNone/>
            </a:pPr>
            <a:r>
              <a:rPr lang="en-US" dirty="0" smtClean="0"/>
              <a:t>In level flight, Lift = Weight</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34</a:t>
            </a:fld>
            <a:endParaRPr lang="en-US" sz="1500" dirty="0">
              <a:solidFill>
                <a:srgbClr val="000000"/>
              </a:solidFill>
            </a:endParaRPr>
          </a:p>
        </p:txBody>
      </p:sp>
      <p:sp>
        <p:nvSpPr>
          <p:cNvPr id="11" name="TextBox 10"/>
          <p:cNvSpPr txBox="1"/>
          <p:nvPr/>
        </p:nvSpPr>
        <p:spPr>
          <a:xfrm>
            <a:off x="2565444" y="4244730"/>
            <a:ext cx="2951643" cy="461665"/>
          </a:xfrm>
          <a:prstGeom prst="rect">
            <a:avLst/>
          </a:prstGeom>
        </p:spPr>
        <p:txBody>
          <a:bodyPr rot="0" spcFirstLastPara="1" vertOverflow="overflow" horzOverflow="overflow" vert="horz" wrap="square" lIns="35706" tIns="35706" rIns="35706" bIns="35706" numCol="1" spcCol="26780" rtlCol="0" anchor="ctr">
            <a:spAutoFit/>
          </a:bodyPr>
          <a:lstStyle/>
          <a:p>
            <a:pPr rtl="0" latinLnBrk="1" hangingPunct="0"/>
            <a:endParaRPr lang="en-US">
              <a:solidFill>
                <a:srgbClr val="000000"/>
              </a:solidFill>
            </a:endParaRPr>
          </a:p>
        </p:txBody>
      </p:sp>
      <p:sp>
        <p:nvSpPr>
          <p:cNvPr id="14" name="Arc 13"/>
          <p:cNvSpPr/>
          <p:nvPr/>
        </p:nvSpPr>
        <p:spPr>
          <a:xfrm rot="13401112">
            <a:off x="5095004" y="2895178"/>
            <a:ext cx="864614" cy="858241"/>
          </a:xfrm>
          <a:prstGeom prst="arc">
            <a:avLst/>
          </a:prstGeom>
          <a:noFill/>
          <a:ln w="25400" cap="flat">
            <a:solidFill>
              <a:srgbClr val="0365C0"/>
            </a:solidFill>
            <a:prstDash val="solid"/>
            <a:bevel/>
            <a:headEnd type="triangl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5" name="TextBox 14"/>
          <p:cNvSpPr txBox="1"/>
          <p:nvPr/>
        </p:nvSpPr>
        <p:spPr>
          <a:xfrm rot="20816658">
            <a:off x="5158561" y="3560883"/>
            <a:ext cx="1341688" cy="2721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300" dirty="0">
                <a:solidFill>
                  <a:srgbClr val="000000"/>
                </a:solidFill>
              </a:rPr>
              <a:t>Direction of flight</a:t>
            </a:r>
          </a:p>
        </p:txBody>
      </p:sp>
      <p:grpSp>
        <p:nvGrpSpPr>
          <p:cNvPr id="19" name="Group 18"/>
          <p:cNvGrpSpPr/>
          <p:nvPr/>
        </p:nvGrpSpPr>
        <p:grpSpPr>
          <a:xfrm>
            <a:off x="4755378" y="1830587"/>
            <a:ext cx="3869501" cy="2045489"/>
            <a:chOff x="6763201" y="1813705"/>
            <a:chExt cx="5503291" cy="2909138"/>
          </a:xfrm>
        </p:grpSpPr>
        <p:grpSp>
          <p:nvGrpSpPr>
            <p:cNvPr id="13" name="Group 12"/>
            <p:cNvGrpSpPr/>
            <p:nvPr/>
          </p:nvGrpSpPr>
          <p:grpSpPr>
            <a:xfrm>
              <a:off x="6763201" y="3285250"/>
              <a:ext cx="5503291" cy="1437593"/>
              <a:chOff x="6218920" y="3376780"/>
              <a:chExt cx="5503291" cy="1437593"/>
            </a:xfrm>
          </p:grpSpPr>
          <p:sp>
            <p:nvSpPr>
              <p:cNvPr id="4" name="Freeform 3"/>
              <p:cNvSpPr/>
              <p:nvPr/>
            </p:nvSpPr>
            <p:spPr>
              <a:xfrm>
                <a:off x="8101760" y="3871157"/>
                <a:ext cx="2965348" cy="693067"/>
              </a:xfrm>
              <a:custGeom>
                <a:avLst/>
                <a:gdLst>
                  <a:gd name="connsiteX0" fmla="*/ 2461333 w 2965347"/>
                  <a:gd name="connsiteY0" fmla="*/ 832358 h 931284"/>
                  <a:gd name="connsiteX1" fmla="*/ 677299 w 2965347"/>
                  <a:gd name="connsiteY1" fmla="*/ 459400 h 931284"/>
                  <a:gd name="connsiteX2" fmla="*/ 72542 w 2965347"/>
                  <a:gd name="connsiteY2" fmla="*/ 187242 h 931284"/>
                  <a:gd name="connsiteX3" fmla="*/ 92700 w 2965347"/>
                  <a:gd name="connsiteY3" fmla="*/ 56203 h 931284"/>
                  <a:gd name="connsiteX4" fmla="*/ 808330 w 2965347"/>
                  <a:gd name="connsiteY4" fmla="*/ 25963 h 931284"/>
                  <a:gd name="connsiteX5" fmla="*/ 1917051 w 2965347"/>
                  <a:gd name="connsiteY5" fmla="*/ 429160 h 931284"/>
                  <a:gd name="connsiteX6" fmla="*/ 2945138 w 2965347"/>
                  <a:gd name="connsiteY6" fmla="*/ 902917 h 931284"/>
                  <a:gd name="connsiteX7" fmla="*/ 2461333 w 2965347"/>
                  <a:gd name="connsiteY7" fmla="*/ 832358 h 9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5347" h="931284">
                    <a:moveTo>
                      <a:pt x="2461333" y="832358"/>
                    </a:moveTo>
                    <a:cubicBezTo>
                      <a:pt x="2083360" y="758439"/>
                      <a:pt x="1075431" y="566919"/>
                      <a:pt x="677299" y="459400"/>
                    </a:cubicBezTo>
                    <a:cubicBezTo>
                      <a:pt x="279167" y="351881"/>
                      <a:pt x="169975" y="254441"/>
                      <a:pt x="72542" y="187242"/>
                    </a:cubicBezTo>
                    <a:cubicBezTo>
                      <a:pt x="-24891" y="120043"/>
                      <a:pt x="-29931" y="83083"/>
                      <a:pt x="92700" y="56203"/>
                    </a:cubicBezTo>
                    <a:cubicBezTo>
                      <a:pt x="215331" y="29323"/>
                      <a:pt x="504271" y="-36197"/>
                      <a:pt x="808330" y="25963"/>
                    </a:cubicBezTo>
                    <a:cubicBezTo>
                      <a:pt x="1112388" y="88122"/>
                      <a:pt x="1560916" y="283001"/>
                      <a:pt x="1917051" y="429160"/>
                    </a:cubicBezTo>
                    <a:cubicBezTo>
                      <a:pt x="2273186" y="575319"/>
                      <a:pt x="2859464" y="835717"/>
                      <a:pt x="2945138" y="902917"/>
                    </a:cubicBezTo>
                    <a:cubicBezTo>
                      <a:pt x="3030812" y="970117"/>
                      <a:pt x="2839306" y="906277"/>
                      <a:pt x="2461333" y="832358"/>
                    </a:cubicBezTo>
                    <a:close/>
                  </a:path>
                </a:pathLst>
              </a:custGeom>
              <a:ln>
                <a:solidFill>
                  <a:schemeClr val="tx1"/>
                </a:solidFill>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cxnSp>
            <p:nvCxnSpPr>
              <p:cNvPr id="8" name="Straight Connector 7"/>
              <p:cNvCxnSpPr/>
              <p:nvPr/>
            </p:nvCxnSpPr>
            <p:spPr>
              <a:xfrm>
                <a:off x="6450744" y="3376780"/>
                <a:ext cx="5271467" cy="1437593"/>
              </a:xfrm>
              <a:prstGeom prst="line">
                <a:avLst/>
              </a:prstGeom>
              <a:noFill/>
              <a:ln w="25400" cap="flat">
                <a:solidFill>
                  <a:srgbClr val="0365C0"/>
                </a:solidFill>
                <a:prstDash val="dash"/>
                <a:bevel/>
              </a:ln>
              <a:effectLst/>
            </p:spPr>
            <p:style>
              <a:lnRef idx="0">
                <a:scrgbClr r="0" g="0" b="0"/>
              </a:lnRef>
              <a:fillRef idx="0">
                <a:scrgbClr r="0" g="0" b="0"/>
              </a:fillRef>
              <a:effectRef idx="0">
                <a:scrgbClr r="0" g="0" b="0"/>
              </a:effectRef>
              <a:fontRef idx="none"/>
            </p:style>
          </p:cxnSp>
          <p:cxnSp>
            <p:nvCxnSpPr>
              <p:cNvPr id="10" name="Straight Connector 9"/>
              <p:cNvCxnSpPr/>
              <p:nvPr/>
            </p:nvCxnSpPr>
            <p:spPr>
              <a:xfrm flipV="1">
                <a:off x="6218920" y="4042055"/>
                <a:ext cx="2701249" cy="641278"/>
              </a:xfrm>
              <a:prstGeom prst="line">
                <a:avLst/>
              </a:prstGeom>
              <a:noFill/>
              <a:ln w="25400" cap="flat">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grpSp>
        <p:cxnSp>
          <p:nvCxnSpPr>
            <p:cNvPr id="16" name="Straight Connector 15"/>
            <p:cNvCxnSpPr/>
            <p:nvPr/>
          </p:nvCxnSpPr>
          <p:spPr>
            <a:xfrm>
              <a:off x="9464450" y="1813705"/>
              <a:ext cx="0" cy="213682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grpSp>
      <p:cxnSp>
        <p:nvCxnSpPr>
          <p:cNvPr id="21" name="Straight Connector 20"/>
          <p:cNvCxnSpPr/>
          <p:nvPr/>
        </p:nvCxnSpPr>
        <p:spPr>
          <a:xfrm flipH="1">
            <a:off x="6654693" y="3333038"/>
            <a:ext cx="905912" cy="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26" name="TextBox 25"/>
          <p:cNvSpPr txBox="1"/>
          <p:nvPr/>
        </p:nvSpPr>
        <p:spPr>
          <a:xfrm>
            <a:off x="6356732" y="1368923"/>
            <a:ext cx="50515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smtClean="0">
                <a:solidFill>
                  <a:srgbClr val="000000"/>
                </a:solidFill>
              </a:rPr>
              <a:t>Lift</a:t>
            </a:r>
            <a:endParaRPr lang="en-US" dirty="0">
              <a:solidFill>
                <a:srgbClr val="000000"/>
              </a:solidFill>
            </a:endParaRPr>
          </a:p>
        </p:txBody>
      </p:sp>
      <p:sp>
        <p:nvSpPr>
          <p:cNvPr id="27" name="TextBox 26"/>
          <p:cNvSpPr txBox="1"/>
          <p:nvPr/>
        </p:nvSpPr>
        <p:spPr>
          <a:xfrm>
            <a:off x="7514978" y="3043811"/>
            <a:ext cx="79340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smtClean="0">
                <a:solidFill>
                  <a:srgbClr val="000000"/>
                </a:solidFill>
              </a:rPr>
              <a:t>Drag</a:t>
            </a:r>
            <a:endParaRPr lang="en-US" dirty="0">
              <a:solidFill>
                <a:srgbClr val="000000"/>
              </a:solidFill>
            </a:endParaRPr>
          </a:p>
        </p:txBody>
      </p:sp>
      <p:cxnSp>
        <p:nvCxnSpPr>
          <p:cNvPr id="17" name="Straight Connector 16"/>
          <p:cNvCxnSpPr/>
          <p:nvPr/>
        </p:nvCxnSpPr>
        <p:spPr>
          <a:xfrm flipV="1">
            <a:off x="6654691" y="3333039"/>
            <a:ext cx="0" cy="146365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20" name="TextBox 19"/>
          <p:cNvSpPr txBox="1"/>
          <p:nvPr/>
        </p:nvSpPr>
        <p:spPr>
          <a:xfrm>
            <a:off x="6113543" y="4796689"/>
            <a:ext cx="108230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smtClean="0">
                <a:solidFill>
                  <a:srgbClr val="000000"/>
                </a:solidFill>
              </a:rPr>
              <a:t>Weight</a:t>
            </a:r>
            <a:endParaRPr lang="en-US" dirty="0">
              <a:solidFill>
                <a:srgbClr val="000000"/>
              </a:solidFill>
            </a:endParaRPr>
          </a:p>
        </p:txBody>
      </p:sp>
      <p:cxnSp>
        <p:nvCxnSpPr>
          <p:cNvPr id="22" name="Straight Connector 21"/>
          <p:cNvCxnSpPr/>
          <p:nvPr/>
        </p:nvCxnSpPr>
        <p:spPr>
          <a:xfrm flipH="1" flipV="1">
            <a:off x="4039996" y="3211622"/>
            <a:ext cx="993795" cy="121417"/>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173714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27" y="424402"/>
            <a:ext cx="7804547" cy="1005728"/>
          </a:xfrm>
        </p:spPr>
        <p:txBody>
          <a:bodyPr>
            <a:noAutofit/>
          </a:bodyPr>
          <a:lstStyle/>
          <a:p>
            <a:r>
              <a:rPr lang="en-US" sz="2800" dirty="0"/>
              <a:t>Lift </a:t>
            </a:r>
            <a:r>
              <a:rPr lang="en-US" sz="2800" dirty="0" smtClean="0"/>
              <a:t>is greatly reduced when </a:t>
            </a:r>
            <a:r>
              <a:rPr lang="en-US" sz="2800" dirty="0"/>
              <a:t>the Wing Stalls</a:t>
            </a:r>
          </a:p>
        </p:txBody>
      </p:sp>
      <p:sp>
        <p:nvSpPr>
          <p:cNvPr id="3" name="Text Placeholder 2"/>
          <p:cNvSpPr>
            <a:spLocks noGrp="1"/>
          </p:cNvSpPr>
          <p:nvPr>
            <p:ph type="body" idx="1"/>
          </p:nvPr>
        </p:nvSpPr>
        <p:spPr/>
        <p:txBody>
          <a:bodyPr>
            <a:normAutofit fontScale="70000" lnSpcReduction="20000"/>
          </a:bodyPr>
          <a:lstStyle/>
          <a:p>
            <a:r>
              <a:rPr lang="en-US" dirty="0" smtClean="0"/>
              <a:t>Stall can occur when:</a:t>
            </a:r>
          </a:p>
          <a:p>
            <a:pPr lvl="2"/>
            <a:r>
              <a:rPr lang="en-US" dirty="0"/>
              <a:t>T</a:t>
            </a:r>
            <a:r>
              <a:rPr lang="en-US" dirty="0" smtClean="0"/>
              <a:t>oo slow</a:t>
            </a:r>
          </a:p>
          <a:p>
            <a:pPr lvl="2"/>
            <a:r>
              <a:rPr lang="en-US" dirty="0" smtClean="0"/>
              <a:t>Pulling too much up elevator</a:t>
            </a:r>
          </a:p>
          <a:p>
            <a:pPr lvl="2"/>
            <a:r>
              <a:rPr lang="en-US" dirty="0"/>
              <a:t>S</a:t>
            </a:r>
            <a:r>
              <a:rPr lang="en-US" dirty="0" smtClean="0"/>
              <a:t>teep bank angle</a:t>
            </a:r>
          </a:p>
          <a:p>
            <a:pPr lvl="2"/>
            <a:r>
              <a:rPr lang="en-US" dirty="0" smtClean="0"/>
              <a:t>Any combination of these three</a:t>
            </a:r>
          </a:p>
          <a:p>
            <a:r>
              <a:rPr lang="en-US" dirty="0"/>
              <a:t>Occurs at </a:t>
            </a:r>
            <a:r>
              <a:rPr lang="en-US" i="1" dirty="0" smtClean="0"/>
              <a:t>critical</a:t>
            </a:r>
            <a:r>
              <a:rPr lang="en-US" dirty="0" smtClean="0"/>
              <a:t> </a:t>
            </a:r>
            <a:r>
              <a:rPr lang="en-US" i="1" dirty="0" smtClean="0"/>
              <a:t>angle </a:t>
            </a:r>
            <a:r>
              <a:rPr lang="en-US" i="1" dirty="0"/>
              <a:t>of </a:t>
            </a:r>
            <a:r>
              <a:rPr lang="en-US" i="1" dirty="0" smtClean="0"/>
              <a:t>attack, </a:t>
            </a:r>
            <a:r>
              <a:rPr lang="en-US" dirty="0"/>
              <a:t>about 15 degrees </a:t>
            </a:r>
            <a:endParaRPr lang="en-US" i="1" dirty="0"/>
          </a:p>
          <a:p>
            <a:r>
              <a:rPr lang="en-US" dirty="0" smtClean="0"/>
              <a:t>Trainers have gentle stall characteristics.  The </a:t>
            </a:r>
            <a:r>
              <a:rPr lang="en-US" dirty="0" err="1" smtClean="0"/>
              <a:t>warbird</a:t>
            </a:r>
            <a:r>
              <a:rPr lang="en-US" dirty="0" smtClean="0"/>
              <a:t> you want to fly someday might not.</a:t>
            </a:r>
          </a:p>
          <a:p>
            <a:r>
              <a:rPr lang="en-US" dirty="0" smtClean="0"/>
              <a:t>One wing can stall before the other, resulting in a sharp roll, and if it continues, a spin.  A good trainer won’t do this.</a:t>
            </a:r>
            <a:endParaRPr lang="en-US" dirty="0"/>
          </a:p>
        </p:txBody>
      </p:sp>
      <p:sp>
        <p:nvSpPr>
          <p:cNvPr id="4" name="TextBox 3"/>
          <p:cNvSpPr txBox="1"/>
          <p:nvPr/>
        </p:nvSpPr>
        <p:spPr>
          <a:xfrm>
            <a:off x="7645189" y="2320484"/>
            <a:ext cx="72109" cy="456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endParaRPr lang="en-US" dirty="0">
              <a:solidFill>
                <a:srgbClr val="000000"/>
              </a:solidFill>
            </a:endParaRPr>
          </a:p>
        </p:txBody>
      </p:sp>
      <p:sp>
        <p:nvSpPr>
          <p:cNvPr id="5" name="TextBox 4"/>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35</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4579241" y="2721991"/>
            <a:ext cx="4056416" cy="2426119"/>
          </a:xfrm>
          <a:prstGeom prst="rect">
            <a:avLst/>
          </a:prstGeom>
        </p:spPr>
      </p:pic>
    </p:spTree>
    <p:extLst>
      <p:ext uri="{BB962C8B-B14F-4D97-AF65-F5344CB8AC3E}">
        <p14:creationId xmlns:p14="http://schemas.microsoft.com/office/powerpoint/2010/main" val="39192141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arky.gif"/>
          <p:cNvPicPr>
            <a:picLocks noChangeAspect="1"/>
          </p:cNvPicPr>
          <p:nvPr/>
        </p:nvPicPr>
        <p:blipFill>
          <a:blip r:embed="rId3" cstate="print"/>
          <a:stretch>
            <a:fillRect/>
          </a:stretch>
        </p:blipFill>
        <p:spPr>
          <a:xfrm>
            <a:off x="595300" y="2286747"/>
            <a:ext cx="2900599" cy="2901205"/>
          </a:xfrm>
          <a:prstGeom prst="rect">
            <a:avLst/>
          </a:prstGeom>
        </p:spPr>
      </p:pic>
      <p:sp>
        <p:nvSpPr>
          <p:cNvPr id="2" name="Title 1"/>
          <p:cNvSpPr>
            <a:spLocks noGrp="1"/>
          </p:cNvSpPr>
          <p:nvPr>
            <p:ph type="title" idx="4294967295"/>
          </p:nvPr>
        </p:nvSpPr>
        <p:spPr>
          <a:xfrm>
            <a:off x="837467" y="129886"/>
            <a:ext cx="7804547" cy="986337"/>
          </a:xfrm>
        </p:spPr>
        <p:txBody>
          <a:bodyPr>
            <a:normAutofit/>
          </a:bodyPr>
          <a:lstStyle/>
          <a:p>
            <a:r>
              <a:rPr lang="en-US" dirty="0" smtClean="0"/>
              <a:t>Airfoil Shapes</a:t>
            </a:r>
            <a:endParaRPr lang="en-US" dirty="0"/>
          </a:p>
        </p:txBody>
      </p:sp>
      <p:sp>
        <p:nvSpPr>
          <p:cNvPr id="4" name="TextBox 3"/>
          <p:cNvSpPr txBox="1"/>
          <p:nvPr/>
        </p:nvSpPr>
        <p:spPr>
          <a:xfrm>
            <a:off x="4739740" y="1546662"/>
            <a:ext cx="5745679"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endParaRPr lang="en-US" dirty="0">
              <a:solidFill>
                <a:srgbClr val="000000"/>
              </a:solidFill>
            </a:endParaRP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36</a:t>
            </a:fld>
            <a:endParaRPr lang="en-US" sz="1500" dirty="0">
              <a:solidFill>
                <a:srgbClr val="000000"/>
              </a:solidFill>
            </a:endParaRPr>
          </a:p>
        </p:txBody>
      </p:sp>
      <p:pic>
        <p:nvPicPr>
          <p:cNvPr id="7" name="Picture 6" descr="NACA2412.jpg"/>
          <p:cNvPicPr>
            <a:picLocks noChangeAspect="1"/>
          </p:cNvPicPr>
          <p:nvPr/>
        </p:nvPicPr>
        <p:blipFill>
          <a:blip r:embed="rId4" cstate="print"/>
          <a:stretch>
            <a:fillRect/>
          </a:stretch>
        </p:blipFill>
        <p:spPr>
          <a:xfrm>
            <a:off x="4876128" y="2388078"/>
            <a:ext cx="3510649" cy="2628027"/>
          </a:xfrm>
          <a:prstGeom prst="rect">
            <a:avLst/>
          </a:prstGeom>
        </p:spPr>
      </p:pic>
      <p:sp>
        <p:nvSpPr>
          <p:cNvPr id="8" name="TextBox 7"/>
          <p:cNvSpPr txBox="1"/>
          <p:nvPr/>
        </p:nvSpPr>
        <p:spPr>
          <a:xfrm>
            <a:off x="432972" y="1182461"/>
            <a:ext cx="3911443" cy="1149335"/>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Flat bottom airfoil</a:t>
            </a:r>
          </a:p>
          <a:p>
            <a:pPr marL="321356" indent="-321356" algn="l" rtl="0" latinLnBrk="1" hangingPunct="0">
              <a:buFont typeface="Arial"/>
              <a:buChar char="•"/>
            </a:pPr>
            <a:r>
              <a:rPr lang="en-US" sz="1700" dirty="0">
                <a:solidFill>
                  <a:srgbClr val="000000"/>
                </a:solidFill>
              </a:rPr>
              <a:t>much camber (mid-line is curved)</a:t>
            </a:r>
          </a:p>
          <a:p>
            <a:pPr marL="321356" indent="-321356" algn="l" rtl="0" latinLnBrk="1" hangingPunct="0">
              <a:buFont typeface="Arial"/>
              <a:buChar char="•"/>
            </a:pPr>
            <a:r>
              <a:rPr lang="en-US" sz="1700" dirty="0">
                <a:solidFill>
                  <a:srgbClr val="000000"/>
                </a:solidFill>
              </a:rPr>
              <a:t>Often used on trainers and Cubs</a:t>
            </a:r>
          </a:p>
          <a:p>
            <a:pPr marL="321356" indent="-321356" algn="l" rtl="0" latinLnBrk="1" hangingPunct="0">
              <a:buFont typeface="Arial"/>
              <a:buChar char="•"/>
            </a:pPr>
            <a:r>
              <a:rPr lang="en-US" sz="1700" dirty="0">
                <a:solidFill>
                  <a:srgbClr val="000000"/>
                </a:solidFill>
              </a:rPr>
              <a:t>Good at low speeds</a:t>
            </a:r>
          </a:p>
        </p:txBody>
      </p:sp>
      <p:sp>
        <p:nvSpPr>
          <p:cNvPr id="12" name="TextBox 11"/>
          <p:cNvSpPr txBox="1"/>
          <p:nvPr/>
        </p:nvSpPr>
        <p:spPr>
          <a:xfrm>
            <a:off x="5115437" y="1269867"/>
            <a:ext cx="3180738" cy="1149335"/>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“Semi-symmetrical” airfoil</a:t>
            </a:r>
          </a:p>
          <a:p>
            <a:pPr marL="241017" indent="-241017" algn="l" rtl="0" latinLnBrk="1" hangingPunct="0">
              <a:buFont typeface="Arial"/>
              <a:buChar char="•"/>
            </a:pPr>
            <a:r>
              <a:rPr lang="en-US" sz="1700" dirty="0">
                <a:solidFill>
                  <a:srgbClr val="000000"/>
                </a:solidFill>
              </a:rPr>
              <a:t>has some camber </a:t>
            </a:r>
          </a:p>
          <a:p>
            <a:pPr marL="241017" indent="-241017" algn="l" rtl="0" latinLnBrk="1" hangingPunct="0">
              <a:buFont typeface="Arial"/>
              <a:buChar char="•"/>
            </a:pPr>
            <a:r>
              <a:rPr lang="en-US" sz="1700" dirty="0">
                <a:solidFill>
                  <a:srgbClr val="000000"/>
                </a:solidFill>
              </a:rPr>
              <a:t>sometimes used on trainers</a:t>
            </a:r>
          </a:p>
          <a:p>
            <a:pPr marL="241017" indent="-241017" algn="l" rtl="0" latinLnBrk="1" hangingPunct="0">
              <a:buFont typeface="Arial"/>
              <a:buChar char="•"/>
            </a:pPr>
            <a:r>
              <a:rPr lang="en-US" sz="1700" dirty="0">
                <a:solidFill>
                  <a:srgbClr val="000000"/>
                </a:solidFill>
              </a:rPr>
              <a:t>Good all-around airfoil</a:t>
            </a:r>
          </a:p>
        </p:txBody>
      </p:sp>
      <p:pic>
        <p:nvPicPr>
          <p:cNvPr id="13" name="Picture 12" descr="400px-NACA0015_a.png"/>
          <p:cNvPicPr>
            <a:picLocks noChangeAspect="1"/>
          </p:cNvPicPr>
          <p:nvPr/>
        </p:nvPicPr>
        <p:blipFill>
          <a:blip r:embed="rId5" cstate="print"/>
          <a:stretch>
            <a:fillRect/>
          </a:stretch>
        </p:blipFill>
        <p:spPr>
          <a:xfrm>
            <a:off x="3719145" y="5481599"/>
            <a:ext cx="5424856" cy="808481"/>
          </a:xfrm>
          <a:prstGeom prst="rect">
            <a:avLst/>
          </a:prstGeom>
        </p:spPr>
      </p:pic>
      <p:sp>
        <p:nvSpPr>
          <p:cNvPr id="14" name="TextBox 13"/>
          <p:cNvSpPr txBox="1"/>
          <p:nvPr/>
        </p:nvSpPr>
        <p:spPr>
          <a:xfrm>
            <a:off x="162365" y="5332284"/>
            <a:ext cx="3719144" cy="880031"/>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Symmetrical wing</a:t>
            </a:r>
          </a:p>
          <a:p>
            <a:pPr marL="241017" indent="-241017" algn="l" rtl="0" latinLnBrk="1" hangingPunct="0">
              <a:buFont typeface="Arial"/>
              <a:buChar char="•"/>
            </a:pPr>
            <a:r>
              <a:rPr lang="en-US" sz="1700" dirty="0">
                <a:solidFill>
                  <a:srgbClr val="000000"/>
                </a:solidFill>
              </a:rPr>
              <a:t>Zero camber - mid line is straight</a:t>
            </a:r>
          </a:p>
          <a:p>
            <a:pPr marL="241017" indent="-241017" algn="l" rtl="0" latinLnBrk="1" hangingPunct="0">
              <a:buFont typeface="Arial"/>
              <a:buChar char="•"/>
            </a:pPr>
            <a:r>
              <a:rPr lang="en-US" sz="1700" dirty="0">
                <a:solidFill>
                  <a:srgbClr val="000000"/>
                </a:solidFill>
              </a:rPr>
              <a:t>Used on aerobatic airplanes</a:t>
            </a:r>
          </a:p>
        </p:txBody>
      </p:sp>
      <p:sp>
        <p:nvSpPr>
          <p:cNvPr id="3" name="Freeform 2"/>
          <p:cNvSpPr/>
          <p:nvPr/>
        </p:nvSpPr>
        <p:spPr>
          <a:xfrm>
            <a:off x="989641" y="3641556"/>
            <a:ext cx="2298863" cy="75997"/>
          </a:xfrm>
          <a:custGeom>
            <a:avLst/>
            <a:gdLst>
              <a:gd name="connsiteX0" fmla="*/ 0 w 3269495"/>
              <a:gd name="connsiteY0" fmla="*/ 99078 h 108085"/>
              <a:gd name="connsiteX1" fmla="*/ 486371 w 3269495"/>
              <a:gd name="connsiteY1" fmla="*/ 36028 h 108085"/>
              <a:gd name="connsiteX2" fmla="*/ 1089832 w 3269495"/>
              <a:gd name="connsiteY2" fmla="*/ 0 h 108085"/>
              <a:gd name="connsiteX3" fmla="*/ 1693292 w 3269495"/>
              <a:gd name="connsiteY3" fmla="*/ 9007 h 108085"/>
              <a:gd name="connsiteX4" fmla="*/ 2287746 w 3269495"/>
              <a:gd name="connsiteY4" fmla="*/ 27021 h 108085"/>
              <a:gd name="connsiteX5" fmla="*/ 2792131 w 3269495"/>
              <a:gd name="connsiteY5" fmla="*/ 63050 h 108085"/>
              <a:gd name="connsiteX6" fmla="*/ 3269495 w 3269495"/>
              <a:gd name="connsiteY6" fmla="*/ 108085 h 10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495" h="108085">
                <a:moveTo>
                  <a:pt x="0" y="99078"/>
                </a:moveTo>
                <a:cubicBezTo>
                  <a:pt x="152366" y="75809"/>
                  <a:pt x="304732" y="52541"/>
                  <a:pt x="486371" y="36028"/>
                </a:cubicBezTo>
                <a:cubicBezTo>
                  <a:pt x="668010" y="19515"/>
                  <a:pt x="1089832" y="0"/>
                  <a:pt x="1089832" y="0"/>
                </a:cubicBezTo>
                <a:lnTo>
                  <a:pt x="1693292" y="9007"/>
                </a:lnTo>
                <a:lnTo>
                  <a:pt x="2287746" y="27021"/>
                </a:lnTo>
                <a:cubicBezTo>
                  <a:pt x="2470886" y="36028"/>
                  <a:pt x="2628506" y="49539"/>
                  <a:pt x="2792131" y="63050"/>
                </a:cubicBezTo>
                <a:cubicBezTo>
                  <a:pt x="2955756" y="76561"/>
                  <a:pt x="3269495" y="108085"/>
                  <a:pt x="3269495" y="108085"/>
                </a:cubicBezTo>
              </a:path>
            </a:pathLst>
          </a:custGeom>
          <a:ln w="38100" cmpd="sng">
            <a:solidFill>
              <a:srgbClr val="FF0000"/>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5" name="Freeform 14"/>
          <p:cNvSpPr/>
          <p:nvPr/>
        </p:nvSpPr>
        <p:spPr>
          <a:xfrm>
            <a:off x="1557910" y="3374627"/>
            <a:ext cx="2317862" cy="70604"/>
          </a:xfrm>
          <a:custGeom>
            <a:avLst/>
            <a:gdLst>
              <a:gd name="connsiteX0" fmla="*/ 0 w 3296516"/>
              <a:gd name="connsiteY0" fmla="*/ 100413 h 100413"/>
              <a:gd name="connsiteX1" fmla="*/ 270206 w 3296516"/>
              <a:gd name="connsiteY1" fmla="*/ 55377 h 100413"/>
              <a:gd name="connsiteX2" fmla="*/ 585447 w 3296516"/>
              <a:gd name="connsiteY2" fmla="*/ 19349 h 100413"/>
              <a:gd name="connsiteX3" fmla="*/ 900687 w 3296516"/>
              <a:gd name="connsiteY3" fmla="*/ 1334 h 100413"/>
              <a:gd name="connsiteX4" fmla="*/ 1296990 w 3296516"/>
              <a:gd name="connsiteY4" fmla="*/ 1334 h 100413"/>
              <a:gd name="connsiteX5" fmla="*/ 1963498 w 3296516"/>
              <a:gd name="connsiteY5" fmla="*/ 10341 h 100413"/>
              <a:gd name="connsiteX6" fmla="*/ 2485897 w 3296516"/>
              <a:gd name="connsiteY6" fmla="*/ 37363 h 100413"/>
              <a:gd name="connsiteX7" fmla="*/ 2927234 w 3296516"/>
              <a:gd name="connsiteY7" fmla="*/ 73391 h 100413"/>
              <a:gd name="connsiteX8" fmla="*/ 3296516 w 3296516"/>
              <a:gd name="connsiteY8" fmla="*/ 91406 h 10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6516" h="100413">
                <a:moveTo>
                  <a:pt x="0" y="100413"/>
                </a:moveTo>
                <a:cubicBezTo>
                  <a:pt x="86316" y="84650"/>
                  <a:pt x="172632" y="68888"/>
                  <a:pt x="270206" y="55377"/>
                </a:cubicBezTo>
                <a:cubicBezTo>
                  <a:pt x="367780" y="41866"/>
                  <a:pt x="480367" y="28356"/>
                  <a:pt x="585447" y="19349"/>
                </a:cubicBezTo>
                <a:cubicBezTo>
                  <a:pt x="690527" y="10342"/>
                  <a:pt x="782097" y="4336"/>
                  <a:pt x="900687" y="1334"/>
                </a:cubicBezTo>
                <a:cubicBezTo>
                  <a:pt x="1019277" y="-1668"/>
                  <a:pt x="1296990" y="1334"/>
                  <a:pt x="1296990" y="1334"/>
                </a:cubicBezTo>
                <a:lnTo>
                  <a:pt x="1963498" y="10341"/>
                </a:lnTo>
                <a:cubicBezTo>
                  <a:pt x="2161649" y="16346"/>
                  <a:pt x="2325274" y="26855"/>
                  <a:pt x="2485897" y="37363"/>
                </a:cubicBezTo>
                <a:cubicBezTo>
                  <a:pt x="2646520" y="47871"/>
                  <a:pt x="2792131" y="64384"/>
                  <a:pt x="2927234" y="73391"/>
                </a:cubicBezTo>
                <a:cubicBezTo>
                  <a:pt x="3062337" y="82398"/>
                  <a:pt x="3296516" y="91406"/>
                  <a:pt x="3296516" y="91406"/>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7" name="Freeform 16"/>
          <p:cNvSpPr/>
          <p:nvPr/>
        </p:nvSpPr>
        <p:spPr>
          <a:xfrm>
            <a:off x="5338688" y="3641440"/>
            <a:ext cx="2691506" cy="63449"/>
          </a:xfrm>
          <a:custGeom>
            <a:avLst/>
            <a:gdLst>
              <a:gd name="connsiteX0" fmla="*/ 0 w 3827921"/>
              <a:gd name="connsiteY0" fmla="*/ 81232 h 90239"/>
              <a:gd name="connsiteX1" fmla="*/ 387295 w 3827921"/>
              <a:gd name="connsiteY1" fmla="*/ 54211 h 90239"/>
              <a:gd name="connsiteX2" fmla="*/ 783598 w 3827921"/>
              <a:gd name="connsiteY2" fmla="*/ 27189 h 90239"/>
              <a:gd name="connsiteX3" fmla="*/ 1161886 w 3827921"/>
              <a:gd name="connsiteY3" fmla="*/ 9175 h 90239"/>
              <a:gd name="connsiteX4" fmla="*/ 1540175 w 3827921"/>
              <a:gd name="connsiteY4" fmla="*/ 9175 h 90239"/>
              <a:gd name="connsiteX5" fmla="*/ 1927471 w 3827921"/>
              <a:gd name="connsiteY5" fmla="*/ 168 h 90239"/>
              <a:gd name="connsiteX6" fmla="*/ 2314766 w 3827921"/>
              <a:gd name="connsiteY6" fmla="*/ 18182 h 90239"/>
              <a:gd name="connsiteX7" fmla="*/ 2702062 w 3827921"/>
              <a:gd name="connsiteY7" fmla="*/ 36196 h 90239"/>
              <a:gd name="connsiteX8" fmla="*/ 3080351 w 3827921"/>
              <a:gd name="connsiteY8" fmla="*/ 54211 h 90239"/>
              <a:gd name="connsiteX9" fmla="*/ 3827921 w 3827921"/>
              <a:gd name="connsiteY9" fmla="*/ 90239 h 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7921" h="90239">
                <a:moveTo>
                  <a:pt x="0" y="81232"/>
                </a:moveTo>
                <a:lnTo>
                  <a:pt x="387295" y="54211"/>
                </a:lnTo>
                <a:lnTo>
                  <a:pt x="783598" y="27189"/>
                </a:lnTo>
                <a:cubicBezTo>
                  <a:pt x="912696" y="19683"/>
                  <a:pt x="1035790" y="12177"/>
                  <a:pt x="1161886" y="9175"/>
                </a:cubicBezTo>
                <a:cubicBezTo>
                  <a:pt x="1287982" y="6173"/>
                  <a:pt x="1412578" y="10676"/>
                  <a:pt x="1540175" y="9175"/>
                </a:cubicBezTo>
                <a:cubicBezTo>
                  <a:pt x="1667772" y="7674"/>
                  <a:pt x="1798373" y="-1333"/>
                  <a:pt x="1927471" y="168"/>
                </a:cubicBezTo>
                <a:cubicBezTo>
                  <a:pt x="2056569" y="1669"/>
                  <a:pt x="2314766" y="18182"/>
                  <a:pt x="2314766" y="18182"/>
                </a:cubicBezTo>
                <a:lnTo>
                  <a:pt x="2702062" y="36196"/>
                </a:lnTo>
                <a:lnTo>
                  <a:pt x="3080351" y="54211"/>
                </a:lnTo>
                <a:lnTo>
                  <a:pt x="3827921" y="90239"/>
                </a:lnTo>
              </a:path>
            </a:pathLst>
          </a:custGeom>
          <a:ln w="38100" cmpd="sng">
            <a:solidFill>
              <a:srgbClr val="FF0000"/>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8" name="Freeform 17"/>
          <p:cNvSpPr/>
          <p:nvPr/>
        </p:nvSpPr>
        <p:spPr>
          <a:xfrm>
            <a:off x="3869440" y="5883489"/>
            <a:ext cx="5155027" cy="6333"/>
          </a:xfrm>
          <a:custGeom>
            <a:avLst/>
            <a:gdLst>
              <a:gd name="connsiteX0" fmla="*/ 0 w 7331595"/>
              <a:gd name="connsiteY0" fmla="*/ 0 h 9007"/>
              <a:gd name="connsiteX1" fmla="*/ 7331595 w 7331595"/>
              <a:gd name="connsiteY1" fmla="*/ 9007 h 9007"/>
            </a:gdLst>
            <a:ahLst/>
            <a:cxnLst>
              <a:cxn ang="0">
                <a:pos x="connsiteX0" y="connsiteY0"/>
              </a:cxn>
              <a:cxn ang="0">
                <a:pos x="connsiteX1" y="connsiteY1"/>
              </a:cxn>
            </a:cxnLst>
            <a:rect l="l" t="t" r="r" b="b"/>
            <a:pathLst>
              <a:path w="7331595" h="9007">
                <a:moveTo>
                  <a:pt x="0" y="0"/>
                </a:moveTo>
                <a:lnTo>
                  <a:pt x="7331595" y="9007"/>
                </a:lnTo>
              </a:path>
            </a:pathLst>
          </a:custGeom>
          <a:ln w="38100" cmpd="sng">
            <a:solidFill>
              <a:srgbClr val="FF0000"/>
            </a:solidFill>
            <a:prstDash val="lg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Tree>
    <p:extLst>
      <p:ext uri="{BB962C8B-B14F-4D97-AF65-F5344CB8AC3E}">
        <p14:creationId xmlns:p14="http://schemas.microsoft.com/office/powerpoint/2010/main" val="25160169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Empennage (The tail Group)</a:t>
            </a:r>
          </a:p>
        </p:txBody>
      </p:sp>
      <p:sp>
        <p:nvSpPr>
          <p:cNvPr id="3" name="Text Placeholder 2"/>
          <p:cNvSpPr>
            <a:spLocks noGrp="1"/>
          </p:cNvSpPr>
          <p:nvPr>
            <p:ph type="body" idx="1"/>
          </p:nvPr>
        </p:nvSpPr>
        <p:spPr/>
        <p:txBody>
          <a:bodyPr/>
          <a:lstStyle/>
          <a:p>
            <a:r>
              <a:rPr lang="en-US" dirty="0"/>
              <a:t>Large tail surfaces</a:t>
            </a:r>
            <a:r>
              <a:rPr lang="en-US" dirty="0" smtClean="0"/>
              <a:t>, longer </a:t>
            </a:r>
            <a:r>
              <a:rPr lang="en-US" dirty="0"/>
              <a:t>aft fuselage, and relatively small elevator and rudder result in a smoother, more stable airplane.</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37</a:t>
            </a:fld>
            <a:endParaRPr lang="en-US" sz="1500" dirty="0">
              <a:solidFill>
                <a:srgbClr val="000000"/>
              </a:solidFill>
            </a:endParaRPr>
          </a:p>
        </p:txBody>
      </p:sp>
      <p:pic>
        <p:nvPicPr>
          <p:cNvPr id="5" name="Picture 4" descr="tail.JPG"/>
          <p:cNvPicPr>
            <a:picLocks noChangeAspect="1"/>
          </p:cNvPicPr>
          <p:nvPr/>
        </p:nvPicPr>
        <p:blipFill>
          <a:blip r:embed="rId3" cstate="print"/>
          <a:stretch>
            <a:fillRect/>
          </a:stretch>
        </p:blipFill>
        <p:spPr>
          <a:xfrm>
            <a:off x="4531818" y="2542731"/>
            <a:ext cx="4373222" cy="3190781"/>
          </a:xfrm>
          <a:prstGeom prst="rect">
            <a:avLst/>
          </a:prstGeom>
        </p:spPr>
      </p:pic>
    </p:spTree>
    <p:extLst>
      <p:ext uri="{BB962C8B-B14F-4D97-AF65-F5344CB8AC3E}">
        <p14:creationId xmlns:p14="http://schemas.microsoft.com/office/powerpoint/2010/main" val="20961209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Balance and Pitch Stability</a:t>
            </a:r>
            <a:endParaRPr lang="en-US" dirty="0"/>
          </a:p>
        </p:txBody>
      </p:sp>
      <p:sp>
        <p:nvSpPr>
          <p:cNvPr id="3" name="Text Placeholder 2"/>
          <p:cNvSpPr>
            <a:spLocks noGrp="1"/>
          </p:cNvSpPr>
          <p:nvPr>
            <p:ph type="body" idx="1"/>
          </p:nvPr>
        </p:nvSpPr>
        <p:spPr/>
        <p:txBody>
          <a:bodyPr/>
          <a:lstStyle/>
          <a:p>
            <a:r>
              <a:rPr lang="en-US" dirty="0" smtClean="0"/>
              <a:t>A stable trainer type airplane will have the balance point, or center of gravity (CG) ahead of the center of lift.</a:t>
            </a:r>
          </a:p>
          <a:p>
            <a:r>
              <a:rPr lang="en-US" dirty="0" smtClean="0"/>
              <a:t>ALWAYS make sure your model balances at the point recommended by the manufacturer.</a:t>
            </a:r>
          </a:p>
          <a:p>
            <a:endParaRPr lang="en-US" dirty="0"/>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38</a:t>
            </a:fld>
            <a:endParaRPr lang="en-US" sz="1500" dirty="0">
              <a:solidFill>
                <a:srgbClr val="000000"/>
              </a:solidFill>
            </a:endParaRPr>
          </a:p>
        </p:txBody>
      </p:sp>
      <p:pic>
        <p:nvPicPr>
          <p:cNvPr id="5" name="Picture 4" descr="long.JPG"/>
          <p:cNvPicPr>
            <a:picLocks noChangeAspect="1"/>
          </p:cNvPicPr>
          <p:nvPr/>
        </p:nvPicPr>
        <p:blipFill>
          <a:blip r:embed="rId3" cstate="print"/>
          <a:stretch>
            <a:fillRect/>
          </a:stretch>
        </p:blipFill>
        <p:spPr>
          <a:xfrm>
            <a:off x="4429479" y="1949278"/>
            <a:ext cx="4108616" cy="2786281"/>
          </a:xfrm>
          <a:prstGeom prst="rect">
            <a:avLst/>
          </a:prstGeom>
        </p:spPr>
      </p:pic>
    </p:spTree>
    <p:extLst>
      <p:ext uri="{BB962C8B-B14F-4D97-AF65-F5344CB8AC3E}">
        <p14:creationId xmlns:p14="http://schemas.microsoft.com/office/powerpoint/2010/main" val="32538617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063" y="141546"/>
            <a:ext cx="7804547" cy="941423"/>
          </a:xfrm>
        </p:spPr>
        <p:txBody>
          <a:bodyPr/>
          <a:lstStyle/>
          <a:p>
            <a:r>
              <a:rPr lang="en-US" dirty="0" smtClean="0"/>
              <a:t>Roll Stability</a:t>
            </a:r>
            <a:endParaRPr lang="en-US" dirty="0"/>
          </a:p>
        </p:txBody>
      </p:sp>
      <p:sp>
        <p:nvSpPr>
          <p:cNvPr id="3" name="Text Placeholder 2"/>
          <p:cNvSpPr>
            <a:spLocks noGrp="1"/>
          </p:cNvSpPr>
          <p:nvPr>
            <p:ph type="body" idx="1"/>
          </p:nvPr>
        </p:nvSpPr>
        <p:spPr>
          <a:xfrm>
            <a:off x="505070" y="1367716"/>
            <a:ext cx="7956537" cy="697135"/>
          </a:xfrm>
        </p:spPr>
        <p:txBody>
          <a:bodyPr>
            <a:normAutofit lnSpcReduction="10000"/>
          </a:bodyPr>
          <a:lstStyle/>
          <a:p>
            <a:pPr algn="l"/>
            <a:r>
              <a:rPr lang="en-US" dirty="0" smtClean="0"/>
              <a:t>Dihedral effect helps to right the airplane in roll, making it easier to fly</a:t>
            </a:r>
            <a:endParaRPr lang="en-US" dirty="0"/>
          </a:p>
        </p:txBody>
      </p:sp>
      <p:sp>
        <p:nvSpPr>
          <p:cNvPr id="5" name="TextBox 4"/>
          <p:cNvSpPr txBox="1"/>
          <p:nvPr/>
        </p:nvSpPr>
        <p:spPr>
          <a:xfrm>
            <a:off x="6130869" y="2792290"/>
            <a:ext cx="72109" cy="456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endParaRPr lang="en-US" dirty="0">
              <a:solidFill>
                <a:srgbClr val="000000"/>
              </a:solidFill>
            </a:endParaRPr>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39</a:t>
            </a:fld>
            <a:endParaRPr lang="en-US" sz="1500" dirty="0">
              <a:solidFill>
                <a:srgbClr val="000000"/>
              </a:solidFill>
            </a:endParaRPr>
          </a:p>
        </p:txBody>
      </p:sp>
      <p:pic>
        <p:nvPicPr>
          <p:cNvPr id="7" name="Picture 6"/>
          <p:cNvPicPr>
            <a:picLocks noChangeAspect="1"/>
          </p:cNvPicPr>
          <p:nvPr/>
        </p:nvPicPr>
        <p:blipFill>
          <a:blip r:embed="rId3" cstate="print"/>
          <a:stretch>
            <a:fillRect/>
          </a:stretch>
        </p:blipFill>
        <p:spPr>
          <a:xfrm>
            <a:off x="3996095" y="2387895"/>
            <a:ext cx="4913584" cy="3685188"/>
          </a:xfrm>
          <a:prstGeom prst="rect">
            <a:avLst/>
          </a:prstGeom>
          <a:ln w="38100" cmpd="sng">
            <a:solidFill>
              <a:schemeClr val="tx1"/>
            </a:solidFill>
          </a:ln>
        </p:spPr>
      </p:pic>
      <p:cxnSp>
        <p:nvCxnSpPr>
          <p:cNvPr id="9" name="Straight Connector 8"/>
          <p:cNvCxnSpPr/>
          <p:nvPr/>
        </p:nvCxnSpPr>
        <p:spPr>
          <a:xfrm flipH="1">
            <a:off x="3692113" y="3831543"/>
            <a:ext cx="2659842" cy="0"/>
          </a:xfrm>
          <a:prstGeom prst="line">
            <a:avLst/>
          </a:prstGeom>
          <a:noFill/>
          <a:ln w="25400" cap="flat">
            <a:solidFill>
              <a:schemeClr val="accent2">
                <a:lumMod val="60000"/>
                <a:lumOff val="40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1" name="Straight Connector 10"/>
          <p:cNvCxnSpPr/>
          <p:nvPr/>
        </p:nvCxnSpPr>
        <p:spPr>
          <a:xfrm flipH="1" flipV="1">
            <a:off x="3692112" y="3623057"/>
            <a:ext cx="2672007" cy="195820"/>
          </a:xfrm>
          <a:prstGeom prst="line">
            <a:avLst/>
          </a:prstGeom>
          <a:noFill/>
          <a:ln w="25400" cap="flat">
            <a:solidFill>
              <a:schemeClr val="accent2">
                <a:lumMod val="60000"/>
                <a:lumOff val="40000"/>
              </a:schemeClr>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flipH="1">
            <a:off x="3755442" y="3305892"/>
            <a:ext cx="31665" cy="317164"/>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9" name="Straight Arrow Connector 18"/>
          <p:cNvCxnSpPr/>
          <p:nvPr/>
        </p:nvCxnSpPr>
        <p:spPr>
          <a:xfrm flipV="1">
            <a:off x="3755441" y="3831545"/>
            <a:ext cx="0" cy="316657"/>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20" name="TextBox 19"/>
          <p:cNvSpPr txBox="1"/>
          <p:nvPr/>
        </p:nvSpPr>
        <p:spPr>
          <a:xfrm>
            <a:off x="1399310" y="3483220"/>
            <a:ext cx="2200562"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a:solidFill>
                  <a:srgbClr val="000000"/>
                </a:solidFill>
              </a:rPr>
              <a:t>Dihedral angle</a:t>
            </a:r>
          </a:p>
        </p:txBody>
      </p:sp>
      <p:sp>
        <p:nvSpPr>
          <p:cNvPr id="21" name="TextBox 20"/>
          <p:cNvSpPr txBox="1"/>
          <p:nvPr/>
        </p:nvSpPr>
        <p:spPr>
          <a:xfrm>
            <a:off x="192743" y="4534617"/>
            <a:ext cx="3407129" cy="17264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marL="241017" indent="-241017" algn="l" rtl="0" latinLnBrk="1" hangingPunct="0">
              <a:lnSpc>
                <a:spcPct val="120000"/>
              </a:lnSpc>
              <a:buFont typeface="Arial"/>
              <a:buChar char="•"/>
            </a:pPr>
            <a:r>
              <a:rPr lang="en-US" sz="1500" dirty="0">
                <a:solidFill>
                  <a:srgbClr val="000000"/>
                </a:solidFill>
              </a:rPr>
              <a:t>A zero dihedral high wing airplane will still have some dihedral effect </a:t>
            </a:r>
          </a:p>
          <a:p>
            <a:pPr marL="241017" indent="-241017" algn="l" rtl="0" latinLnBrk="1" hangingPunct="0">
              <a:lnSpc>
                <a:spcPct val="120000"/>
              </a:lnSpc>
              <a:buFont typeface="Arial"/>
              <a:buChar char="•"/>
            </a:pPr>
            <a:r>
              <a:rPr lang="en-US" sz="1500" dirty="0">
                <a:solidFill>
                  <a:srgbClr val="000000"/>
                </a:solidFill>
              </a:rPr>
              <a:t>Swept wings have dihedral effect</a:t>
            </a:r>
          </a:p>
          <a:p>
            <a:pPr marL="241017" indent="-241017" algn="l" rtl="0" latinLnBrk="1" hangingPunct="0">
              <a:lnSpc>
                <a:spcPct val="120000"/>
              </a:lnSpc>
              <a:buFont typeface="Arial"/>
              <a:buChar char="•"/>
            </a:pPr>
            <a:r>
              <a:rPr lang="en-US" sz="1500" dirty="0">
                <a:solidFill>
                  <a:srgbClr val="000000"/>
                </a:solidFill>
              </a:rPr>
              <a:t>Aerobatic airplanes usually have zero dihedral so they also fly well upside    down  </a:t>
            </a:r>
          </a:p>
        </p:txBody>
      </p:sp>
    </p:spTree>
    <p:extLst>
      <p:ext uri="{BB962C8B-B14F-4D97-AF65-F5344CB8AC3E}">
        <p14:creationId xmlns:p14="http://schemas.microsoft.com/office/powerpoint/2010/main" val="13164601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70" y="623980"/>
            <a:ext cx="7358063" cy="610451"/>
          </a:xfrm>
        </p:spPr>
        <p:txBody>
          <a:bodyPr>
            <a:noAutofit/>
          </a:bodyPr>
          <a:lstStyle/>
          <a:p>
            <a:r>
              <a:rPr lang="en-US" sz="3100" dirty="0"/>
              <a:t>Disclaimers</a:t>
            </a:r>
          </a:p>
        </p:txBody>
      </p:sp>
      <p:sp>
        <p:nvSpPr>
          <p:cNvPr id="3" name="TextBox 2"/>
          <p:cNvSpPr txBox="1"/>
          <p:nvPr/>
        </p:nvSpPr>
        <p:spPr>
          <a:xfrm>
            <a:off x="527431" y="1545218"/>
            <a:ext cx="8144345" cy="4380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dirty="0">
                <a:solidFill>
                  <a:srgbClr val="000000"/>
                </a:solidFill>
              </a:rPr>
              <a:t>MAR/C provides advice.  After you gain solo flight privileges,</a:t>
            </a:r>
            <a:br>
              <a:rPr lang="en-US" sz="1700" dirty="0">
                <a:solidFill>
                  <a:srgbClr val="000000"/>
                </a:solidFill>
              </a:rPr>
            </a:br>
            <a:r>
              <a:rPr lang="en-US" sz="1700" b="1" i="1" dirty="0">
                <a:solidFill>
                  <a:srgbClr val="000000"/>
                </a:solidFill>
              </a:rPr>
              <a:t>only you </a:t>
            </a:r>
            <a:r>
              <a:rPr lang="en-US" sz="1700" dirty="0">
                <a:solidFill>
                  <a:srgbClr val="000000"/>
                </a:solidFill>
              </a:rPr>
              <a:t>are responsible for your </a:t>
            </a:r>
            <a:br>
              <a:rPr lang="en-US" sz="1700" dirty="0">
                <a:solidFill>
                  <a:srgbClr val="000000"/>
                </a:solidFill>
              </a:rPr>
            </a:br>
            <a:r>
              <a:rPr lang="en-US" sz="1700" dirty="0">
                <a:solidFill>
                  <a:srgbClr val="000000"/>
                </a:solidFill>
              </a:rPr>
              <a:t>model aircraft readiness, your actions, and abilities</a:t>
            </a:r>
          </a:p>
          <a:p>
            <a:pPr rtl="0" latinLnBrk="1" hangingPunct="0"/>
            <a:endParaRPr lang="en-US" sz="1700" dirty="0">
              <a:solidFill>
                <a:srgbClr val="000000"/>
              </a:solidFill>
            </a:endParaRPr>
          </a:p>
          <a:p>
            <a:pPr rtl="0" latinLnBrk="1" hangingPunct="0"/>
            <a:r>
              <a:rPr lang="en-US" sz="1700" dirty="0">
                <a:solidFill>
                  <a:srgbClr val="000000"/>
                </a:solidFill>
              </a:rPr>
              <a:t>Any instructions provided by the manufacturers of </a:t>
            </a:r>
          </a:p>
          <a:p>
            <a:pPr rtl="0" latinLnBrk="1" hangingPunct="0"/>
            <a:r>
              <a:rPr lang="en-US" sz="1700" dirty="0">
                <a:solidFill>
                  <a:srgbClr val="000000"/>
                </a:solidFill>
              </a:rPr>
              <a:t>equipment such as but not limited to aircraft, radio controls, </a:t>
            </a:r>
            <a:br>
              <a:rPr lang="en-US" sz="1700" dirty="0">
                <a:solidFill>
                  <a:srgbClr val="000000"/>
                </a:solidFill>
              </a:rPr>
            </a:br>
            <a:r>
              <a:rPr lang="en-US" sz="1700" dirty="0">
                <a:solidFill>
                  <a:srgbClr val="000000"/>
                </a:solidFill>
              </a:rPr>
              <a:t>batteries, motors or engines </a:t>
            </a:r>
          </a:p>
          <a:p>
            <a:pPr rtl="0" latinLnBrk="1" hangingPunct="0"/>
            <a:r>
              <a:rPr lang="en-US" sz="1700" dirty="0">
                <a:solidFill>
                  <a:srgbClr val="000000"/>
                </a:solidFill>
              </a:rPr>
              <a:t>and anything installed in your airplane have </a:t>
            </a:r>
          </a:p>
          <a:p>
            <a:pPr rtl="0" latinLnBrk="1" hangingPunct="0"/>
            <a:r>
              <a:rPr lang="en-US" sz="1700" dirty="0">
                <a:solidFill>
                  <a:srgbClr val="000000"/>
                </a:solidFill>
              </a:rPr>
              <a:t>precedence over any advice provided by instructors, this document,</a:t>
            </a:r>
            <a:br>
              <a:rPr lang="en-US" sz="1700" dirty="0">
                <a:solidFill>
                  <a:srgbClr val="000000"/>
                </a:solidFill>
              </a:rPr>
            </a:br>
            <a:r>
              <a:rPr lang="en-US" sz="1700" dirty="0">
                <a:solidFill>
                  <a:srgbClr val="000000"/>
                </a:solidFill>
              </a:rPr>
              <a:t> or the mar-c website..</a:t>
            </a:r>
          </a:p>
          <a:p>
            <a:pPr rtl="0" latinLnBrk="1" hangingPunct="0"/>
            <a:endParaRPr lang="en-US" sz="1700" dirty="0">
              <a:solidFill>
                <a:srgbClr val="000000"/>
              </a:solidFill>
            </a:endParaRPr>
          </a:p>
          <a:p>
            <a:pPr rtl="0" latinLnBrk="1" hangingPunct="0"/>
            <a:r>
              <a:rPr lang="en-US" sz="1700" dirty="0">
                <a:solidFill>
                  <a:srgbClr val="000000"/>
                </a:solidFill>
              </a:rPr>
              <a:t>Flying and teaching techniques</a:t>
            </a:r>
          </a:p>
          <a:p>
            <a:pPr rtl="0" latinLnBrk="1" hangingPunct="0"/>
            <a:r>
              <a:rPr lang="en-US" sz="1700" dirty="0">
                <a:solidFill>
                  <a:srgbClr val="000000"/>
                </a:solidFill>
              </a:rPr>
              <a:t> vary widely in our hobby, and vary from one instructor to another.  </a:t>
            </a:r>
          </a:p>
          <a:p>
            <a:pPr rtl="0" latinLnBrk="1" hangingPunct="0"/>
            <a:endParaRPr lang="en-US" sz="1700" dirty="0">
              <a:solidFill>
                <a:srgbClr val="000000"/>
              </a:solidFill>
            </a:endParaRPr>
          </a:p>
          <a:p>
            <a:pPr rtl="0" latinLnBrk="1" hangingPunct="0"/>
            <a:r>
              <a:rPr lang="en-US" sz="1700" dirty="0">
                <a:solidFill>
                  <a:srgbClr val="000000"/>
                </a:solidFill>
              </a:rPr>
              <a:t>The goal of this document is to encourage some standardization and </a:t>
            </a:r>
            <a:br>
              <a:rPr lang="en-US" sz="1700" dirty="0">
                <a:solidFill>
                  <a:srgbClr val="000000"/>
                </a:solidFill>
              </a:rPr>
            </a:br>
            <a:r>
              <a:rPr lang="en-US" sz="1700" dirty="0">
                <a:solidFill>
                  <a:srgbClr val="000000"/>
                </a:solidFill>
              </a:rPr>
              <a:t>provide a practical minimum amount of knowledge.</a:t>
            </a:r>
          </a:p>
        </p:txBody>
      </p:sp>
      <p:sp>
        <p:nvSpPr>
          <p:cNvPr id="5" name="TextBox 4"/>
          <p:cNvSpPr txBox="1"/>
          <p:nvPr/>
        </p:nvSpPr>
        <p:spPr>
          <a:xfrm>
            <a:off x="8232001" y="6448716"/>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a:t>
            </a:fld>
            <a:endParaRPr lang="en-US" sz="1500" dirty="0">
              <a:solidFill>
                <a:srgbClr val="000000"/>
              </a:solidFill>
            </a:endParaRPr>
          </a:p>
        </p:txBody>
      </p:sp>
    </p:spTree>
    <p:extLst>
      <p:ext uri="{BB962C8B-B14F-4D97-AF65-F5344CB8AC3E}">
        <p14:creationId xmlns:p14="http://schemas.microsoft.com/office/powerpoint/2010/main" val="23108154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5</a:t>
            </a:r>
            <a:endParaRPr lang="en-US" dirty="0"/>
          </a:p>
        </p:txBody>
      </p:sp>
      <p:sp>
        <p:nvSpPr>
          <p:cNvPr id="3" name="Text Placeholder 2"/>
          <p:cNvSpPr>
            <a:spLocks noGrp="1"/>
          </p:cNvSpPr>
          <p:nvPr>
            <p:ph type="body" idx="1"/>
          </p:nvPr>
        </p:nvSpPr>
        <p:spPr/>
        <p:txBody>
          <a:bodyPr/>
          <a:lstStyle/>
          <a:p>
            <a:endParaRPr lang="en-US" dirty="0" smtClean="0"/>
          </a:p>
          <a:p>
            <a:r>
              <a:rPr lang="en-US" sz="3800" dirty="0"/>
              <a:t>Flying Lessons!!</a:t>
            </a:r>
          </a:p>
          <a:p>
            <a:endParaRPr lang="en-US" dirty="0" smtClean="0"/>
          </a:p>
          <a:p>
            <a:r>
              <a:rPr lang="en-US" dirty="0" smtClean="0"/>
              <a:t>(Flight Instruction and Flying Techniques)</a:t>
            </a: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40</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6031" y="1232375"/>
            <a:ext cx="7804547" cy="4420195"/>
          </a:xfrm>
        </p:spPr>
        <p:txBody>
          <a:bodyPr>
            <a:normAutofit fontScale="70000" lnSpcReduction="20000"/>
          </a:bodyPr>
          <a:lstStyle/>
          <a:p>
            <a:pPr marL="0" indent="0" algn="ctr">
              <a:lnSpc>
                <a:spcPct val="107000"/>
              </a:lnSpc>
              <a:spcBef>
                <a:spcPts val="0"/>
              </a:spcBef>
              <a:spcAft>
                <a:spcPts val="562"/>
              </a:spcAft>
              <a:buNone/>
            </a:pPr>
            <a:endParaRPr lang="en-US" dirty="0" smtClean="0">
              <a:latin typeface="Calibri"/>
              <a:ea typeface="Calibri"/>
              <a:cs typeface="Times New Roman"/>
            </a:endParaRPr>
          </a:p>
          <a:p>
            <a:pPr marL="0" indent="0" algn="ctr">
              <a:lnSpc>
                <a:spcPct val="107000"/>
              </a:lnSpc>
              <a:spcBef>
                <a:spcPts val="0"/>
              </a:spcBef>
              <a:spcAft>
                <a:spcPts val="562"/>
              </a:spcAft>
              <a:buNone/>
            </a:pPr>
            <a:endParaRPr lang="en-US" dirty="0">
              <a:latin typeface="Calibri"/>
              <a:ea typeface="Calibri"/>
              <a:cs typeface="Times New Roman"/>
            </a:endParaRPr>
          </a:p>
          <a:p>
            <a:pPr marL="0" indent="0" algn="ctr">
              <a:lnSpc>
                <a:spcPct val="107000"/>
              </a:lnSpc>
              <a:spcBef>
                <a:spcPts val="0"/>
              </a:spcBef>
              <a:spcAft>
                <a:spcPts val="562"/>
              </a:spcAft>
              <a:buNone/>
            </a:pPr>
            <a:endParaRPr lang="en-US" dirty="0" smtClean="0">
              <a:latin typeface="Calibri"/>
              <a:ea typeface="Calibri"/>
              <a:cs typeface="Times New Roman"/>
            </a:endParaRPr>
          </a:p>
          <a:p>
            <a:pPr marL="0" indent="0" algn="ctr">
              <a:lnSpc>
                <a:spcPct val="107000"/>
              </a:lnSpc>
              <a:spcBef>
                <a:spcPts val="0"/>
              </a:spcBef>
              <a:spcAft>
                <a:spcPts val="562"/>
              </a:spcAft>
              <a:buNone/>
            </a:pPr>
            <a:r>
              <a:rPr lang="en-US" dirty="0" smtClean="0">
                <a:latin typeface="Calibri"/>
                <a:ea typeface="Calibri"/>
                <a:cs typeface="Times New Roman"/>
              </a:rPr>
              <a:t>MAR</a:t>
            </a:r>
            <a:r>
              <a:rPr lang="en-US" dirty="0">
                <a:latin typeface="Calibri"/>
                <a:ea typeface="Calibri"/>
                <a:cs typeface="Times New Roman"/>
              </a:rPr>
              <a:t>/C</a:t>
            </a:r>
            <a:endParaRPr lang="en-US" sz="1000" dirty="0">
              <a:latin typeface="Calibri"/>
              <a:ea typeface="Calibri"/>
              <a:cs typeface="Times New Roman"/>
            </a:endParaRPr>
          </a:p>
          <a:p>
            <a:pPr marL="0" indent="0" algn="ctr">
              <a:lnSpc>
                <a:spcPct val="107000"/>
              </a:lnSpc>
              <a:spcBef>
                <a:spcPts val="0"/>
              </a:spcBef>
              <a:spcAft>
                <a:spcPts val="562"/>
              </a:spcAft>
              <a:buNone/>
            </a:pPr>
            <a:r>
              <a:rPr lang="en-US" dirty="0">
                <a:latin typeface="Calibri"/>
                <a:ea typeface="Calibri"/>
                <a:cs typeface="Times New Roman"/>
              </a:rPr>
              <a:t>R/C FLIGHT TRAINING</a:t>
            </a:r>
            <a:endParaRPr lang="en-US" sz="1000" dirty="0">
              <a:latin typeface="Calibri"/>
              <a:ea typeface="Calibri"/>
              <a:cs typeface="Times New Roman"/>
            </a:endParaRPr>
          </a:p>
          <a:p>
            <a:pPr marL="0" indent="0" algn="ctr">
              <a:lnSpc>
                <a:spcPct val="107000"/>
              </a:lnSpc>
              <a:spcBef>
                <a:spcPts val="0"/>
              </a:spcBef>
              <a:spcAft>
                <a:spcPts val="562"/>
              </a:spcAft>
              <a:buNone/>
            </a:pPr>
            <a:r>
              <a:rPr lang="en-US" dirty="0">
                <a:latin typeface="Calibri"/>
                <a:ea typeface="Calibri"/>
                <a:cs typeface="Times New Roman"/>
              </a:rPr>
              <a:t>STUDENT</a:t>
            </a:r>
            <a:endParaRPr lang="en-US" sz="1000" dirty="0">
              <a:latin typeface="Calibri"/>
              <a:ea typeface="Calibri"/>
              <a:cs typeface="Times New Roman"/>
            </a:endParaRPr>
          </a:p>
          <a:p>
            <a:pPr marL="0" indent="0" algn="ctr">
              <a:lnSpc>
                <a:spcPct val="107000"/>
              </a:lnSpc>
              <a:spcBef>
                <a:spcPts val="0"/>
              </a:spcBef>
              <a:spcAft>
                <a:spcPts val="562"/>
              </a:spcAft>
              <a:buNone/>
            </a:pPr>
            <a:r>
              <a:rPr lang="en-US" dirty="0">
                <a:latin typeface="Calibri"/>
                <a:ea typeface="Calibri"/>
                <a:cs typeface="Times New Roman"/>
              </a:rPr>
              <a:t>LOGBOOK</a:t>
            </a:r>
            <a:endParaRPr lang="en-US" sz="1000" dirty="0">
              <a:latin typeface="Calibri"/>
              <a:ea typeface="Calibri"/>
              <a:cs typeface="Times New Roman"/>
            </a:endParaRPr>
          </a:p>
          <a:p>
            <a:pPr marL="0" indent="0" algn="ctr">
              <a:lnSpc>
                <a:spcPct val="107000"/>
              </a:lnSpc>
              <a:spcBef>
                <a:spcPts val="0"/>
              </a:spcBef>
              <a:spcAft>
                <a:spcPts val="562"/>
              </a:spcAft>
              <a:buNone/>
            </a:pPr>
            <a:r>
              <a:rPr lang="en-US" dirty="0">
                <a:latin typeface="Calibri"/>
                <a:ea typeface="Calibri"/>
                <a:cs typeface="Times New Roman"/>
              </a:rPr>
              <a:t> </a:t>
            </a:r>
            <a:endParaRPr lang="en-US" sz="1000" dirty="0">
              <a:latin typeface="Calibri"/>
              <a:ea typeface="Calibri"/>
              <a:cs typeface="Times New Roman"/>
            </a:endParaRPr>
          </a:p>
          <a:p>
            <a:pPr marL="0" indent="0" algn="ctr">
              <a:lnSpc>
                <a:spcPct val="107000"/>
              </a:lnSpc>
              <a:spcBef>
                <a:spcPts val="0"/>
              </a:spcBef>
              <a:spcAft>
                <a:spcPts val="562"/>
              </a:spcAft>
              <a:buNone/>
            </a:pPr>
            <a:r>
              <a:rPr lang="en-US" dirty="0">
                <a:latin typeface="Calibri"/>
                <a:ea typeface="Calibri"/>
                <a:cs typeface="Times New Roman"/>
              </a:rPr>
              <a:t> </a:t>
            </a:r>
            <a:endParaRPr lang="en-US" sz="1000" dirty="0">
              <a:latin typeface="Calibri"/>
              <a:ea typeface="Calibri"/>
              <a:cs typeface="Times New Roman"/>
            </a:endParaRPr>
          </a:p>
          <a:p>
            <a:pPr marL="0" indent="0" algn="ctr">
              <a:lnSpc>
                <a:spcPct val="107000"/>
              </a:lnSpc>
              <a:spcBef>
                <a:spcPts val="0"/>
              </a:spcBef>
              <a:spcAft>
                <a:spcPts val="562"/>
              </a:spcAft>
              <a:buNone/>
            </a:pPr>
            <a:r>
              <a:rPr lang="en-US" dirty="0">
                <a:latin typeface="Calibri"/>
                <a:ea typeface="Calibri"/>
                <a:cs typeface="Times New Roman"/>
              </a:rPr>
              <a:t> </a:t>
            </a:r>
            <a:endParaRPr lang="en-US" sz="1000" dirty="0">
              <a:latin typeface="Calibri"/>
              <a:ea typeface="Calibri"/>
              <a:cs typeface="Times New Roman"/>
            </a:endParaRPr>
          </a:p>
          <a:p>
            <a:pPr marL="0" indent="0">
              <a:lnSpc>
                <a:spcPct val="107000"/>
              </a:lnSpc>
              <a:spcBef>
                <a:spcPts val="0"/>
              </a:spcBef>
              <a:spcAft>
                <a:spcPts val="562"/>
              </a:spcAft>
              <a:buNone/>
            </a:pPr>
            <a:r>
              <a:rPr lang="en-US" dirty="0">
                <a:latin typeface="Calibri"/>
                <a:ea typeface="Calibri"/>
                <a:cs typeface="Times New Roman"/>
              </a:rPr>
              <a:t>Student </a:t>
            </a:r>
            <a:r>
              <a:rPr lang="en-US" dirty="0" smtClean="0">
                <a:latin typeface="Calibri"/>
                <a:ea typeface="Calibri"/>
                <a:cs typeface="Times New Roman"/>
              </a:rPr>
              <a:t>Name_______________________________</a:t>
            </a:r>
          </a:p>
          <a:p>
            <a:pPr marL="0" indent="0">
              <a:lnSpc>
                <a:spcPct val="107000"/>
              </a:lnSpc>
              <a:spcBef>
                <a:spcPts val="0"/>
              </a:spcBef>
              <a:spcAft>
                <a:spcPts val="562"/>
              </a:spcAft>
              <a:buNone/>
            </a:pPr>
            <a:endParaRPr lang="en-US" sz="1000" dirty="0">
              <a:latin typeface="Calibri"/>
              <a:ea typeface="Calibri"/>
              <a:cs typeface="Times New Roman"/>
            </a:endParaRPr>
          </a:p>
          <a:p>
            <a:pPr marL="0" indent="0">
              <a:lnSpc>
                <a:spcPct val="107000"/>
              </a:lnSpc>
              <a:spcBef>
                <a:spcPts val="0"/>
              </a:spcBef>
              <a:spcAft>
                <a:spcPts val="562"/>
              </a:spcAft>
              <a:buNone/>
            </a:pPr>
            <a:r>
              <a:rPr lang="en-US" dirty="0" smtClean="0">
                <a:latin typeface="Calibri"/>
                <a:ea typeface="Calibri"/>
                <a:cs typeface="Times New Roman"/>
              </a:rPr>
              <a:t>AMA#  _________________       FAA#    __________________</a:t>
            </a:r>
          </a:p>
          <a:p>
            <a:pPr marL="0" indent="0">
              <a:lnSpc>
                <a:spcPct val="107000"/>
              </a:lnSpc>
              <a:spcBef>
                <a:spcPts val="0"/>
              </a:spcBef>
              <a:spcAft>
                <a:spcPts val="562"/>
              </a:spcAft>
              <a:buNone/>
            </a:pPr>
            <a:endParaRPr lang="en-US" sz="1000" dirty="0">
              <a:latin typeface="Calibri"/>
              <a:ea typeface="Calibri"/>
              <a:cs typeface="Times New Roman"/>
            </a:endParaRPr>
          </a:p>
          <a:p>
            <a:pPr marL="0" indent="0">
              <a:lnSpc>
                <a:spcPct val="107000"/>
              </a:lnSpc>
              <a:spcBef>
                <a:spcPts val="0"/>
              </a:spcBef>
              <a:spcAft>
                <a:spcPts val="562"/>
              </a:spcAft>
              <a:buNone/>
            </a:pPr>
            <a:r>
              <a:rPr lang="en-US" dirty="0">
                <a:latin typeface="Calibri"/>
                <a:ea typeface="Calibri"/>
                <a:cs typeface="Times New Roman"/>
              </a:rPr>
              <a:t>Phone Number______________________________</a:t>
            </a:r>
            <a:endParaRPr lang="en-US" sz="1000" dirty="0">
              <a:latin typeface="Calibri"/>
              <a:ea typeface="Calibri"/>
              <a:cs typeface="Times New Roman"/>
            </a:endParaRPr>
          </a:p>
          <a:p>
            <a:pPr marL="0" indent="0">
              <a:buNone/>
            </a:pP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41</a:t>
            </a:fld>
            <a:endParaRPr lang="en-US" sz="1500" dirty="0">
              <a:solidFill>
                <a:srgbClr val="000000"/>
              </a:solidFill>
            </a:endParaRPr>
          </a:p>
        </p:txBody>
      </p:sp>
    </p:spTree>
    <p:extLst>
      <p:ext uri="{BB962C8B-B14F-4D97-AF65-F5344CB8AC3E}">
        <p14:creationId xmlns:p14="http://schemas.microsoft.com/office/powerpoint/2010/main" val="41739991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42</a:t>
            </a:fld>
            <a:endParaRPr lang="en-US" sz="1500" dirty="0">
              <a:solidFill>
                <a:srgbClr val="000000"/>
              </a:solidFill>
            </a:endParaRPr>
          </a:p>
        </p:txBody>
      </p:sp>
      <p:pic>
        <p:nvPicPr>
          <p:cNvPr id="2" name="Picture 1"/>
          <p:cNvPicPr>
            <a:picLocks noChangeAspect="1"/>
          </p:cNvPicPr>
          <p:nvPr/>
        </p:nvPicPr>
        <p:blipFill>
          <a:blip r:embed="rId2"/>
          <a:stretch>
            <a:fillRect/>
          </a:stretch>
        </p:blipFill>
        <p:spPr>
          <a:xfrm>
            <a:off x="4236527" y="712902"/>
            <a:ext cx="4813103" cy="6223992"/>
          </a:xfrm>
          <a:prstGeom prst="rect">
            <a:avLst/>
          </a:prstGeom>
        </p:spPr>
      </p:pic>
      <p:sp>
        <p:nvSpPr>
          <p:cNvPr id="4" name="TextBox 3"/>
          <p:cNvSpPr txBox="1"/>
          <p:nvPr/>
        </p:nvSpPr>
        <p:spPr>
          <a:xfrm>
            <a:off x="84604" y="336101"/>
            <a:ext cx="8994144"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b="1" dirty="0" smtClean="0">
                <a:solidFill>
                  <a:srgbClr val="000000"/>
                </a:solidFill>
              </a:rPr>
              <a:t>Training Log used </a:t>
            </a:r>
            <a:r>
              <a:rPr lang="en-US" b="1" dirty="0" err="1" smtClean="0">
                <a:solidFill>
                  <a:srgbClr val="000000"/>
                </a:solidFill>
              </a:rPr>
              <a:t>by</a:t>
            </a:r>
            <a:r>
              <a:rPr lang="en-US" b="1" dirty="0" err="1">
                <a:solidFill>
                  <a:srgbClr val="000000"/>
                </a:solidFill>
              </a:rPr>
              <a:t>Your</a:t>
            </a:r>
            <a:r>
              <a:rPr lang="en-US" b="1" dirty="0">
                <a:solidFill>
                  <a:srgbClr val="000000"/>
                </a:solidFill>
              </a:rPr>
              <a:t> Instructor</a:t>
            </a:r>
          </a:p>
        </p:txBody>
      </p:sp>
      <p:sp>
        <p:nvSpPr>
          <p:cNvPr id="5" name="TextBox 4"/>
          <p:cNvSpPr txBox="1"/>
          <p:nvPr/>
        </p:nvSpPr>
        <p:spPr>
          <a:xfrm>
            <a:off x="180179" y="1361922"/>
            <a:ext cx="3949586" cy="42578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r" rtl="0" latinLnBrk="1" hangingPunct="0"/>
            <a:r>
              <a:rPr lang="en-US" sz="1700" dirty="0">
                <a:solidFill>
                  <a:srgbClr val="000000"/>
                </a:solidFill>
              </a:rPr>
              <a:t>Phase 1 – Pre Flight and Taxi</a:t>
            </a: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r>
              <a:rPr lang="en-US" sz="1700" dirty="0">
                <a:solidFill>
                  <a:srgbClr val="000000"/>
                </a:solidFill>
              </a:rPr>
              <a:t>Phase 2 – Basic Orientation and Pattern</a:t>
            </a: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r>
              <a:rPr lang="en-US" sz="1700" dirty="0">
                <a:solidFill>
                  <a:srgbClr val="000000"/>
                </a:solidFill>
              </a:rPr>
              <a:t>Phase 3 – Approach and Landing</a:t>
            </a: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r>
              <a:rPr lang="en-US" sz="1700" dirty="0">
                <a:solidFill>
                  <a:srgbClr val="000000"/>
                </a:solidFill>
              </a:rPr>
              <a:t>Phase 4 – Takeoff</a:t>
            </a:r>
          </a:p>
          <a:p>
            <a:pPr algn="r" rtl="0" latinLnBrk="1" hangingPunct="0"/>
            <a:endParaRPr lang="en-US" sz="1700" dirty="0">
              <a:solidFill>
                <a:srgbClr val="000000"/>
              </a:solidFill>
            </a:endParaRPr>
          </a:p>
          <a:p>
            <a:pPr algn="r" rtl="0" latinLnBrk="1" hangingPunct="0"/>
            <a:endParaRPr lang="en-US" sz="1700" dirty="0">
              <a:solidFill>
                <a:srgbClr val="000000"/>
              </a:solidFill>
            </a:endParaRPr>
          </a:p>
          <a:p>
            <a:pPr algn="r" rtl="0" latinLnBrk="1" hangingPunct="0"/>
            <a:r>
              <a:rPr lang="en-US" sz="1700" dirty="0">
                <a:solidFill>
                  <a:srgbClr val="000000"/>
                </a:solidFill>
              </a:rPr>
              <a:t>Phase 5 – Advanced Orientation</a:t>
            </a:r>
          </a:p>
        </p:txBody>
      </p:sp>
      <p:sp>
        <p:nvSpPr>
          <p:cNvPr id="6" name="Left Bracket 5"/>
          <p:cNvSpPr/>
          <p:nvPr/>
        </p:nvSpPr>
        <p:spPr>
          <a:xfrm>
            <a:off x="4236528" y="1295121"/>
            <a:ext cx="121340" cy="588041"/>
          </a:xfrm>
          <a:prstGeom prst="leftBracket">
            <a:avLst/>
          </a:prstGeom>
          <a:noFill/>
          <a:ln w="38100" cap="flat" cmpd="sng">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8" name="Left Bracket 7"/>
          <p:cNvSpPr/>
          <p:nvPr/>
        </p:nvSpPr>
        <p:spPr>
          <a:xfrm>
            <a:off x="4219553" y="1990318"/>
            <a:ext cx="138315" cy="980028"/>
          </a:xfrm>
          <a:prstGeom prst="leftBracket">
            <a:avLst/>
          </a:prstGeom>
          <a:noFill/>
          <a:ln w="38100" cap="flat" cmpd="sng">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9" name="Left Bracket 8"/>
          <p:cNvSpPr/>
          <p:nvPr/>
        </p:nvSpPr>
        <p:spPr>
          <a:xfrm>
            <a:off x="4207411" y="3062554"/>
            <a:ext cx="121340" cy="1257065"/>
          </a:xfrm>
          <a:prstGeom prst="leftBracket">
            <a:avLst/>
          </a:prstGeom>
          <a:noFill/>
          <a:ln w="38100" cap="flat" cmpd="sng">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0" name="Left Bracket 9"/>
          <p:cNvSpPr/>
          <p:nvPr/>
        </p:nvSpPr>
        <p:spPr>
          <a:xfrm>
            <a:off x="4197705" y="4412206"/>
            <a:ext cx="121340" cy="588041"/>
          </a:xfrm>
          <a:prstGeom prst="leftBracket">
            <a:avLst/>
          </a:prstGeom>
          <a:noFill/>
          <a:ln w="38100" cap="flat" cmpd="sng">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1" name="Left Bracket 10"/>
          <p:cNvSpPr/>
          <p:nvPr/>
        </p:nvSpPr>
        <p:spPr>
          <a:xfrm>
            <a:off x="4207411" y="5072663"/>
            <a:ext cx="121340" cy="722423"/>
          </a:xfrm>
          <a:prstGeom prst="leftBracket">
            <a:avLst/>
          </a:prstGeom>
          <a:noFill/>
          <a:ln w="38100" cap="flat" cmpd="sng">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Tree>
    <p:extLst>
      <p:ext uri="{BB962C8B-B14F-4D97-AF65-F5344CB8AC3E}">
        <p14:creationId xmlns:p14="http://schemas.microsoft.com/office/powerpoint/2010/main" val="292536801"/>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65" y="714699"/>
            <a:ext cx="7804547" cy="1518048"/>
          </a:xfrm>
        </p:spPr>
        <p:txBody>
          <a:bodyPr>
            <a:normAutofit fontScale="90000"/>
          </a:bodyPr>
          <a:lstStyle/>
          <a:p>
            <a:r>
              <a:rPr lang="en-US" dirty="0" smtClean="0"/>
              <a:t>Phase 1</a:t>
            </a:r>
            <a:br>
              <a:rPr lang="en-US" dirty="0" smtClean="0"/>
            </a:br>
            <a:r>
              <a:rPr lang="en-US" dirty="0" smtClean="0"/>
              <a:t>Pre-Flight and Taxi</a:t>
            </a:r>
            <a:endParaRPr lang="en-US" dirty="0"/>
          </a:p>
        </p:txBody>
      </p:sp>
      <p:sp>
        <p:nvSpPr>
          <p:cNvPr id="3" name="Text Placeholder 2"/>
          <p:cNvSpPr>
            <a:spLocks noGrp="1"/>
          </p:cNvSpPr>
          <p:nvPr>
            <p:ph type="body" idx="1"/>
          </p:nvPr>
        </p:nvSpPr>
        <p:spPr/>
        <p:txBody>
          <a:bodyPr/>
          <a:lstStyle/>
          <a:p>
            <a:r>
              <a:rPr lang="en-US" dirty="0" smtClean="0"/>
              <a:t>Pre-Flight Inspection </a:t>
            </a:r>
          </a:p>
          <a:p>
            <a:r>
              <a:rPr lang="en-US" dirty="0" smtClean="0"/>
              <a:t>Before Takeoff Checklist</a:t>
            </a:r>
          </a:p>
          <a:p>
            <a:r>
              <a:rPr lang="en-US" dirty="0" smtClean="0"/>
              <a:t>Taxi</a:t>
            </a:r>
          </a:p>
          <a:p>
            <a:r>
              <a:rPr lang="en-US" dirty="0" smtClean="0"/>
              <a:t>Callouts</a:t>
            </a:r>
            <a:endParaRPr lang="en-US" dirty="0"/>
          </a:p>
        </p:txBody>
      </p:sp>
      <p:sp>
        <p:nvSpPr>
          <p:cNvPr id="5" name="TextBox 4"/>
          <p:cNvSpPr txBox="1"/>
          <p:nvPr/>
        </p:nvSpPr>
        <p:spPr>
          <a:xfrm rot="5400000">
            <a:off x="8055485" y="5365577"/>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1</a:t>
            </a:r>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43</a:t>
            </a:fld>
            <a:endParaRPr lang="en-US" sz="1500" dirty="0">
              <a:solidFill>
                <a:srgbClr val="000000"/>
              </a:solidFill>
            </a:endParaRPr>
          </a:p>
        </p:txBody>
      </p:sp>
    </p:spTree>
    <p:extLst>
      <p:ext uri="{BB962C8B-B14F-4D97-AF65-F5344CB8AC3E}">
        <p14:creationId xmlns:p14="http://schemas.microsoft.com/office/powerpoint/2010/main" val="264781017"/>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pPr lvl="0">
              <a:defRPr sz="1800"/>
            </a:pPr>
            <a:r>
              <a:rPr dirty="0"/>
              <a:t>Pre-Flight Checklist</a:t>
            </a:r>
          </a:p>
        </p:txBody>
      </p:sp>
      <p:sp>
        <p:nvSpPr>
          <p:cNvPr id="91" name="Shape 91"/>
          <p:cNvSpPr>
            <a:spLocks noGrp="1"/>
          </p:cNvSpPr>
          <p:nvPr>
            <p:ph type="body" idx="1"/>
          </p:nvPr>
        </p:nvSpPr>
        <p:spPr>
          <a:xfrm>
            <a:off x="669727" y="1830587"/>
            <a:ext cx="7583806" cy="4420195"/>
          </a:xfrm>
          <a:prstGeom prst="rect">
            <a:avLst/>
          </a:prstGeom>
        </p:spPr>
        <p:txBody>
          <a:bodyPr>
            <a:normAutofit fontScale="70000" lnSpcReduction="20000"/>
          </a:bodyPr>
          <a:lstStyle/>
          <a:p>
            <a:pPr marL="0" indent="0" defTabSz="361345">
              <a:spcBef>
                <a:spcPts val="1406"/>
              </a:spcBef>
              <a:buNone/>
              <a:defRPr sz="1800"/>
            </a:pPr>
            <a:r>
              <a:rPr lang="en-US" sz="2200" b="1" dirty="0"/>
              <a:t>Before before powering up on </a:t>
            </a:r>
            <a:r>
              <a:rPr lang="en-US" sz="2200" b="1" u="sng" dirty="0"/>
              <a:t>every</a:t>
            </a:r>
            <a:r>
              <a:rPr lang="en-US" sz="2200" b="1" dirty="0"/>
              <a:t> flight, you, the student, should check at least the following:</a:t>
            </a:r>
          </a:p>
          <a:p>
            <a:pPr marL="1098362" lvl="2" indent="-473502" defTabSz="361345">
              <a:spcBef>
                <a:spcPts val="1406"/>
              </a:spcBef>
              <a:defRPr sz="1800"/>
            </a:pPr>
            <a:r>
              <a:rPr lang="en-US" sz="2200" dirty="0"/>
              <a:t>Radio installation secure (before you close up the plane)</a:t>
            </a:r>
          </a:p>
          <a:p>
            <a:pPr marL="1098362" lvl="2" indent="-473502" defTabSz="361345">
              <a:spcBef>
                <a:spcPts val="1406"/>
              </a:spcBef>
              <a:defRPr sz="1800"/>
            </a:pPr>
            <a:r>
              <a:rPr lang="en-US" sz="2200" dirty="0">
                <a:solidFill>
                  <a:schemeClr val="tx1"/>
                </a:solidFill>
              </a:rPr>
              <a:t>Wing secured with proper number of rubber bands</a:t>
            </a:r>
          </a:p>
          <a:p>
            <a:pPr marL="1098362" lvl="2" indent="-473502" defTabSz="361345">
              <a:spcBef>
                <a:spcPts val="1406"/>
              </a:spcBef>
              <a:defRPr sz="1800"/>
            </a:pPr>
            <a:r>
              <a:rPr lang="en-US" sz="2200" dirty="0"/>
              <a:t>Control surfaces secure:  </a:t>
            </a:r>
            <a:r>
              <a:rPr sz="2200" dirty="0"/>
              <a:t>Linkages</a:t>
            </a:r>
            <a:r>
              <a:rPr lang="en-US" sz="2200" dirty="0"/>
              <a:t>, hinges, and servos</a:t>
            </a:r>
            <a:endParaRPr sz="2200" dirty="0"/>
          </a:p>
          <a:p>
            <a:pPr marL="1098362" lvl="2" indent="-473502" defTabSz="361345">
              <a:spcBef>
                <a:spcPts val="1406"/>
              </a:spcBef>
              <a:defRPr sz="1800"/>
            </a:pPr>
            <a:r>
              <a:rPr sz="2200" dirty="0"/>
              <a:t>Engine</a:t>
            </a:r>
            <a:r>
              <a:rPr lang="en-US" sz="2200" dirty="0"/>
              <a:t> &amp; Prop:  </a:t>
            </a:r>
            <a:r>
              <a:rPr sz="2200" dirty="0"/>
              <a:t>secure</a:t>
            </a:r>
            <a:r>
              <a:rPr lang="en-US" sz="2200" dirty="0"/>
              <a:t>, p</a:t>
            </a:r>
            <a:r>
              <a:rPr sz="2200" dirty="0"/>
              <a:t>rop not damaged</a:t>
            </a:r>
          </a:p>
          <a:p>
            <a:pPr marL="1098362" lvl="2" indent="-473502" defTabSz="361345">
              <a:spcBef>
                <a:spcPts val="1406"/>
              </a:spcBef>
              <a:defRPr sz="1800"/>
            </a:pPr>
            <a:r>
              <a:rPr lang="en-US" sz="2200" dirty="0"/>
              <a:t>Electric:  Recently charged and fully charged battery, well secured in the plane</a:t>
            </a:r>
          </a:p>
          <a:p>
            <a:pPr marL="1098362" lvl="2" indent="-473502" defTabSz="361345">
              <a:spcBef>
                <a:spcPts val="1406"/>
              </a:spcBef>
              <a:defRPr sz="1800"/>
            </a:pPr>
            <a:r>
              <a:rPr lang="en-US" sz="2200" dirty="0"/>
              <a:t>Gas or Glow:  Check f</a:t>
            </a:r>
            <a:r>
              <a:rPr sz="2200" dirty="0"/>
              <a:t>uel</a:t>
            </a:r>
            <a:r>
              <a:rPr lang="en-US" sz="2200" dirty="0"/>
              <a:t> </a:t>
            </a:r>
            <a:r>
              <a:rPr sz="2200" dirty="0"/>
              <a:t>hoses secure</a:t>
            </a:r>
            <a:r>
              <a:rPr lang="en-US" sz="2200" dirty="0"/>
              <a:t>, tank full </a:t>
            </a:r>
          </a:p>
          <a:p>
            <a:pPr marL="1098362" lvl="2" indent="-473502" defTabSz="361345">
              <a:spcBef>
                <a:spcPts val="1406"/>
              </a:spcBef>
              <a:defRPr sz="1800"/>
            </a:pPr>
            <a:r>
              <a:rPr lang="en-US" sz="2200" dirty="0"/>
              <a:t>Do a r</a:t>
            </a:r>
            <a:r>
              <a:rPr sz="2200" dirty="0"/>
              <a:t>ange check, </a:t>
            </a:r>
            <a:r>
              <a:rPr lang="en-US" sz="2200" dirty="0"/>
              <a:t>before a model’s first flight, or if </a:t>
            </a:r>
            <a:r>
              <a:rPr sz="2200" dirty="0"/>
              <a:t>any </a:t>
            </a:r>
            <a:r>
              <a:rPr lang="en-US" sz="2200" dirty="0"/>
              <a:t>part of the </a:t>
            </a:r>
            <a:r>
              <a:rPr sz="2200" dirty="0"/>
              <a:t>radio installation has changed</a:t>
            </a:r>
            <a:endParaRPr lang="en-US" sz="2200" dirty="0"/>
          </a:p>
          <a:p>
            <a:pPr marL="0" indent="0" defTabSz="361345">
              <a:spcBef>
                <a:spcPts val="1406"/>
              </a:spcBef>
              <a:buNone/>
              <a:defRPr sz="1800"/>
            </a:pPr>
            <a:endParaRPr lang="en-US" sz="1700" i="1" dirty="0"/>
          </a:p>
          <a:p>
            <a:pPr marL="0" indent="0" defTabSz="361345">
              <a:spcBef>
                <a:spcPts val="1406"/>
              </a:spcBef>
              <a:buNone/>
              <a:defRPr sz="1800"/>
            </a:pPr>
            <a:r>
              <a:rPr lang="en-US" sz="1700" i="1" dirty="0"/>
              <a:t>Note:  This checklist is </a:t>
            </a:r>
            <a:r>
              <a:rPr lang="en-US" sz="1700" i="1" u="sng" dirty="0"/>
              <a:t>not</a:t>
            </a:r>
            <a:r>
              <a:rPr lang="en-US" sz="1700" i="1" dirty="0"/>
              <a:t> the same as the much more comprehensive pre-flight inspection checklist that we use before the first flight of your airplane with the training program.  This checklist is a shorter version for you to use before every flight</a:t>
            </a:r>
          </a:p>
          <a:p>
            <a:pPr marL="1098362" lvl="2" indent="-473502" defTabSz="361345">
              <a:spcBef>
                <a:spcPts val="1406"/>
              </a:spcBef>
              <a:defRPr sz="1800"/>
            </a:pPr>
            <a:endParaRPr sz="2200" dirty="0"/>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44</a:t>
            </a:fld>
            <a:endParaRPr lang="en-US" sz="1500" dirty="0">
              <a:solidFill>
                <a:srgbClr val="000000"/>
              </a:solidFill>
            </a:endParaRPr>
          </a:p>
        </p:txBody>
      </p:sp>
      <p:sp>
        <p:nvSpPr>
          <p:cNvPr id="5" name="TextBox 4"/>
          <p:cNvSpPr txBox="1"/>
          <p:nvPr/>
        </p:nvSpPr>
        <p:spPr>
          <a:xfrm rot="5400000">
            <a:off x="8113689"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532006" y="385205"/>
            <a:ext cx="7804547" cy="837548"/>
          </a:xfrm>
          <a:prstGeom prst="rect">
            <a:avLst/>
          </a:prstGeom>
        </p:spPr>
        <p:txBody>
          <a:bodyPr>
            <a:normAutofit/>
          </a:bodyPr>
          <a:lstStyle/>
          <a:p>
            <a:pPr lvl="0">
              <a:defRPr sz="1800"/>
            </a:pPr>
            <a:r>
              <a:rPr dirty="0"/>
              <a:t>Before Takeoff Checklist</a:t>
            </a:r>
          </a:p>
        </p:txBody>
      </p:sp>
      <p:sp>
        <p:nvSpPr>
          <p:cNvPr id="94" name="Shape 94"/>
          <p:cNvSpPr>
            <a:spLocks noGrp="1"/>
          </p:cNvSpPr>
          <p:nvPr>
            <p:ph type="body" idx="1"/>
          </p:nvPr>
        </p:nvSpPr>
        <p:spPr>
          <a:xfrm>
            <a:off x="523143" y="1534182"/>
            <a:ext cx="6581050" cy="4809093"/>
          </a:xfrm>
          <a:prstGeom prst="rect">
            <a:avLst/>
          </a:prstGeom>
        </p:spPr>
        <p:txBody>
          <a:bodyPr>
            <a:normAutofit fontScale="55000" lnSpcReduction="20000"/>
          </a:bodyPr>
          <a:lstStyle/>
          <a:p>
            <a:pPr marL="0" indent="0">
              <a:spcBef>
                <a:spcPts val="1406"/>
              </a:spcBef>
              <a:buNone/>
              <a:defRPr sz="1800"/>
            </a:pPr>
            <a:r>
              <a:rPr lang="en-US" sz="3100" b="1" dirty="0"/>
              <a:t>This </a:t>
            </a:r>
            <a:r>
              <a:rPr lang="en-US" sz="3100" b="1" u="sng" dirty="0"/>
              <a:t>habit</a:t>
            </a:r>
            <a:r>
              <a:rPr lang="en-US" sz="3100" b="1" dirty="0"/>
              <a:t> will save your airplane someday</a:t>
            </a:r>
          </a:p>
          <a:p>
            <a:pPr marL="0" indent="0">
              <a:spcBef>
                <a:spcPts val="1406"/>
              </a:spcBef>
              <a:buNone/>
              <a:defRPr sz="1800"/>
            </a:pPr>
            <a:endParaRPr lang="en-US" sz="3100" b="1" dirty="0"/>
          </a:p>
          <a:p>
            <a:pPr marL="0" indent="0">
              <a:spcBef>
                <a:spcPts val="1406"/>
              </a:spcBef>
              <a:buNone/>
              <a:defRPr sz="1800"/>
            </a:pPr>
            <a:r>
              <a:rPr lang="en-US" sz="2800" b="1" dirty="0"/>
              <a:t>After the plane is powered up, but before taking off:</a:t>
            </a:r>
          </a:p>
          <a:p>
            <a:pPr marL="624860" lvl="2" indent="0">
              <a:spcBef>
                <a:spcPts val="1406"/>
              </a:spcBef>
              <a:buNone/>
              <a:defRPr sz="1800"/>
            </a:pPr>
            <a:r>
              <a:rPr sz="4100" b="1" dirty="0">
                <a:solidFill>
                  <a:srgbClr val="FF0000"/>
                </a:solidFill>
              </a:rPr>
              <a:t>B</a:t>
            </a:r>
            <a:r>
              <a:rPr sz="2800" dirty="0"/>
              <a:t>attery </a:t>
            </a:r>
            <a:r>
              <a:rPr sz="2800" i="1" dirty="0"/>
              <a:t>(transmitter</a:t>
            </a:r>
            <a:r>
              <a:rPr lang="en-US" sz="2800" i="1" dirty="0"/>
              <a:t> battery “in the green”</a:t>
            </a:r>
            <a:r>
              <a:rPr sz="2800" i="1" dirty="0"/>
              <a:t>)</a:t>
            </a:r>
          </a:p>
          <a:p>
            <a:pPr marL="624860" lvl="2" indent="0">
              <a:spcBef>
                <a:spcPts val="1406"/>
              </a:spcBef>
              <a:buNone/>
              <a:defRPr sz="1800"/>
            </a:pPr>
            <a:r>
              <a:rPr sz="4100" b="1" dirty="0">
                <a:solidFill>
                  <a:srgbClr val="FF0000"/>
                </a:solidFill>
              </a:rPr>
              <a:t>A</a:t>
            </a:r>
            <a:r>
              <a:rPr sz="2800" dirty="0"/>
              <a:t>ntenna</a:t>
            </a:r>
            <a:r>
              <a:rPr lang="en-US" sz="2800" dirty="0"/>
              <a:t> (</a:t>
            </a:r>
            <a:r>
              <a:rPr lang="en-US" sz="2800" i="1" dirty="0"/>
              <a:t>transmitter antenna placement </a:t>
            </a:r>
          </a:p>
          <a:p>
            <a:pPr marL="624860" lvl="2" indent="0">
              <a:spcBef>
                <a:spcPts val="1406"/>
              </a:spcBef>
              <a:buNone/>
              <a:defRPr sz="1800"/>
            </a:pPr>
            <a:r>
              <a:rPr lang="en-US" sz="2800" i="1" dirty="0"/>
              <a:t>        – NOT pointed at the airplane)</a:t>
            </a:r>
            <a:endParaRPr sz="2800" i="1" dirty="0"/>
          </a:p>
          <a:p>
            <a:pPr marL="624860" lvl="2" indent="0">
              <a:spcBef>
                <a:spcPts val="1406"/>
              </a:spcBef>
              <a:buNone/>
              <a:defRPr sz="1800"/>
            </a:pPr>
            <a:r>
              <a:rPr sz="4500" b="1" dirty="0">
                <a:solidFill>
                  <a:srgbClr val="FF0000"/>
                </a:solidFill>
              </a:rPr>
              <a:t>T</a:t>
            </a:r>
            <a:r>
              <a:rPr sz="2800" dirty="0"/>
              <a:t>rims</a:t>
            </a:r>
            <a:r>
              <a:rPr lang="en-US" sz="2800" dirty="0"/>
              <a:t> – </a:t>
            </a:r>
            <a:r>
              <a:rPr lang="en-US" sz="2800" i="1" dirty="0"/>
              <a:t>set correctly</a:t>
            </a:r>
            <a:endParaRPr sz="2800" i="1" dirty="0"/>
          </a:p>
          <a:p>
            <a:pPr marL="624860" lvl="2" indent="0">
              <a:spcBef>
                <a:spcPts val="1406"/>
              </a:spcBef>
              <a:buNone/>
              <a:defRPr sz="1800"/>
            </a:pPr>
            <a:r>
              <a:rPr sz="4500" b="1" dirty="0">
                <a:solidFill>
                  <a:srgbClr val="FF0000"/>
                </a:solidFill>
              </a:rPr>
              <a:t>T</a:t>
            </a:r>
            <a:r>
              <a:rPr sz="2800" dirty="0"/>
              <a:t>imer</a:t>
            </a:r>
            <a:r>
              <a:rPr lang="en-US" sz="2800" dirty="0"/>
              <a:t> – </a:t>
            </a:r>
            <a:r>
              <a:rPr lang="en-US" sz="2800" i="1" dirty="0"/>
              <a:t>ready to be started, right amount</a:t>
            </a:r>
            <a:endParaRPr sz="2800" i="1" dirty="0"/>
          </a:p>
          <a:p>
            <a:pPr marL="624860" lvl="2" indent="0">
              <a:spcBef>
                <a:spcPts val="1406"/>
              </a:spcBef>
              <a:buNone/>
              <a:defRPr sz="1800"/>
            </a:pPr>
            <a:r>
              <a:rPr sz="4900" b="1" dirty="0">
                <a:solidFill>
                  <a:srgbClr val="FF0000"/>
                </a:solidFill>
              </a:rPr>
              <a:t>C</a:t>
            </a:r>
            <a:r>
              <a:rPr lang="en-US" sz="3100" dirty="0"/>
              <a:t>ontrols – </a:t>
            </a:r>
            <a:r>
              <a:rPr lang="en-US" sz="3100" i="1" dirty="0"/>
              <a:t>Check operation and DIRECTION!</a:t>
            </a:r>
          </a:p>
          <a:p>
            <a:pPr marL="624860" lvl="2" indent="0">
              <a:spcBef>
                <a:spcPts val="1406"/>
              </a:spcBef>
              <a:buNone/>
              <a:defRPr sz="1800"/>
            </a:pPr>
            <a:endParaRPr lang="en-US" sz="3100" i="1" dirty="0"/>
          </a:p>
          <a:p>
            <a:pPr marL="624860" lvl="2" indent="0">
              <a:spcBef>
                <a:spcPts val="1406"/>
              </a:spcBef>
              <a:buNone/>
              <a:defRPr sz="1800"/>
            </a:pPr>
            <a:r>
              <a:rPr lang="en-US" sz="3100" i="1" dirty="0"/>
              <a:t>Do Controls check for both student and instructor</a:t>
            </a:r>
            <a:endParaRPr sz="3100" i="1" dirty="0"/>
          </a:p>
        </p:txBody>
      </p:sp>
      <p:pic>
        <p:nvPicPr>
          <p:cNvPr id="2" name="Picture 1"/>
          <p:cNvPicPr>
            <a:picLocks noChangeAspect="1"/>
          </p:cNvPicPr>
          <p:nvPr/>
        </p:nvPicPr>
        <p:blipFill>
          <a:blip r:embed="rId3" cstate="print"/>
          <a:stretch>
            <a:fillRect/>
          </a:stretch>
        </p:blipFill>
        <p:spPr>
          <a:xfrm>
            <a:off x="6240670" y="2359904"/>
            <a:ext cx="2526293" cy="2885764"/>
          </a:xfrm>
          <a:prstGeom prst="rect">
            <a:avLst/>
          </a:prstGeom>
        </p:spPr>
      </p:pic>
      <p:sp>
        <p:nvSpPr>
          <p:cNvPr id="6" name="TextBox 5"/>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45</a:t>
            </a:fld>
            <a:endParaRPr lang="en-US" sz="1500" dirty="0">
              <a:solidFill>
                <a:srgbClr val="000000"/>
              </a:solidFill>
            </a:endParaRPr>
          </a:p>
        </p:txBody>
      </p:sp>
      <p:sp>
        <p:nvSpPr>
          <p:cNvPr id="3" name="Rectangle 2"/>
          <p:cNvSpPr/>
          <p:nvPr/>
        </p:nvSpPr>
        <p:spPr>
          <a:xfrm>
            <a:off x="7469698" y="2081866"/>
            <a:ext cx="817243" cy="456852"/>
          </a:xfrm>
          <a:prstGeom prst="rect">
            <a:avLst/>
          </a:prstGeom>
          <a:solidFill>
            <a:schemeClr val="tx1"/>
          </a:solidFill>
          <a:ln w="25400" cap="flat">
            <a:no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endParaRPr lang="en-US">
              <a:solidFill>
                <a:srgbClr val="000000"/>
              </a:solidFill>
            </a:endParaRPr>
          </a:p>
        </p:txBody>
      </p:sp>
      <p:sp>
        <p:nvSpPr>
          <p:cNvPr id="7" name="TextBox 6"/>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0"/>
            <a:ext cx="7804547" cy="1265684"/>
          </a:xfrm>
        </p:spPr>
        <p:txBody>
          <a:bodyPr>
            <a:normAutofit/>
          </a:bodyPr>
          <a:lstStyle/>
          <a:p>
            <a:r>
              <a:rPr lang="en-US" sz="3800" b="1" dirty="0"/>
              <a:t>Tell Other Pilots What you Intend  using Standard Callouts</a:t>
            </a:r>
          </a:p>
        </p:txBody>
      </p:sp>
      <p:sp>
        <p:nvSpPr>
          <p:cNvPr id="3" name="Text Placeholder 2"/>
          <p:cNvSpPr>
            <a:spLocks noGrp="1"/>
          </p:cNvSpPr>
          <p:nvPr>
            <p:ph type="body" idx="1"/>
          </p:nvPr>
        </p:nvSpPr>
        <p:spPr>
          <a:xfrm>
            <a:off x="754560" y="1827927"/>
            <a:ext cx="7804547" cy="4420195"/>
          </a:xfrm>
        </p:spPr>
        <p:txBody>
          <a:bodyPr>
            <a:normAutofit fontScale="92500" lnSpcReduction="10000"/>
          </a:bodyPr>
          <a:lstStyle/>
          <a:p>
            <a:pPr>
              <a:spcBef>
                <a:spcPts val="1055"/>
              </a:spcBef>
            </a:pPr>
            <a:r>
              <a:rPr lang="en-US" dirty="0" smtClean="0"/>
              <a:t>“Coming out on the left” (or right)</a:t>
            </a:r>
          </a:p>
          <a:p>
            <a:pPr>
              <a:spcBef>
                <a:spcPts val="1055"/>
              </a:spcBef>
            </a:pPr>
            <a:r>
              <a:rPr lang="en-US" dirty="0" smtClean="0"/>
              <a:t>“Taking off Left to Right” (or Right to Left)</a:t>
            </a:r>
          </a:p>
          <a:p>
            <a:pPr>
              <a:spcBef>
                <a:spcPts val="1055"/>
              </a:spcBef>
            </a:pPr>
            <a:r>
              <a:rPr lang="en-US" dirty="0" smtClean="0"/>
              <a:t>“On the Field” and “Clear of the field” (for a person)</a:t>
            </a:r>
          </a:p>
          <a:p>
            <a:pPr>
              <a:spcBef>
                <a:spcPts val="1055"/>
              </a:spcBef>
            </a:pPr>
            <a:r>
              <a:rPr lang="en-US" dirty="0" smtClean="0"/>
              <a:t>“Airplane on the Field”  (stuck or engine quit)</a:t>
            </a:r>
          </a:p>
          <a:p>
            <a:pPr>
              <a:spcBef>
                <a:spcPts val="1055"/>
              </a:spcBef>
            </a:pPr>
            <a:r>
              <a:rPr lang="en-US" dirty="0" smtClean="0"/>
              <a:t>“Touch and Go from the Left”  (or Right)</a:t>
            </a:r>
          </a:p>
          <a:p>
            <a:pPr>
              <a:spcBef>
                <a:spcPts val="1055"/>
              </a:spcBef>
            </a:pPr>
            <a:r>
              <a:rPr lang="en-US" dirty="0" smtClean="0"/>
              <a:t>“Low pass from the Left”  (or Right)</a:t>
            </a:r>
          </a:p>
          <a:p>
            <a:pPr>
              <a:spcBef>
                <a:spcPts val="1055"/>
              </a:spcBef>
            </a:pPr>
            <a:r>
              <a:rPr lang="en-US" dirty="0" smtClean="0"/>
              <a:t>“Landing from the Left” (or Right)</a:t>
            </a:r>
          </a:p>
          <a:p>
            <a:pPr>
              <a:spcBef>
                <a:spcPts val="1055"/>
              </a:spcBef>
            </a:pPr>
            <a:r>
              <a:rPr lang="en-US" dirty="0" smtClean="0"/>
              <a:t>“Field Clear” (after you or your plane is off the runway)”</a:t>
            </a:r>
          </a:p>
          <a:p>
            <a:pPr>
              <a:spcBef>
                <a:spcPts val="1055"/>
              </a:spcBef>
            </a:pPr>
            <a:r>
              <a:rPr lang="en-US" dirty="0" smtClean="0"/>
              <a:t>“</a:t>
            </a:r>
            <a:r>
              <a:rPr lang="en-US" dirty="0" err="1" smtClean="0"/>
              <a:t>Deadstick</a:t>
            </a:r>
            <a:r>
              <a:rPr lang="en-US" dirty="0" smtClean="0"/>
              <a:t>, </a:t>
            </a:r>
            <a:r>
              <a:rPr lang="en-US" dirty="0" err="1" smtClean="0"/>
              <a:t>Deadstick</a:t>
            </a:r>
            <a:r>
              <a:rPr lang="en-US" dirty="0" smtClean="0"/>
              <a:t>”  (engine failed, need immediate landing)</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46</a:t>
            </a:fld>
            <a:endParaRPr lang="en-US" sz="1500" dirty="0">
              <a:solidFill>
                <a:srgbClr val="000000"/>
              </a:solidFill>
            </a:endParaRPr>
          </a:p>
        </p:txBody>
      </p:sp>
      <p:sp>
        <p:nvSpPr>
          <p:cNvPr id="5" name="TextBox 4"/>
          <p:cNvSpPr txBox="1"/>
          <p:nvPr/>
        </p:nvSpPr>
        <p:spPr>
          <a:xfrm rot="5400000">
            <a:off x="8121503" y="5358134"/>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1</a:t>
            </a:r>
          </a:p>
        </p:txBody>
      </p:sp>
    </p:spTree>
    <p:extLst>
      <p:ext uri="{BB962C8B-B14F-4D97-AF65-F5344CB8AC3E}">
        <p14:creationId xmlns:p14="http://schemas.microsoft.com/office/powerpoint/2010/main" val="31869405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2</a:t>
            </a:r>
            <a:br>
              <a:rPr lang="en-US" dirty="0" smtClean="0"/>
            </a:br>
            <a:r>
              <a:rPr lang="en-US" sz="4200" dirty="0"/>
              <a:t>Flight Pattern and Basic Orientation</a:t>
            </a:r>
            <a:endParaRPr lang="en-US" dirty="0"/>
          </a:p>
        </p:txBody>
      </p:sp>
      <p:sp>
        <p:nvSpPr>
          <p:cNvPr id="3" name="Text Placeholder 2"/>
          <p:cNvSpPr>
            <a:spLocks noGrp="1"/>
          </p:cNvSpPr>
          <p:nvPr>
            <p:ph type="body" idx="1"/>
          </p:nvPr>
        </p:nvSpPr>
        <p:spPr/>
        <p:txBody>
          <a:bodyPr>
            <a:normAutofit/>
          </a:bodyPr>
          <a:lstStyle/>
          <a:p>
            <a:pPr>
              <a:lnSpc>
                <a:spcPct val="50000"/>
              </a:lnSpc>
            </a:pPr>
            <a:r>
              <a:rPr lang="en-US" dirty="0" smtClean="0"/>
              <a:t>Trim for level flight</a:t>
            </a:r>
          </a:p>
          <a:p>
            <a:pPr>
              <a:lnSpc>
                <a:spcPct val="50000"/>
              </a:lnSpc>
            </a:pPr>
            <a:r>
              <a:rPr lang="en-US" dirty="0"/>
              <a:t>L-R Wing Rock Flying Towards Pilot</a:t>
            </a:r>
          </a:p>
          <a:p>
            <a:pPr>
              <a:lnSpc>
                <a:spcPct val="50000"/>
              </a:lnSpc>
            </a:pPr>
            <a:r>
              <a:rPr lang="en-US" dirty="0" smtClean="0"/>
              <a:t>Level Turns, High Oval Pattern</a:t>
            </a:r>
          </a:p>
          <a:p>
            <a:pPr>
              <a:lnSpc>
                <a:spcPct val="50000"/>
              </a:lnSpc>
            </a:pPr>
            <a:r>
              <a:rPr lang="en-US" dirty="0" smtClean="0"/>
              <a:t>Climbing Turns (by adding power)</a:t>
            </a:r>
          </a:p>
          <a:p>
            <a:pPr>
              <a:lnSpc>
                <a:spcPct val="50000"/>
              </a:lnSpc>
            </a:pPr>
            <a:r>
              <a:rPr lang="en-US" dirty="0" smtClean="0"/>
              <a:t>Descending Turns (by reducing power)</a:t>
            </a:r>
          </a:p>
          <a:p>
            <a:pPr>
              <a:lnSpc>
                <a:spcPct val="50000"/>
              </a:lnSpc>
            </a:pPr>
            <a:r>
              <a:rPr lang="en-US" dirty="0" smtClean="0"/>
              <a:t>Rectangular Pattern</a:t>
            </a:r>
          </a:p>
          <a:p>
            <a:pPr>
              <a:lnSpc>
                <a:spcPct val="50000"/>
              </a:lnSpc>
            </a:pPr>
            <a:r>
              <a:rPr lang="en-US" dirty="0" smtClean="0"/>
              <a:t>Figure 8’s (introduction)</a:t>
            </a:r>
            <a:endParaRPr lang="en-US" dirty="0"/>
          </a:p>
        </p:txBody>
      </p:sp>
      <p:sp>
        <p:nvSpPr>
          <p:cNvPr id="4" name="TextBox 3"/>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47</a:t>
            </a:fld>
            <a:endParaRPr lang="en-US" sz="1500" dirty="0">
              <a:solidFill>
                <a:srgbClr val="000000"/>
              </a:solidFill>
            </a:endParaRPr>
          </a:p>
        </p:txBody>
      </p:sp>
    </p:spTree>
    <p:extLst>
      <p:ext uri="{BB962C8B-B14F-4D97-AF65-F5344CB8AC3E}">
        <p14:creationId xmlns:p14="http://schemas.microsoft.com/office/powerpoint/2010/main" val="1335902675"/>
      </p:ext>
    </p:extLst>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Trimming</a:t>
            </a:r>
            <a:endParaRPr lang="en-US" dirty="0"/>
          </a:p>
        </p:txBody>
      </p:sp>
      <p:sp>
        <p:nvSpPr>
          <p:cNvPr id="3" name="Text Placeholder 2"/>
          <p:cNvSpPr>
            <a:spLocks noGrp="1"/>
          </p:cNvSpPr>
          <p:nvPr>
            <p:ph type="body" idx="1"/>
          </p:nvPr>
        </p:nvSpPr>
        <p:spPr/>
        <p:txBody>
          <a:bodyPr>
            <a:normAutofit/>
          </a:bodyPr>
          <a:lstStyle/>
          <a:p>
            <a:pPr lvl="0"/>
            <a:r>
              <a:rPr lang="en-US" dirty="0">
                <a:latin typeface="Arial"/>
                <a:cs typeface="Arial"/>
              </a:rPr>
              <a:t>On your first flight, you and your instructor will </a:t>
            </a:r>
            <a:r>
              <a:rPr lang="en-US" i="1" dirty="0" smtClean="0">
                <a:latin typeface="Arial"/>
                <a:cs typeface="Arial"/>
              </a:rPr>
              <a:t>trim</a:t>
            </a:r>
            <a:r>
              <a:rPr lang="en-US" dirty="0" smtClean="0">
                <a:latin typeface="Arial"/>
                <a:cs typeface="Arial"/>
              </a:rPr>
              <a:t> </a:t>
            </a:r>
            <a:r>
              <a:rPr lang="en-US" dirty="0">
                <a:latin typeface="Arial"/>
                <a:cs typeface="Arial"/>
              </a:rPr>
              <a:t>your plane </a:t>
            </a:r>
            <a:r>
              <a:rPr lang="en-US" dirty="0" smtClean="0">
                <a:latin typeface="Arial"/>
                <a:cs typeface="Arial"/>
              </a:rPr>
              <a:t>in level flight by </a:t>
            </a:r>
            <a:r>
              <a:rPr lang="en-US" dirty="0">
                <a:latin typeface="Arial"/>
                <a:cs typeface="Arial"/>
              </a:rPr>
              <a:t>adjusting the trim controls until the airplane flies straight hands off</a:t>
            </a:r>
          </a:p>
          <a:p>
            <a:r>
              <a:rPr lang="en-US" dirty="0" smtClean="0">
                <a:latin typeface="Arial"/>
                <a:cs typeface="Arial"/>
              </a:rPr>
              <a:t>This makes the airplane MUCH easier to fly. </a:t>
            </a:r>
          </a:p>
          <a:p>
            <a:r>
              <a:rPr lang="en-US" b="1" dirty="0" smtClean="0">
                <a:solidFill>
                  <a:srgbClr val="FF0000"/>
                </a:solidFill>
                <a:latin typeface="Arial"/>
                <a:cs typeface="Arial"/>
              </a:rPr>
              <a:t>Airplane should be trimmed at about 1/3 to ½ throttle for a relaxed pace, a longer flight, and consistent handling during approach and landing</a:t>
            </a:r>
            <a:r>
              <a:rPr lang="en-US" dirty="0" smtClean="0">
                <a:solidFill>
                  <a:srgbClr val="FF0000"/>
                </a:solidFill>
                <a:latin typeface="Arial"/>
                <a:cs typeface="Arial"/>
              </a:rPr>
              <a:t>.</a:t>
            </a:r>
            <a:endParaRPr lang="en-US" dirty="0">
              <a:solidFill>
                <a:srgbClr val="FF0000"/>
              </a:solidFill>
              <a:latin typeface="Arial"/>
              <a:cs typeface="Arial"/>
            </a:endParaRPr>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48</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extLst>
      <p:ext uri="{BB962C8B-B14F-4D97-AF65-F5344CB8AC3E}">
        <p14:creationId xmlns:p14="http://schemas.microsoft.com/office/powerpoint/2010/main" val="38024552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80755"/>
            <a:ext cx="7804547" cy="1119990"/>
          </a:xfrm>
        </p:spPr>
        <p:txBody>
          <a:bodyPr/>
          <a:lstStyle/>
          <a:p>
            <a:r>
              <a:rPr lang="en-US" dirty="0" smtClean="0"/>
              <a:t>Orientation</a:t>
            </a:r>
            <a:endParaRPr lang="en-US" dirty="0"/>
          </a:p>
        </p:txBody>
      </p:sp>
      <p:sp>
        <p:nvSpPr>
          <p:cNvPr id="3" name="Text Placeholder 2"/>
          <p:cNvSpPr>
            <a:spLocks noGrp="1"/>
          </p:cNvSpPr>
          <p:nvPr>
            <p:ph type="body" idx="1"/>
          </p:nvPr>
        </p:nvSpPr>
        <p:spPr>
          <a:xfrm>
            <a:off x="669730" y="1967019"/>
            <a:ext cx="7804547" cy="4420195"/>
          </a:xfrm>
        </p:spPr>
        <p:txBody>
          <a:bodyPr>
            <a:normAutofit fontScale="92500" lnSpcReduction="10000"/>
          </a:bodyPr>
          <a:lstStyle/>
          <a:p>
            <a:r>
              <a:rPr lang="en-US" dirty="0" smtClean="0"/>
              <a:t>Left and Right will seem reversed when the airplane is coming toward you</a:t>
            </a:r>
          </a:p>
          <a:p>
            <a:r>
              <a:rPr lang="en-US" dirty="0" smtClean="0"/>
              <a:t>What can you do to learn to deal with this?</a:t>
            </a:r>
          </a:p>
          <a:p>
            <a:pPr lvl="2"/>
            <a:r>
              <a:rPr lang="en-US" dirty="0" smtClean="0"/>
              <a:t>Turn your back to the plane and look over your shoulder</a:t>
            </a:r>
          </a:p>
          <a:p>
            <a:pPr lvl="2"/>
            <a:r>
              <a:rPr lang="en-US" dirty="0" smtClean="0"/>
              <a:t>Wiggle the wings Left and Right with aileron when the plane is flying toward you on the upwind leg</a:t>
            </a:r>
          </a:p>
          <a:p>
            <a:pPr lvl="2"/>
            <a:r>
              <a:rPr lang="en-US" dirty="0" smtClean="0"/>
              <a:t>Talk while you fly, i.e. “I’m now turning LEFT, I’m now rolling RIGHT to stop the turn”, etc.</a:t>
            </a:r>
          </a:p>
          <a:p>
            <a:pPr marL="0" indent="0">
              <a:buNone/>
            </a:pP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49</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extLst>
      <p:ext uri="{BB962C8B-B14F-4D97-AF65-F5344CB8AC3E}">
        <p14:creationId xmlns:p14="http://schemas.microsoft.com/office/powerpoint/2010/main" val="42464693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Contents</a:t>
            </a:r>
            <a:endParaRPr lang="en-US" dirty="0"/>
          </a:p>
        </p:txBody>
      </p:sp>
      <p:sp>
        <p:nvSpPr>
          <p:cNvPr id="4" name="Text Placeholder 3"/>
          <p:cNvSpPr>
            <a:spLocks noGrp="1"/>
          </p:cNvSpPr>
          <p:nvPr>
            <p:ph type="body" idx="1"/>
          </p:nvPr>
        </p:nvSpPr>
        <p:spPr/>
        <p:txBody>
          <a:bodyPr>
            <a:normAutofit/>
          </a:bodyPr>
          <a:lstStyle/>
          <a:p>
            <a:r>
              <a:rPr lang="en-US" dirty="0" smtClean="0">
                <a:solidFill>
                  <a:srgbClr val="000000"/>
                </a:solidFill>
                <a:hlinkClick r:id="rId3" action="ppaction://hlinksldjump"/>
              </a:rPr>
              <a:t>Section 1:  Getting Started, Field </a:t>
            </a:r>
            <a:r>
              <a:rPr lang="en-US" dirty="0">
                <a:solidFill>
                  <a:srgbClr val="000000"/>
                </a:solidFill>
                <a:hlinkClick r:id="rId3" action="ppaction://hlinksldjump"/>
              </a:rPr>
              <a:t>Rules and Safety</a:t>
            </a:r>
            <a:endParaRPr lang="en-US" dirty="0">
              <a:solidFill>
                <a:srgbClr val="000000"/>
              </a:solidFill>
            </a:endParaRPr>
          </a:p>
          <a:p>
            <a:r>
              <a:rPr lang="en-US" dirty="0" smtClean="0">
                <a:solidFill>
                  <a:srgbClr val="000000"/>
                </a:solidFill>
                <a:hlinkClick r:id="rId4" action="ppaction://hlinksldjump"/>
              </a:rPr>
              <a:t>Section 2:  Selecting your training airplane and radio</a:t>
            </a:r>
            <a:endParaRPr lang="en-US" dirty="0" smtClean="0">
              <a:solidFill>
                <a:srgbClr val="000000"/>
              </a:solidFill>
            </a:endParaRPr>
          </a:p>
          <a:p>
            <a:r>
              <a:rPr lang="en-US" dirty="0" smtClean="0">
                <a:solidFill>
                  <a:srgbClr val="000000"/>
                </a:solidFill>
                <a:hlinkClick r:id="rId5" action="ppaction://hlinksldjump"/>
              </a:rPr>
              <a:t>Section 3:  How Training Works</a:t>
            </a:r>
            <a:endParaRPr lang="en-US" dirty="0" smtClean="0">
              <a:solidFill>
                <a:srgbClr val="000000"/>
              </a:solidFill>
            </a:endParaRPr>
          </a:p>
          <a:p>
            <a:r>
              <a:rPr lang="en-US" dirty="0">
                <a:solidFill>
                  <a:srgbClr val="000000"/>
                </a:solidFill>
                <a:hlinkClick r:id="rId6" action="ppaction://hlinksldjump"/>
              </a:rPr>
              <a:t>Section </a:t>
            </a:r>
            <a:r>
              <a:rPr lang="en-US" dirty="0" smtClean="0">
                <a:solidFill>
                  <a:srgbClr val="000000"/>
                </a:solidFill>
                <a:hlinkClick r:id="rId6" action="ppaction://hlinksldjump"/>
              </a:rPr>
              <a:t>4:  </a:t>
            </a:r>
            <a:r>
              <a:rPr lang="en-US" dirty="0">
                <a:solidFill>
                  <a:srgbClr val="000000"/>
                </a:solidFill>
                <a:hlinkClick r:id="rId6" action="ppaction://hlinksldjump"/>
              </a:rPr>
              <a:t>How planes fly</a:t>
            </a:r>
            <a:endParaRPr lang="en-US" dirty="0">
              <a:solidFill>
                <a:srgbClr val="000000"/>
              </a:solidFill>
            </a:endParaRPr>
          </a:p>
          <a:p>
            <a:r>
              <a:rPr lang="en-US" dirty="0" smtClean="0">
                <a:solidFill>
                  <a:srgbClr val="000000"/>
                </a:solidFill>
                <a:hlinkClick r:id="rId7" action="ppaction://hlinksldjump"/>
              </a:rPr>
              <a:t>Section 5:  Flying Lessons!!  </a:t>
            </a:r>
            <a:r>
              <a:rPr lang="en-US" sz="1500" dirty="0">
                <a:solidFill>
                  <a:srgbClr val="000000"/>
                </a:solidFill>
                <a:hlinkClick r:id="rId7" action="ppaction://hlinksldjump"/>
              </a:rPr>
              <a:t>(Flight Instruction and Flying Technique</a:t>
            </a:r>
            <a:r>
              <a:rPr lang="en-US" sz="1500" dirty="0">
                <a:solidFill>
                  <a:srgbClr val="000000"/>
                </a:solidFill>
              </a:rPr>
              <a:t>)</a:t>
            </a:r>
          </a:p>
          <a:p>
            <a:r>
              <a:rPr lang="en-US" dirty="0" smtClean="0">
                <a:solidFill>
                  <a:srgbClr val="000000"/>
                </a:solidFill>
                <a:hlinkClick r:id="rId8" action="ppaction://hlinksldjump"/>
              </a:rPr>
              <a:t>Section 6:  Radios and ESC’s</a:t>
            </a:r>
            <a:endParaRPr lang="en-US" dirty="0">
              <a:solidFill>
                <a:srgbClr val="000000"/>
              </a:solidFill>
            </a:endParaRPr>
          </a:p>
        </p:txBody>
      </p:sp>
      <p:sp>
        <p:nvSpPr>
          <p:cNvPr id="5" name="TextBox 4"/>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a:t>
            </a:fld>
            <a:endParaRPr lang="en-US" sz="1500" dirty="0">
              <a:solidFill>
                <a:srgbClr val="000000"/>
              </a:solidFill>
            </a:endParaRPr>
          </a:p>
        </p:txBody>
      </p:sp>
    </p:spTree>
    <p:extLst>
      <p:ext uri="{BB962C8B-B14F-4D97-AF65-F5344CB8AC3E}">
        <p14:creationId xmlns:p14="http://schemas.microsoft.com/office/powerpoint/2010/main" val="33060880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Flight Pattern</a:t>
            </a:r>
            <a:endParaRPr lang="en-US" dirty="0"/>
          </a:p>
        </p:txBody>
      </p:sp>
      <p:sp>
        <p:nvSpPr>
          <p:cNvPr id="3" name="Text Placeholder 2"/>
          <p:cNvSpPr>
            <a:spLocks noGrp="1"/>
          </p:cNvSpPr>
          <p:nvPr>
            <p:ph type="body" idx="1"/>
          </p:nvPr>
        </p:nvSpPr>
        <p:spPr>
          <a:xfrm>
            <a:off x="483008" y="1830587"/>
            <a:ext cx="7804547" cy="4420195"/>
          </a:xfrm>
        </p:spPr>
        <p:txBody>
          <a:bodyPr/>
          <a:lstStyle/>
          <a:p>
            <a:endParaRPr lang="en-US" dirty="0"/>
          </a:p>
        </p:txBody>
      </p:sp>
      <p:pic>
        <p:nvPicPr>
          <p:cNvPr id="4" name="Picture 3" descr=":Desktop:Field Map.jpg"/>
          <p:cNvPicPr/>
          <p:nvPr/>
        </p:nvPicPr>
        <p:blipFill>
          <a:blip r:embed="rId3" cstate="print"/>
          <a:srcRect/>
          <a:stretch>
            <a:fillRect/>
          </a:stretch>
        </p:blipFill>
        <p:spPr bwMode="auto">
          <a:xfrm>
            <a:off x="483009" y="1630139"/>
            <a:ext cx="7969374" cy="4862891"/>
          </a:xfrm>
          <a:prstGeom prst="rect">
            <a:avLst/>
          </a:prstGeom>
          <a:noFill/>
          <a:ln w="9525">
            <a:noFill/>
            <a:miter lim="800000"/>
            <a:headEnd/>
            <a:tailEnd/>
          </a:ln>
        </p:spPr>
      </p:pic>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50</a:t>
            </a:fld>
            <a:endParaRPr lang="en-US" sz="1500" dirty="0">
              <a:solidFill>
                <a:srgbClr val="000000"/>
              </a:solidFill>
            </a:endParaRPr>
          </a:p>
        </p:txBody>
      </p:sp>
      <p:sp>
        <p:nvSpPr>
          <p:cNvPr id="7" name="Left Arrow 6"/>
          <p:cNvSpPr/>
          <p:nvPr/>
        </p:nvSpPr>
        <p:spPr>
          <a:xfrm rot="156429">
            <a:off x="6795124" y="1571234"/>
            <a:ext cx="1162956" cy="601797"/>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wind</a:t>
            </a:r>
          </a:p>
        </p:txBody>
      </p:sp>
      <p:sp>
        <p:nvSpPr>
          <p:cNvPr id="9" name="Right Arrow 8"/>
          <p:cNvSpPr/>
          <p:nvPr/>
        </p:nvSpPr>
        <p:spPr>
          <a:xfrm rot="20491838">
            <a:off x="5138618" y="3686241"/>
            <a:ext cx="1412162" cy="601797"/>
          </a:xfrm>
          <a:prstGeom prst="righ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upwind</a:t>
            </a:r>
          </a:p>
        </p:txBody>
      </p:sp>
      <p:sp>
        <p:nvSpPr>
          <p:cNvPr id="10" name="Right Arrow 9"/>
          <p:cNvSpPr/>
          <p:nvPr/>
        </p:nvSpPr>
        <p:spPr>
          <a:xfrm rot="14787979">
            <a:off x="5683298" y="2497779"/>
            <a:ext cx="1412161" cy="625598"/>
          </a:xfrm>
          <a:prstGeom prst="righ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Cross-wind</a:t>
            </a:r>
          </a:p>
        </p:txBody>
      </p:sp>
      <p:sp>
        <p:nvSpPr>
          <p:cNvPr id="11" name="Right Arrow 10"/>
          <p:cNvSpPr/>
          <p:nvPr/>
        </p:nvSpPr>
        <p:spPr>
          <a:xfrm rot="20491838">
            <a:off x="2282903" y="4559662"/>
            <a:ext cx="1587804" cy="601797"/>
          </a:xfrm>
          <a:prstGeom prst="righ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Final Approach</a:t>
            </a:r>
          </a:p>
        </p:txBody>
      </p:sp>
      <p:sp>
        <p:nvSpPr>
          <p:cNvPr id="12" name="Left Arrow 11"/>
          <p:cNvSpPr/>
          <p:nvPr/>
        </p:nvSpPr>
        <p:spPr>
          <a:xfrm rot="20624555">
            <a:off x="1669736" y="2592001"/>
            <a:ext cx="3170035" cy="563587"/>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300" dirty="0">
                <a:solidFill>
                  <a:srgbClr val="000000"/>
                </a:solidFill>
              </a:rPr>
              <a:t>downwind</a:t>
            </a:r>
          </a:p>
        </p:txBody>
      </p:sp>
      <p:sp>
        <p:nvSpPr>
          <p:cNvPr id="13" name="Right Arrow 12"/>
          <p:cNvSpPr/>
          <p:nvPr/>
        </p:nvSpPr>
        <p:spPr>
          <a:xfrm rot="4265771">
            <a:off x="1006317" y="4024430"/>
            <a:ext cx="1152573" cy="625598"/>
          </a:xfrm>
          <a:prstGeom prst="righ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Base</a:t>
            </a:r>
          </a:p>
        </p:txBody>
      </p:sp>
      <p:sp>
        <p:nvSpPr>
          <p:cNvPr id="14" name="Left Arrow 13"/>
          <p:cNvSpPr/>
          <p:nvPr/>
        </p:nvSpPr>
        <p:spPr>
          <a:xfrm rot="20707232">
            <a:off x="7166623" y="2104683"/>
            <a:ext cx="1162956" cy="601797"/>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wind</a:t>
            </a:r>
          </a:p>
        </p:txBody>
      </p:sp>
      <p:sp>
        <p:nvSpPr>
          <p:cNvPr id="15" name="Left Arrow 14"/>
          <p:cNvSpPr/>
          <p:nvPr/>
        </p:nvSpPr>
        <p:spPr>
          <a:xfrm rot="18115979">
            <a:off x="7439915" y="2626233"/>
            <a:ext cx="1162957" cy="625598"/>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wind</a:t>
            </a:r>
          </a:p>
        </p:txBody>
      </p:sp>
      <p:sp>
        <p:nvSpPr>
          <p:cNvPr id="16" name="Rectangle 15"/>
          <p:cNvSpPr/>
          <p:nvPr/>
        </p:nvSpPr>
        <p:spPr>
          <a:xfrm rot="20574025">
            <a:off x="3644808" y="3924706"/>
            <a:ext cx="1578296" cy="456839"/>
          </a:xfrm>
          <a:prstGeom prst="rect">
            <a:avLst/>
          </a:prstGeom>
          <a:solidFill>
            <a:schemeClr val="accent2">
              <a:lumMod val="40000"/>
              <a:lumOff val="60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dirty="0">
                <a:solidFill>
                  <a:srgbClr val="000000"/>
                </a:solidFill>
              </a:rPr>
              <a:t>Runway</a:t>
            </a:r>
          </a:p>
        </p:txBody>
      </p:sp>
      <p:sp>
        <p:nvSpPr>
          <p:cNvPr id="17" name="TextBox 16"/>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extLst>
      <p:ext uri="{BB962C8B-B14F-4D97-AF65-F5344CB8AC3E}">
        <p14:creationId xmlns:p14="http://schemas.microsoft.com/office/powerpoint/2010/main" val="20938242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Turns</a:t>
            </a:r>
            <a:endParaRPr lang="en-US" dirty="0"/>
          </a:p>
        </p:txBody>
      </p:sp>
      <p:sp>
        <p:nvSpPr>
          <p:cNvPr id="3" name="Text Placeholder 2"/>
          <p:cNvSpPr>
            <a:spLocks noGrp="1"/>
          </p:cNvSpPr>
          <p:nvPr>
            <p:ph type="body" idx="1"/>
          </p:nvPr>
        </p:nvSpPr>
        <p:spPr/>
        <p:txBody>
          <a:bodyPr>
            <a:normAutofit fontScale="55000" lnSpcReduction="20000"/>
          </a:bodyPr>
          <a:lstStyle/>
          <a:p>
            <a:pPr>
              <a:lnSpc>
                <a:spcPct val="120000"/>
              </a:lnSpc>
              <a:spcBef>
                <a:spcPts val="1686"/>
              </a:spcBef>
            </a:pPr>
            <a:r>
              <a:rPr lang="en-US" dirty="0" smtClean="0"/>
              <a:t>On your first flights, you will work on flying the pattern, with four 90</a:t>
            </a:r>
            <a:r>
              <a:rPr lang="en-US" baseline="30000" dirty="0" smtClean="0"/>
              <a:t>o </a:t>
            </a:r>
            <a:r>
              <a:rPr lang="en-US" dirty="0" smtClean="0"/>
              <a:t>turns, or two 180</a:t>
            </a:r>
            <a:r>
              <a:rPr lang="en-US" baseline="30000" dirty="0" smtClean="0"/>
              <a:t>o </a:t>
            </a:r>
            <a:r>
              <a:rPr lang="en-US" dirty="0" smtClean="0"/>
              <a:t>turns</a:t>
            </a:r>
          </a:p>
          <a:p>
            <a:pPr>
              <a:lnSpc>
                <a:spcPct val="120000"/>
              </a:lnSpc>
              <a:spcBef>
                <a:spcPts val="1686"/>
              </a:spcBef>
            </a:pPr>
            <a:r>
              <a:rPr lang="en-US" dirty="0"/>
              <a:t>A</a:t>
            </a:r>
            <a:r>
              <a:rPr lang="en-US" dirty="0" smtClean="0"/>
              <a:t>n airplane does NOT turn like a boat or car.  </a:t>
            </a:r>
            <a:r>
              <a:rPr lang="en-US" u="sng" dirty="0" smtClean="0"/>
              <a:t>Holding the ailerons too long will result in the plane rolling over onto it’s back</a:t>
            </a:r>
          </a:p>
          <a:p>
            <a:pPr>
              <a:lnSpc>
                <a:spcPct val="120000"/>
              </a:lnSpc>
              <a:spcBef>
                <a:spcPts val="1686"/>
              </a:spcBef>
            </a:pPr>
            <a:r>
              <a:rPr lang="en-US" dirty="0" smtClean="0"/>
              <a:t>To initiate a turn, “poke” in some aileron for less than a second (think “one potato”) to establish a 30-45 degree bank angle, </a:t>
            </a:r>
            <a:r>
              <a:rPr lang="en-US" u="sng" dirty="0" smtClean="0"/>
              <a:t>then return the ailerons to neutral.</a:t>
            </a:r>
          </a:p>
          <a:p>
            <a:pPr>
              <a:lnSpc>
                <a:spcPct val="120000"/>
              </a:lnSpc>
              <a:spcBef>
                <a:spcPts val="1686"/>
              </a:spcBef>
            </a:pPr>
            <a:r>
              <a:rPr lang="en-US" dirty="0" smtClean="0"/>
              <a:t>As soon as the bank angle is established and ailerons are at neutral:</a:t>
            </a:r>
          </a:p>
          <a:p>
            <a:pPr lvl="2">
              <a:lnSpc>
                <a:spcPct val="120000"/>
              </a:lnSpc>
              <a:spcBef>
                <a:spcPts val="1686"/>
              </a:spcBef>
            </a:pPr>
            <a:r>
              <a:rPr lang="en-US" b="1" u="sng" dirty="0" smtClean="0">
                <a:solidFill>
                  <a:schemeClr val="tx1"/>
                </a:solidFill>
              </a:rPr>
              <a:t>Ease</a:t>
            </a:r>
            <a:r>
              <a:rPr lang="en-US" dirty="0" smtClean="0">
                <a:solidFill>
                  <a:schemeClr val="tx1"/>
                </a:solidFill>
              </a:rPr>
              <a:t> </a:t>
            </a:r>
            <a:r>
              <a:rPr lang="en-US" dirty="0" smtClean="0"/>
              <a:t>back on the stick (up elevator) to compensate for altitude loss that will result from the bank angle.  </a:t>
            </a:r>
          </a:p>
          <a:p>
            <a:pPr lvl="2">
              <a:lnSpc>
                <a:spcPct val="120000"/>
              </a:lnSpc>
              <a:spcBef>
                <a:spcPts val="1686"/>
              </a:spcBef>
            </a:pPr>
            <a:r>
              <a:rPr lang="en-US" dirty="0" smtClean="0"/>
              <a:t>A good trainer will hold the bank angle, and pulling on the stick will feel like the airplane “carves” a nice, level flight turn.</a:t>
            </a:r>
          </a:p>
          <a:p>
            <a:pPr>
              <a:lnSpc>
                <a:spcPct val="120000"/>
              </a:lnSpc>
              <a:spcBef>
                <a:spcPts val="1686"/>
              </a:spcBef>
            </a:pPr>
            <a:r>
              <a:rPr lang="en-US" dirty="0" smtClean="0"/>
              <a:t>When the airplane has turned enough, you must stop the turn by applying opposite aileron (with a “one potato” poke) to level the wings.  Remember to stop the elevator input too.</a:t>
            </a:r>
          </a:p>
          <a:p>
            <a:pPr>
              <a:lnSpc>
                <a:spcPct val="120000"/>
              </a:lnSpc>
              <a:spcBef>
                <a:spcPts val="1686"/>
              </a:spcBef>
            </a:pP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51</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extLst>
      <p:ext uri="{BB962C8B-B14F-4D97-AF65-F5344CB8AC3E}">
        <p14:creationId xmlns:p14="http://schemas.microsoft.com/office/powerpoint/2010/main" val="3481292443"/>
      </p:ext>
    </p:extLst>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Climbing and Descending Turns</a:t>
            </a:r>
          </a:p>
        </p:txBody>
      </p:sp>
      <p:sp>
        <p:nvSpPr>
          <p:cNvPr id="3" name="Text Placeholder 2"/>
          <p:cNvSpPr>
            <a:spLocks noGrp="1"/>
          </p:cNvSpPr>
          <p:nvPr>
            <p:ph type="body" idx="1"/>
          </p:nvPr>
        </p:nvSpPr>
        <p:spPr/>
        <p:txBody>
          <a:bodyPr/>
          <a:lstStyle/>
          <a:p>
            <a:r>
              <a:rPr lang="en-US" dirty="0" smtClean="0"/>
              <a:t>Climb by adding some power.  The airplane will climb in a controlled way</a:t>
            </a:r>
          </a:p>
          <a:p>
            <a:r>
              <a:rPr lang="en-US" dirty="0" smtClean="0"/>
              <a:t>Descend by reducing power.  The airplane will descend without gaining a lot of speed.</a:t>
            </a:r>
          </a:p>
          <a:p>
            <a:r>
              <a:rPr lang="en-US" dirty="0" smtClean="0"/>
              <a:t>Try descending using NO power.  Be a glider.</a:t>
            </a:r>
          </a:p>
          <a:p>
            <a:r>
              <a:rPr lang="en-US" dirty="0" smtClean="0"/>
              <a:t>Using only elevator to do climbs and descents will result in big changes to speed, which will in turn cause changes in pitch.</a:t>
            </a:r>
            <a:endParaRPr lang="en-US" dirty="0"/>
          </a:p>
        </p:txBody>
      </p:sp>
      <p:sp>
        <p:nvSpPr>
          <p:cNvPr id="4" name="TextBox 3"/>
          <p:cNvSpPr txBox="1"/>
          <p:nvPr/>
        </p:nvSpPr>
        <p:spPr>
          <a:xfrm rot="5400000">
            <a:off x="8072794" y="5350016"/>
            <a:ext cx="12992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
        <p:nvSpPr>
          <p:cNvPr id="5" name="TextBox 4"/>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52</a:t>
            </a:fld>
            <a:endParaRPr lang="en-US" sz="1500" dirty="0">
              <a:solidFill>
                <a:srgbClr val="000000"/>
              </a:solidFill>
            </a:endParaRPr>
          </a:p>
        </p:txBody>
      </p:sp>
    </p:spTree>
    <p:extLst>
      <p:ext uri="{BB962C8B-B14F-4D97-AF65-F5344CB8AC3E}">
        <p14:creationId xmlns:p14="http://schemas.microsoft.com/office/powerpoint/2010/main" val="905129258"/>
      </p:ext>
    </p:extLst>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0"/>
            <a:ext cx="7804547" cy="849805"/>
          </a:xfrm>
        </p:spPr>
        <p:txBody>
          <a:bodyPr>
            <a:normAutofit fontScale="90000"/>
          </a:bodyPr>
          <a:lstStyle/>
          <a:p>
            <a:r>
              <a:rPr lang="en-US" dirty="0" smtClean="0"/>
              <a:t>Figure 8’s</a:t>
            </a:r>
            <a:endParaRPr lang="en-US" dirty="0"/>
          </a:p>
        </p:txBody>
      </p:sp>
      <p:pic>
        <p:nvPicPr>
          <p:cNvPr id="4" name="Picture 3" descr=":Desktop:Field Map.jpg"/>
          <p:cNvPicPr/>
          <p:nvPr/>
        </p:nvPicPr>
        <p:blipFill>
          <a:blip r:embed="rId2" cstate="print"/>
          <a:srcRect/>
          <a:stretch>
            <a:fillRect/>
          </a:stretch>
        </p:blipFill>
        <p:spPr bwMode="auto">
          <a:xfrm>
            <a:off x="2848089" y="1360795"/>
            <a:ext cx="6989554" cy="4674427"/>
          </a:xfrm>
          <a:prstGeom prst="rect">
            <a:avLst/>
          </a:prstGeom>
          <a:noFill/>
          <a:ln w="9525">
            <a:noFill/>
            <a:miter lim="800000"/>
            <a:headEnd/>
            <a:tailEnd/>
          </a:ln>
        </p:spPr>
      </p:pic>
      <p:grpSp>
        <p:nvGrpSpPr>
          <p:cNvPr id="12" name="Group 11"/>
          <p:cNvGrpSpPr/>
          <p:nvPr/>
        </p:nvGrpSpPr>
        <p:grpSpPr>
          <a:xfrm rot="20581888">
            <a:off x="4784376" y="2098318"/>
            <a:ext cx="2071776" cy="826828"/>
            <a:chOff x="3416876" y="2674049"/>
            <a:chExt cx="3578149" cy="1439301"/>
          </a:xfrm>
        </p:grpSpPr>
        <p:sp>
          <p:nvSpPr>
            <p:cNvPr id="7" name="Circular Arrow 6"/>
            <p:cNvSpPr/>
            <p:nvPr/>
          </p:nvSpPr>
          <p:spPr>
            <a:xfrm>
              <a:off x="3416876" y="2674049"/>
              <a:ext cx="1925145"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sp>
          <p:nvSpPr>
            <p:cNvPr id="8" name="Circular Arrow 7"/>
            <p:cNvSpPr/>
            <p:nvPr/>
          </p:nvSpPr>
          <p:spPr>
            <a:xfrm flipH="1">
              <a:off x="5190834" y="2674049"/>
              <a:ext cx="1804191"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grpSp>
          <p:nvGrpSpPr>
            <p:cNvPr id="11" name="Group 10"/>
            <p:cNvGrpSpPr/>
            <p:nvPr/>
          </p:nvGrpSpPr>
          <p:grpSpPr>
            <a:xfrm>
              <a:off x="3457191" y="2745806"/>
              <a:ext cx="3507599" cy="1367544"/>
              <a:chOff x="3457191" y="2745806"/>
              <a:chExt cx="3507599" cy="1367544"/>
            </a:xfrm>
          </p:grpSpPr>
          <p:sp>
            <p:nvSpPr>
              <p:cNvPr id="9" name="Circular Arrow 8"/>
              <p:cNvSpPr/>
              <p:nvPr/>
            </p:nvSpPr>
            <p:spPr>
              <a:xfrm rot="10800000">
                <a:off x="3457191" y="2745806"/>
                <a:ext cx="2096497"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sp>
            <p:nvSpPr>
              <p:cNvPr id="10" name="Circular Arrow 9"/>
              <p:cNvSpPr/>
              <p:nvPr/>
            </p:nvSpPr>
            <p:spPr>
              <a:xfrm rot="10800000" flipH="1">
                <a:off x="4928772" y="2748210"/>
                <a:ext cx="2036018"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grpSp>
      </p:grpSp>
      <p:sp>
        <p:nvSpPr>
          <p:cNvPr id="3" name="Text Placeholder 2"/>
          <p:cNvSpPr>
            <a:spLocks noGrp="1"/>
          </p:cNvSpPr>
          <p:nvPr>
            <p:ph type="body" idx="1"/>
          </p:nvPr>
        </p:nvSpPr>
        <p:spPr>
          <a:xfrm>
            <a:off x="219532" y="1424368"/>
            <a:ext cx="3990145" cy="4344826"/>
          </a:xfrm>
          <a:solidFill>
            <a:schemeClr val="accent1">
              <a:lumMod val="20000"/>
              <a:lumOff val="80000"/>
            </a:schemeClr>
          </a:solidFill>
        </p:spPr>
        <p:txBody>
          <a:bodyPr>
            <a:normAutofit fontScale="92500" lnSpcReduction="10000"/>
          </a:bodyPr>
          <a:lstStyle/>
          <a:p>
            <a:r>
              <a:rPr lang="en-US" dirty="0" smtClean="0"/>
              <a:t>Fly in a gentle circle in front of you, focusing on altitude control.</a:t>
            </a:r>
          </a:p>
          <a:p>
            <a:r>
              <a:rPr lang="en-US" dirty="0" smtClean="0"/>
              <a:t>When the airplane is pointed at you, reverse your roll angle to enter the other circle, and so on.</a:t>
            </a:r>
          </a:p>
          <a:p>
            <a:r>
              <a:rPr lang="en-US" dirty="0" smtClean="0"/>
              <a:t>This maneuver improves your skills best if the cross-over is done with the airplane pointed at you</a:t>
            </a:r>
          </a:p>
        </p:txBody>
      </p:sp>
      <p:sp>
        <p:nvSpPr>
          <p:cNvPr id="13" name="TextBox 12"/>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
        <p:nvSpPr>
          <p:cNvPr id="14" name="TextBox 1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53</a:t>
            </a:fld>
            <a:endParaRPr lang="en-US" sz="1500" dirty="0">
              <a:solidFill>
                <a:srgbClr val="000000"/>
              </a:solidFill>
            </a:endParaRPr>
          </a:p>
        </p:txBody>
      </p:sp>
    </p:spTree>
    <p:extLst>
      <p:ext uri="{BB962C8B-B14F-4D97-AF65-F5344CB8AC3E}">
        <p14:creationId xmlns:p14="http://schemas.microsoft.com/office/powerpoint/2010/main" val="131383531"/>
      </p:ext>
    </p:extLst>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prstGeom prst="rect">
            <a:avLst/>
          </a:prstGeom>
        </p:spPr>
        <p:txBody>
          <a:bodyPr>
            <a:normAutofit/>
          </a:bodyPr>
          <a:lstStyle>
            <a:lvl1pPr>
              <a:spcBef>
                <a:spcPts val="4200"/>
              </a:spcBef>
              <a:defRPr sz="4800"/>
            </a:lvl1pPr>
          </a:lstStyle>
          <a:p>
            <a:pPr>
              <a:defRPr sz="1800"/>
            </a:pPr>
            <a:r>
              <a:rPr lang="en-US" sz="4200" dirty="0"/>
              <a:t>Wind at Marymoor</a:t>
            </a:r>
            <a:endParaRPr sz="3100" i="1" dirty="0"/>
          </a:p>
        </p:txBody>
      </p:sp>
      <p:sp>
        <p:nvSpPr>
          <p:cNvPr id="112" name="Shape 112"/>
          <p:cNvSpPr>
            <a:spLocks noGrp="1"/>
          </p:cNvSpPr>
          <p:nvPr>
            <p:ph type="body" idx="1"/>
          </p:nvPr>
        </p:nvSpPr>
        <p:spPr>
          <a:xfrm>
            <a:off x="272850" y="1956538"/>
            <a:ext cx="3535076" cy="4420195"/>
          </a:xfrm>
          <a:prstGeom prst="rect">
            <a:avLst/>
          </a:prstGeom>
        </p:spPr>
        <p:txBody>
          <a:bodyPr>
            <a:normAutofit lnSpcReduction="10000"/>
          </a:bodyPr>
          <a:lstStyle/>
          <a:p>
            <a:pPr lvl="0"/>
            <a:r>
              <a:rPr lang="en-US" sz="2000" dirty="0"/>
              <a:t>Usually on nice days the wind is from the right (West)</a:t>
            </a:r>
          </a:p>
          <a:p>
            <a:pPr lvl="0"/>
            <a:r>
              <a:rPr lang="en-US" sz="2000" dirty="0"/>
              <a:t>But we can have crosswinds, coming from behind us (north winds) in fair weather.  If the weather is poor or changing to poor, we often have south winds, resulting in crosswind coming toward us.</a:t>
            </a:r>
          </a:p>
          <a:p>
            <a:pPr lvl="0"/>
            <a:r>
              <a:rPr lang="en-US" sz="2000" dirty="0"/>
              <a:t>Check our our personal weather station! (link on the website)</a:t>
            </a:r>
          </a:p>
          <a:p>
            <a:pPr lvl="0"/>
            <a:endParaRPr sz="2000"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54</a:t>
            </a:fld>
            <a:endParaRPr lang="en-US" sz="1500" dirty="0">
              <a:solidFill>
                <a:srgbClr val="000000"/>
              </a:solidFill>
            </a:endParaRPr>
          </a:p>
        </p:txBody>
      </p:sp>
      <p:pic>
        <p:nvPicPr>
          <p:cNvPr id="5" name="Picture 4" descr=":Desktop:Field Map.jpg"/>
          <p:cNvPicPr/>
          <p:nvPr/>
        </p:nvPicPr>
        <p:blipFill>
          <a:blip r:embed="rId3" cstate="print"/>
          <a:srcRect/>
          <a:stretch>
            <a:fillRect/>
          </a:stretch>
        </p:blipFill>
        <p:spPr bwMode="auto">
          <a:xfrm>
            <a:off x="3807924" y="2317945"/>
            <a:ext cx="5247590" cy="3525701"/>
          </a:xfrm>
          <a:prstGeom prst="rect">
            <a:avLst/>
          </a:prstGeom>
          <a:noFill/>
          <a:ln w="9525">
            <a:noFill/>
            <a:miter lim="800000"/>
            <a:headEnd/>
            <a:tailEnd/>
          </a:ln>
        </p:spPr>
      </p:pic>
      <p:sp>
        <p:nvSpPr>
          <p:cNvPr id="12" name="Left Arrow 11"/>
          <p:cNvSpPr/>
          <p:nvPr/>
        </p:nvSpPr>
        <p:spPr>
          <a:xfrm rot="5400000">
            <a:off x="5670456" y="5105209"/>
            <a:ext cx="1162957" cy="625598"/>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North wind</a:t>
            </a:r>
          </a:p>
        </p:txBody>
      </p:sp>
      <p:sp>
        <p:nvSpPr>
          <p:cNvPr id="13" name="Left Arrow 12"/>
          <p:cNvSpPr/>
          <p:nvPr/>
        </p:nvSpPr>
        <p:spPr>
          <a:xfrm rot="16200000">
            <a:off x="5049174" y="1824440"/>
            <a:ext cx="1500226" cy="601782"/>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South wind</a:t>
            </a:r>
          </a:p>
        </p:txBody>
      </p:sp>
      <p:sp>
        <p:nvSpPr>
          <p:cNvPr id="8" name="TextBox 7"/>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Crab Angle</a:t>
            </a:r>
            <a:endParaRPr lang="en-US" dirty="0"/>
          </a:p>
        </p:txBody>
      </p:sp>
      <p:sp>
        <p:nvSpPr>
          <p:cNvPr id="3" name="Text Placeholder 2"/>
          <p:cNvSpPr>
            <a:spLocks noGrp="1"/>
          </p:cNvSpPr>
          <p:nvPr>
            <p:ph type="body" idx="1"/>
          </p:nvPr>
        </p:nvSpPr>
        <p:spPr>
          <a:xfrm>
            <a:off x="453250" y="1703014"/>
            <a:ext cx="3948501" cy="4420195"/>
          </a:xfrm>
        </p:spPr>
        <p:txBody>
          <a:bodyPr>
            <a:normAutofit fontScale="77500" lnSpcReduction="20000"/>
          </a:bodyPr>
          <a:lstStyle/>
          <a:p>
            <a:r>
              <a:rPr lang="en-US" dirty="0" smtClean="0"/>
              <a:t>In wind, where the airplane is </a:t>
            </a:r>
            <a:r>
              <a:rPr lang="en-US" b="1" i="1" dirty="0" smtClean="0">
                <a:solidFill>
                  <a:schemeClr val="accent1"/>
                </a:solidFill>
              </a:rPr>
              <a:t>pointed</a:t>
            </a:r>
            <a:r>
              <a:rPr lang="en-US" dirty="0" smtClean="0">
                <a:solidFill>
                  <a:schemeClr val="accent1"/>
                </a:solidFill>
              </a:rPr>
              <a:t> </a:t>
            </a:r>
            <a:r>
              <a:rPr lang="en-US" dirty="0" smtClean="0"/>
              <a:t>is not where the airplane is </a:t>
            </a:r>
            <a:r>
              <a:rPr lang="en-US" b="1" i="1" dirty="0" smtClean="0">
                <a:solidFill>
                  <a:schemeClr val="accent1">
                    <a:lumMod val="75000"/>
                  </a:schemeClr>
                </a:solidFill>
              </a:rPr>
              <a:t>going</a:t>
            </a:r>
            <a:r>
              <a:rPr lang="en-US" dirty="0" smtClean="0"/>
              <a:t>.</a:t>
            </a:r>
          </a:p>
          <a:p>
            <a:r>
              <a:rPr lang="en-US" dirty="0" smtClean="0"/>
              <a:t>The pilot does </a:t>
            </a:r>
            <a:r>
              <a:rPr lang="en-US" u="sng" dirty="0" smtClean="0"/>
              <a:t>not</a:t>
            </a:r>
            <a:r>
              <a:rPr lang="en-US" dirty="0" smtClean="0"/>
              <a:t> need to hold rudder to maintain a crab angle. </a:t>
            </a:r>
          </a:p>
          <a:p>
            <a:r>
              <a:rPr lang="en-US" dirty="0" smtClean="0"/>
              <a:t>Simply make a turn to fly on the </a:t>
            </a:r>
            <a:r>
              <a:rPr lang="en-US" b="1" i="1" dirty="0" smtClean="0">
                <a:solidFill>
                  <a:srgbClr val="0000FF"/>
                </a:solidFill>
              </a:rPr>
              <a:t>heading</a:t>
            </a:r>
            <a:r>
              <a:rPr lang="en-US" dirty="0" smtClean="0">
                <a:solidFill>
                  <a:srgbClr val="0000FF"/>
                </a:solidFill>
              </a:rPr>
              <a:t> </a:t>
            </a:r>
            <a:r>
              <a:rPr lang="en-US" dirty="0" smtClean="0"/>
              <a:t>that results in the desired </a:t>
            </a:r>
            <a:r>
              <a:rPr lang="en-US" b="1" i="1" dirty="0" smtClean="0">
                <a:solidFill>
                  <a:srgbClr val="0000FF"/>
                </a:solidFill>
              </a:rPr>
              <a:t>track</a:t>
            </a:r>
            <a:r>
              <a:rPr lang="en-US" dirty="0" smtClean="0">
                <a:solidFill>
                  <a:srgbClr val="0000FF"/>
                </a:solidFill>
              </a:rPr>
              <a:t> </a:t>
            </a:r>
            <a:r>
              <a:rPr lang="en-US" dirty="0" smtClean="0"/>
              <a:t>over the ground.</a:t>
            </a:r>
          </a:p>
          <a:p>
            <a:r>
              <a:rPr lang="en-US" dirty="0" smtClean="0"/>
              <a:t>The airplane does not “feel” the wind.  It is simply flying in a body of air that is moving with respect to the ground.</a:t>
            </a:r>
            <a:endParaRPr lang="en-US" dirty="0"/>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55</a:t>
            </a:fld>
            <a:endParaRPr lang="en-US" sz="1500" dirty="0">
              <a:solidFill>
                <a:srgbClr val="000000"/>
              </a:solidFill>
            </a:endParaRPr>
          </a:p>
        </p:txBody>
      </p:sp>
      <p:pic>
        <p:nvPicPr>
          <p:cNvPr id="5" name="Picture 4" descr="IMG_03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000" y="2281868"/>
            <a:ext cx="3542601" cy="2646018"/>
          </a:xfrm>
          <a:prstGeom prst="rect">
            <a:avLst/>
          </a:prstGeom>
        </p:spPr>
      </p:pic>
      <p:sp>
        <p:nvSpPr>
          <p:cNvPr id="6" name="Left Arrow 5"/>
          <p:cNvSpPr/>
          <p:nvPr/>
        </p:nvSpPr>
        <p:spPr>
          <a:xfrm rot="19203686">
            <a:off x="4585244" y="4134629"/>
            <a:ext cx="2641010" cy="387797"/>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800" b="1" dirty="0">
                <a:solidFill>
                  <a:srgbClr val="000000"/>
                </a:solidFill>
              </a:rPr>
              <a:t>Heading</a:t>
            </a:r>
            <a:r>
              <a:rPr lang="en-US" sz="800" dirty="0">
                <a:solidFill>
                  <a:srgbClr val="000000"/>
                </a:solidFill>
              </a:rPr>
              <a:t> (where the plane is pointed)</a:t>
            </a:r>
          </a:p>
        </p:txBody>
      </p:sp>
      <p:sp>
        <p:nvSpPr>
          <p:cNvPr id="7" name="Up Arrow 6"/>
          <p:cNvSpPr/>
          <p:nvPr/>
        </p:nvSpPr>
        <p:spPr>
          <a:xfrm rot="20624773">
            <a:off x="4660430" y="4015358"/>
            <a:ext cx="342558" cy="954665"/>
          </a:xfrm>
          <a:prstGeom prst="up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300" dirty="0">
                <a:solidFill>
                  <a:srgbClr val="000000"/>
                </a:solidFill>
              </a:rPr>
              <a:t>wind</a:t>
            </a:r>
          </a:p>
        </p:txBody>
      </p:sp>
      <p:sp>
        <p:nvSpPr>
          <p:cNvPr id="8" name="Left Arrow 7"/>
          <p:cNvSpPr/>
          <p:nvPr/>
        </p:nvSpPr>
        <p:spPr>
          <a:xfrm rot="20816119">
            <a:off x="4654660" y="3573895"/>
            <a:ext cx="2254632" cy="387797"/>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800" b="1" dirty="0">
                <a:solidFill>
                  <a:srgbClr val="000000"/>
                </a:solidFill>
              </a:rPr>
              <a:t>TRACK</a:t>
            </a:r>
            <a:r>
              <a:rPr lang="en-US" sz="800" dirty="0">
                <a:solidFill>
                  <a:srgbClr val="000000"/>
                </a:solidFill>
              </a:rPr>
              <a:t> over Ground (where it’s going)</a:t>
            </a:r>
          </a:p>
        </p:txBody>
      </p:sp>
      <p:sp>
        <p:nvSpPr>
          <p:cNvPr id="9" name="Circular Arrow 8"/>
          <p:cNvSpPr/>
          <p:nvPr/>
        </p:nvSpPr>
        <p:spPr>
          <a:xfrm rot="12429517">
            <a:off x="5180413" y="3682335"/>
            <a:ext cx="1305634" cy="1155168"/>
          </a:xfrm>
          <a:prstGeom prst="circularArrow">
            <a:avLst>
              <a:gd name="adj1" fmla="val 12500"/>
              <a:gd name="adj2" fmla="val 1142319"/>
              <a:gd name="adj3" fmla="val 20457681"/>
              <a:gd name="adj4" fmla="val 16988467"/>
              <a:gd name="adj5" fmla="val 12500"/>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lIns="64270" tIns="32136" rIns="64270" bIns="32136"/>
          <a:lstStyle/>
          <a:p>
            <a:endParaRPr lang="en-US"/>
          </a:p>
        </p:txBody>
      </p:sp>
      <p:sp>
        <p:nvSpPr>
          <p:cNvPr id="11" name="TextBox 10"/>
          <p:cNvSpPr txBox="1"/>
          <p:nvPr/>
        </p:nvSpPr>
        <p:spPr>
          <a:xfrm>
            <a:off x="5448065" y="5514412"/>
            <a:ext cx="920001" cy="8511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a:solidFill>
                  <a:srgbClr val="000000"/>
                </a:solidFill>
              </a:rPr>
              <a:t>Crab</a:t>
            </a:r>
          </a:p>
          <a:p>
            <a:pPr rtl="0" latinLnBrk="1" hangingPunct="0"/>
            <a:r>
              <a:rPr lang="en-US" dirty="0">
                <a:solidFill>
                  <a:srgbClr val="000000"/>
                </a:solidFill>
              </a:rPr>
              <a:t>Angle</a:t>
            </a:r>
          </a:p>
        </p:txBody>
      </p:sp>
      <p:cxnSp>
        <p:nvCxnSpPr>
          <p:cNvPr id="14" name="Straight Arrow Connector 13"/>
          <p:cNvCxnSpPr>
            <a:stCxn id="11" idx="0"/>
          </p:cNvCxnSpPr>
          <p:nvPr/>
        </p:nvCxnSpPr>
        <p:spPr>
          <a:xfrm flipH="1" flipV="1">
            <a:off x="5420999" y="4456175"/>
            <a:ext cx="487067" cy="1058236"/>
          </a:xfrm>
          <a:prstGeom prst="straightConnector1">
            <a:avLst/>
          </a:prstGeom>
          <a:noFill/>
          <a:ln w="25400" cap="flat">
            <a:solidFill>
              <a:srgbClr val="0365C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12" name="TextBox 11"/>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extLst>
      <p:ext uri="{BB962C8B-B14F-4D97-AF65-F5344CB8AC3E}">
        <p14:creationId xmlns:p14="http://schemas.microsoft.com/office/powerpoint/2010/main" val="28314849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39"/>
            <a:ext cx="7804547" cy="1067404"/>
          </a:xfrm>
        </p:spPr>
        <p:txBody>
          <a:bodyPr>
            <a:normAutofit fontScale="90000"/>
          </a:bodyPr>
          <a:lstStyle/>
          <a:p>
            <a:r>
              <a:rPr lang="en-US" dirty="0" smtClean="0"/>
              <a:t>Flying the Pattern in Wind</a:t>
            </a:r>
            <a:endParaRPr lang="en-US" dirty="0"/>
          </a:p>
        </p:txBody>
      </p:sp>
      <p:sp>
        <p:nvSpPr>
          <p:cNvPr id="3" name="Text Placeholder 2"/>
          <p:cNvSpPr>
            <a:spLocks noGrp="1"/>
          </p:cNvSpPr>
          <p:nvPr>
            <p:ph type="body" idx="1"/>
          </p:nvPr>
        </p:nvSpPr>
        <p:spPr>
          <a:xfrm>
            <a:off x="669730" y="1659222"/>
            <a:ext cx="7804547" cy="4420195"/>
          </a:xfrm>
        </p:spPr>
        <p:txBody>
          <a:bodyPr>
            <a:normAutofit fontScale="85000" lnSpcReduction="10000"/>
          </a:bodyPr>
          <a:lstStyle/>
          <a:p>
            <a:r>
              <a:rPr lang="en-US" dirty="0" smtClean="0"/>
              <a:t>Judge the start of your turns. </a:t>
            </a:r>
            <a:r>
              <a:rPr lang="en-US" dirty="0"/>
              <a:t>T</a:t>
            </a:r>
            <a:r>
              <a:rPr lang="en-US" dirty="0" smtClean="0"/>
              <a:t>he legs of the pattern last longer or shorter depending on wind direction.  </a:t>
            </a:r>
            <a:endParaRPr lang="en-US" dirty="0"/>
          </a:p>
          <a:p>
            <a:r>
              <a:rPr lang="en-US" dirty="0"/>
              <a:t>Judge the end of your turns.  Turn a little further, or a little less far to anticipate the </a:t>
            </a:r>
            <a:r>
              <a:rPr lang="en-US" dirty="0" smtClean="0"/>
              <a:t>crab </a:t>
            </a:r>
            <a:r>
              <a:rPr lang="en-US" dirty="0"/>
              <a:t>angle for the leg you are flying into</a:t>
            </a:r>
          </a:p>
          <a:p>
            <a:r>
              <a:rPr lang="en-US" dirty="0" smtClean="0"/>
              <a:t>Crosswind and base legs might just become 180 degree turns when the wind is behind the airplane.</a:t>
            </a:r>
          </a:p>
          <a:p>
            <a:r>
              <a:rPr lang="en-US" dirty="0" smtClean="0"/>
              <a:t>While flying the longer upwind or downwind legs, watch to see if the airplane is drifting off course.  If so, make a gentle turn to increase or decrease your crab angle.</a:t>
            </a:r>
          </a:p>
          <a:p>
            <a:r>
              <a:rPr lang="en-US" dirty="0" smtClean="0"/>
              <a:t>The same technique applies on final approach</a:t>
            </a: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56</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2</a:t>
            </a:r>
          </a:p>
        </p:txBody>
      </p:sp>
    </p:spTree>
    <p:extLst>
      <p:ext uri="{BB962C8B-B14F-4D97-AF65-F5344CB8AC3E}">
        <p14:creationId xmlns:p14="http://schemas.microsoft.com/office/powerpoint/2010/main" val="41741740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3</a:t>
            </a:r>
            <a:br>
              <a:rPr lang="en-US" dirty="0" smtClean="0"/>
            </a:br>
            <a:r>
              <a:rPr lang="en-US" dirty="0" smtClean="0"/>
              <a:t>Approach and Landing</a:t>
            </a:r>
            <a:endParaRPr lang="en-US" dirty="0"/>
          </a:p>
        </p:txBody>
      </p:sp>
      <p:sp>
        <p:nvSpPr>
          <p:cNvPr id="3" name="Text Placeholder 2"/>
          <p:cNvSpPr>
            <a:spLocks noGrp="1"/>
          </p:cNvSpPr>
          <p:nvPr>
            <p:ph type="body" idx="1"/>
          </p:nvPr>
        </p:nvSpPr>
        <p:spPr>
          <a:xfrm>
            <a:off x="669730" y="2075552"/>
            <a:ext cx="7804547" cy="4420195"/>
          </a:xfrm>
        </p:spPr>
        <p:txBody>
          <a:bodyPr>
            <a:noAutofit/>
          </a:bodyPr>
          <a:lstStyle/>
          <a:p>
            <a:pPr>
              <a:lnSpc>
                <a:spcPct val="50000"/>
              </a:lnSpc>
              <a:spcBef>
                <a:spcPts val="1406"/>
              </a:spcBef>
            </a:pPr>
            <a:r>
              <a:rPr lang="en-US" sz="2200" b="1" dirty="0"/>
              <a:t>Slow flight, stall, and recovery</a:t>
            </a:r>
          </a:p>
          <a:p>
            <a:pPr>
              <a:lnSpc>
                <a:spcPct val="50000"/>
              </a:lnSpc>
              <a:spcBef>
                <a:spcPts val="1406"/>
              </a:spcBef>
            </a:pPr>
            <a:r>
              <a:rPr lang="en-US" sz="2200" b="1" dirty="0"/>
              <a:t>Trim at approach speed</a:t>
            </a:r>
          </a:p>
          <a:p>
            <a:pPr>
              <a:lnSpc>
                <a:spcPct val="50000"/>
              </a:lnSpc>
              <a:spcBef>
                <a:spcPts val="1406"/>
              </a:spcBef>
            </a:pPr>
            <a:r>
              <a:rPr lang="en-US" sz="2200" b="1" dirty="0"/>
              <a:t>Instructor demo approach pattern visual cues – left</a:t>
            </a:r>
          </a:p>
          <a:p>
            <a:pPr>
              <a:lnSpc>
                <a:spcPct val="50000"/>
              </a:lnSpc>
              <a:spcBef>
                <a:spcPts val="1406"/>
              </a:spcBef>
            </a:pPr>
            <a:r>
              <a:rPr lang="en-US" sz="2200" b="1" dirty="0"/>
              <a:t>Instructor demo approach pattern visual cues – right</a:t>
            </a:r>
          </a:p>
          <a:p>
            <a:pPr>
              <a:lnSpc>
                <a:spcPct val="50000"/>
              </a:lnSpc>
              <a:spcBef>
                <a:spcPts val="1406"/>
              </a:spcBef>
            </a:pPr>
            <a:r>
              <a:rPr lang="en-US" sz="2200" b="1" dirty="0"/>
              <a:t>Stabilized approach</a:t>
            </a:r>
          </a:p>
          <a:p>
            <a:pPr>
              <a:lnSpc>
                <a:spcPct val="50000"/>
              </a:lnSpc>
              <a:spcBef>
                <a:spcPts val="1406"/>
              </a:spcBef>
            </a:pPr>
            <a:r>
              <a:rPr lang="en-US" sz="2200" b="1" dirty="0"/>
              <a:t>Go-Around – controlled, straight ahead</a:t>
            </a:r>
          </a:p>
          <a:p>
            <a:pPr>
              <a:lnSpc>
                <a:spcPct val="50000"/>
              </a:lnSpc>
              <a:spcBef>
                <a:spcPts val="1406"/>
              </a:spcBef>
            </a:pPr>
            <a:r>
              <a:rPr lang="en-US" sz="2200" b="1" dirty="0"/>
              <a:t>Flare and touchdown from Left</a:t>
            </a:r>
          </a:p>
          <a:p>
            <a:pPr>
              <a:lnSpc>
                <a:spcPct val="50000"/>
              </a:lnSpc>
              <a:spcBef>
                <a:spcPts val="1406"/>
              </a:spcBef>
            </a:pPr>
            <a:r>
              <a:rPr lang="en-US" sz="2200" b="1" dirty="0"/>
              <a:t>Flare and touchdown from Right</a:t>
            </a:r>
          </a:p>
          <a:p>
            <a:pPr>
              <a:lnSpc>
                <a:spcPct val="50000"/>
              </a:lnSpc>
              <a:spcBef>
                <a:spcPts val="1406"/>
              </a:spcBef>
            </a:pPr>
            <a:r>
              <a:rPr lang="en-US" sz="2200" b="1" dirty="0"/>
              <a:t>Approach in crosswind</a:t>
            </a:r>
          </a:p>
          <a:p>
            <a:pPr>
              <a:lnSpc>
                <a:spcPct val="50000"/>
              </a:lnSpc>
              <a:spcBef>
                <a:spcPts val="1406"/>
              </a:spcBef>
            </a:pPr>
            <a:r>
              <a:rPr lang="en-US" sz="2200" b="1" dirty="0"/>
              <a:t>Dead Stick Landing</a:t>
            </a:r>
          </a:p>
        </p:txBody>
      </p:sp>
      <p:sp>
        <p:nvSpPr>
          <p:cNvPr id="4" name="TextBox 3"/>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57</a:t>
            </a:fld>
            <a:endParaRPr lang="en-US" sz="1500" dirty="0">
              <a:solidFill>
                <a:srgbClr val="000000"/>
              </a:solidFill>
            </a:endParaRPr>
          </a:p>
        </p:txBody>
      </p:sp>
    </p:spTree>
    <p:extLst>
      <p:ext uri="{BB962C8B-B14F-4D97-AF65-F5344CB8AC3E}">
        <p14:creationId xmlns:p14="http://schemas.microsoft.com/office/powerpoint/2010/main" val="2773864337"/>
      </p:ext>
    </p:extLst>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Flight</a:t>
            </a:r>
            <a:endParaRPr lang="en-US" dirty="0"/>
          </a:p>
        </p:txBody>
      </p:sp>
      <p:sp>
        <p:nvSpPr>
          <p:cNvPr id="3" name="Text Placeholder 2"/>
          <p:cNvSpPr>
            <a:spLocks noGrp="1"/>
          </p:cNvSpPr>
          <p:nvPr>
            <p:ph type="body" idx="1"/>
          </p:nvPr>
        </p:nvSpPr>
        <p:spPr>
          <a:xfrm>
            <a:off x="669730" y="1741976"/>
            <a:ext cx="7804547" cy="4168829"/>
          </a:xfrm>
        </p:spPr>
        <p:txBody>
          <a:bodyPr>
            <a:noAutofit/>
          </a:bodyPr>
          <a:lstStyle/>
          <a:p>
            <a:pPr>
              <a:spcBef>
                <a:spcPts val="1406"/>
              </a:spcBef>
            </a:pPr>
            <a:r>
              <a:rPr lang="en-US" sz="1500" dirty="0">
                <a:latin typeface="Arial"/>
                <a:cs typeface="Arial"/>
              </a:rPr>
              <a:t>After you’ve mastered flying the pattern at a level altitude, learning how to fly the airplane very slowly will teach you about how pitch and power control speed and altitude</a:t>
            </a:r>
          </a:p>
          <a:p>
            <a:pPr>
              <a:spcBef>
                <a:spcPts val="1406"/>
              </a:spcBef>
            </a:pPr>
            <a:r>
              <a:rPr lang="en-US" sz="1500" dirty="0">
                <a:latin typeface="Arial"/>
                <a:cs typeface="Arial"/>
              </a:rPr>
              <a:t>Throttle back, and as the airplane tries to descend, counter that with some up elevator.  Now your plane is flying slowly, while you hold elevator to keep altitude </a:t>
            </a:r>
          </a:p>
          <a:p>
            <a:pPr>
              <a:spcBef>
                <a:spcPts val="1406"/>
              </a:spcBef>
            </a:pPr>
            <a:r>
              <a:rPr lang="en-US" sz="1500" dirty="0">
                <a:latin typeface="Arial"/>
                <a:cs typeface="Arial"/>
              </a:rPr>
              <a:t>Try flying the pattern slowly.  Turns will be tighter so you can use less bank angle.  Whenever the plane tries to descend, smoothly add a little power while you hold the elevator.  Reduce power smoothly if it tries to climb.</a:t>
            </a:r>
          </a:p>
          <a:p>
            <a:pPr>
              <a:spcBef>
                <a:spcPts val="1406"/>
              </a:spcBef>
            </a:pPr>
            <a:r>
              <a:rPr lang="en-US" sz="1500" dirty="0">
                <a:latin typeface="Arial"/>
                <a:cs typeface="Arial"/>
              </a:rPr>
              <a:t>Try this at different throttle settings to see how slow you can go and still maintain control of the airplane</a:t>
            </a:r>
          </a:p>
          <a:p>
            <a:pPr>
              <a:spcBef>
                <a:spcPts val="1406"/>
              </a:spcBef>
            </a:pPr>
            <a:r>
              <a:rPr lang="en-US" sz="1500" dirty="0">
                <a:latin typeface="Arial"/>
                <a:cs typeface="Arial"/>
              </a:rPr>
              <a:t>As you get good at this, you may find that using rudder to turn will be more effective, since the ailerons will be less effective due to slower airflow over the wings</a:t>
            </a:r>
          </a:p>
          <a:p>
            <a:pPr>
              <a:spcBef>
                <a:spcPts val="1406"/>
              </a:spcBef>
            </a:pPr>
            <a:r>
              <a:rPr lang="en-US" sz="1500" dirty="0">
                <a:latin typeface="Arial"/>
                <a:cs typeface="Arial"/>
              </a:rPr>
              <a:t>Don’t worry, your instructor will make sure you don’t stall, or recover if you do stall.</a:t>
            </a:r>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58</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1177299083"/>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Stalls</a:t>
            </a:r>
            <a:endParaRPr lang="en-US" dirty="0"/>
          </a:p>
        </p:txBody>
      </p:sp>
      <p:sp>
        <p:nvSpPr>
          <p:cNvPr id="3" name="Text Placeholder 2"/>
          <p:cNvSpPr>
            <a:spLocks noGrp="1"/>
          </p:cNvSpPr>
          <p:nvPr>
            <p:ph type="body" idx="1"/>
          </p:nvPr>
        </p:nvSpPr>
        <p:spPr/>
        <p:txBody>
          <a:bodyPr>
            <a:normAutofit fontScale="55000" lnSpcReduction="20000"/>
          </a:bodyPr>
          <a:lstStyle/>
          <a:p>
            <a:r>
              <a:rPr lang="en-US" dirty="0" smtClean="0">
                <a:latin typeface="Arial"/>
                <a:cs typeface="Arial"/>
              </a:rPr>
              <a:t>See the Wing Stall explained in Section 4</a:t>
            </a:r>
          </a:p>
          <a:p>
            <a:r>
              <a:rPr lang="en-US" dirty="0" smtClean="0">
                <a:latin typeface="Arial"/>
                <a:cs typeface="Arial"/>
              </a:rPr>
              <a:t>As you slow further in slow flight by pulling back on the elevator and reducing throttle even more, you can get the angle of attack so high that the wing cannot “hang on” to the air anymore.  </a:t>
            </a:r>
          </a:p>
          <a:p>
            <a:r>
              <a:rPr lang="en-US" dirty="0" smtClean="0">
                <a:latin typeface="Arial"/>
                <a:cs typeface="Arial"/>
              </a:rPr>
              <a:t>The air is meeting the wing at the critical angle of attack.</a:t>
            </a:r>
          </a:p>
          <a:p>
            <a:r>
              <a:rPr lang="en-US" dirty="0" smtClean="0">
                <a:latin typeface="Arial"/>
                <a:cs typeface="Arial"/>
              </a:rPr>
              <a:t>Lift will reduce and drag will increase</a:t>
            </a:r>
          </a:p>
          <a:p>
            <a:r>
              <a:rPr lang="en-US" dirty="0" smtClean="0">
                <a:latin typeface="Arial"/>
                <a:cs typeface="Arial"/>
              </a:rPr>
              <a:t>Most trainers will just “mush ahead”, but with poor control because of low airspeed over the control surfaces.</a:t>
            </a:r>
          </a:p>
          <a:p>
            <a:r>
              <a:rPr lang="en-US" dirty="0" smtClean="0">
                <a:latin typeface="Arial"/>
                <a:cs typeface="Arial"/>
              </a:rPr>
              <a:t>To recover, relax the elevator input and smoothly add power</a:t>
            </a:r>
          </a:p>
          <a:p>
            <a:r>
              <a:rPr lang="en-US" dirty="0" smtClean="0">
                <a:latin typeface="Arial"/>
                <a:cs typeface="Arial"/>
              </a:rPr>
              <a:t>If one wing stalls first, the airplane will roll abruptly.  In this case relax the elevator and input rudder or aileron to level the wings.   Check for wing warps after you land.</a:t>
            </a:r>
            <a:endParaRPr lang="en-US" dirty="0">
              <a:latin typeface="Arial"/>
              <a:cs typeface="Aria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59</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488506258"/>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a:t>
            </a:r>
            <a:endParaRPr lang="en-US" dirty="0"/>
          </a:p>
        </p:txBody>
      </p:sp>
      <p:sp>
        <p:nvSpPr>
          <p:cNvPr id="3" name="Text Placeholder 2"/>
          <p:cNvSpPr>
            <a:spLocks noGrp="1"/>
          </p:cNvSpPr>
          <p:nvPr>
            <p:ph type="body" idx="1"/>
          </p:nvPr>
        </p:nvSpPr>
        <p:spPr/>
        <p:txBody>
          <a:bodyPr>
            <a:normAutofit/>
          </a:bodyPr>
          <a:lstStyle/>
          <a:p>
            <a:r>
              <a:rPr lang="en-US" sz="3100" dirty="0"/>
              <a:t>Getting Started, Field Rules and Safety</a:t>
            </a:r>
          </a:p>
        </p:txBody>
      </p:sp>
      <p:sp>
        <p:nvSpPr>
          <p:cNvPr id="4" name="TextBox 3"/>
          <p:cNvSpPr txBox="1"/>
          <p:nvPr/>
        </p:nvSpPr>
        <p:spPr>
          <a:xfrm>
            <a:off x="8367744"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a:t>
            </a:fld>
            <a:endParaRPr lang="en-US" sz="15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79" y="112516"/>
            <a:ext cx="7804547" cy="901898"/>
          </a:xfrm>
        </p:spPr>
        <p:txBody>
          <a:bodyPr>
            <a:normAutofit fontScale="90000"/>
          </a:bodyPr>
          <a:lstStyle/>
          <a:p>
            <a:r>
              <a:rPr lang="en-US" dirty="0" smtClean="0"/>
              <a:t>Centers of Lift and Gravity</a:t>
            </a:r>
            <a:endParaRPr lang="en-US" dirty="0"/>
          </a:p>
        </p:txBody>
      </p:sp>
      <p:sp>
        <p:nvSpPr>
          <p:cNvPr id="3" name="Text Placeholder 2"/>
          <p:cNvSpPr>
            <a:spLocks noGrp="1"/>
          </p:cNvSpPr>
          <p:nvPr>
            <p:ph type="body" idx="1"/>
          </p:nvPr>
        </p:nvSpPr>
        <p:spPr>
          <a:xfrm>
            <a:off x="669730" y="5217007"/>
            <a:ext cx="7804547" cy="1762439"/>
          </a:xfrm>
        </p:spPr>
        <p:txBody>
          <a:bodyPr/>
          <a:lstStyle/>
          <a:p>
            <a:r>
              <a:rPr lang="en-US" dirty="0" smtClean="0"/>
              <a:t>Center of gravity must be ahead of the center of lift for the airplane to be stable in pitch (and speed)</a:t>
            </a:r>
            <a:endParaRPr lang="en-US"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60</a:t>
            </a:fld>
            <a:endParaRPr lang="en-US" sz="1500" dirty="0">
              <a:solidFill>
                <a:srgbClr val="000000"/>
              </a:solidFill>
            </a:endParaRPr>
          </a:p>
        </p:txBody>
      </p:sp>
      <p:grpSp>
        <p:nvGrpSpPr>
          <p:cNvPr id="13" name="Group 12"/>
          <p:cNvGrpSpPr/>
          <p:nvPr/>
        </p:nvGrpSpPr>
        <p:grpSpPr>
          <a:xfrm>
            <a:off x="-14287" y="1518048"/>
            <a:ext cx="9144000" cy="4234779"/>
            <a:chOff x="-20320" y="2159000"/>
            <a:chExt cx="13004800" cy="6022797"/>
          </a:xfrm>
        </p:grpSpPr>
        <p:grpSp>
          <p:nvGrpSpPr>
            <p:cNvPr id="9" name="Group 8"/>
            <p:cNvGrpSpPr/>
            <p:nvPr/>
          </p:nvGrpSpPr>
          <p:grpSpPr>
            <a:xfrm>
              <a:off x="-20320" y="2159000"/>
              <a:ext cx="13004800" cy="5425156"/>
              <a:chOff x="-20320" y="2159000"/>
              <a:chExt cx="13004800" cy="5425156"/>
            </a:xfrm>
          </p:grpSpPr>
          <p:pic>
            <p:nvPicPr>
              <p:cNvPr id="5" name="Picture 4"/>
              <p:cNvPicPr>
                <a:picLocks noChangeAspect="1"/>
              </p:cNvPicPr>
              <p:nvPr/>
            </p:nvPicPr>
            <p:blipFill>
              <a:blip r:embed="rId3" cstate="print"/>
              <a:stretch>
                <a:fillRect/>
              </a:stretch>
            </p:blipFill>
            <p:spPr>
              <a:xfrm>
                <a:off x="-20320" y="2159000"/>
                <a:ext cx="13004800" cy="5425156"/>
              </a:xfrm>
              <a:prstGeom prst="rect">
                <a:avLst/>
              </a:prstGeom>
            </p:spPr>
          </p:pic>
          <p:sp>
            <p:nvSpPr>
              <p:cNvPr id="8" name="Up Arrow 7"/>
              <p:cNvSpPr/>
              <p:nvPr/>
            </p:nvSpPr>
            <p:spPr>
              <a:xfrm>
                <a:off x="4094480" y="2717854"/>
                <a:ext cx="680720" cy="2492587"/>
              </a:xfrm>
              <a:prstGeom prst="up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solidFill>
                      <a:srgbClr val="000000"/>
                    </a:solidFill>
                  </a:rPr>
                  <a:t>LIFT</a:t>
                </a:r>
              </a:p>
            </p:txBody>
          </p:sp>
          <p:sp>
            <p:nvSpPr>
              <p:cNvPr id="11" name="Down Arrow 10"/>
              <p:cNvSpPr/>
              <p:nvPr/>
            </p:nvSpPr>
            <p:spPr>
              <a:xfrm>
                <a:off x="10556240" y="4743633"/>
                <a:ext cx="701040" cy="598128"/>
              </a:xfrm>
              <a:prstGeom prst="downArrow">
                <a:avLst>
                  <a:gd name="adj1" fmla="val 38406"/>
                  <a:gd name="adj2" fmla="val 35419"/>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sz="1700" dirty="0">
                  <a:solidFill>
                    <a:srgbClr val="000000"/>
                  </a:solidFill>
                </a:endParaRPr>
              </a:p>
            </p:txBody>
          </p:sp>
          <p:sp>
            <p:nvSpPr>
              <p:cNvPr id="12" name="TextBox 11"/>
              <p:cNvSpPr txBox="1"/>
              <p:nvPr/>
            </p:nvSpPr>
            <p:spPr>
              <a:xfrm>
                <a:off x="10562410" y="5388565"/>
                <a:ext cx="752176" cy="99947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1300" dirty="0">
                    <a:solidFill>
                      <a:schemeClr val="tx1"/>
                    </a:solidFill>
                  </a:rPr>
                  <a:t>Small</a:t>
                </a:r>
              </a:p>
              <a:p>
                <a:pPr rtl="0" latinLnBrk="1" hangingPunct="0"/>
                <a:r>
                  <a:rPr lang="en-US" sz="1300" dirty="0">
                    <a:solidFill>
                      <a:schemeClr val="tx1"/>
                    </a:solidFill>
                  </a:rPr>
                  <a:t>Down</a:t>
                </a:r>
              </a:p>
              <a:p>
                <a:pPr rtl="0" latinLnBrk="1" hangingPunct="0"/>
                <a:r>
                  <a:rPr lang="en-US" sz="1300" dirty="0">
                    <a:solidFill>
                      <a:schemeClr val="tx1"/>
                    </a:solidFill>
                  </a:rPr>
                  <a:t>Force</a:t>
                </a:r>
              </a:p>
            </p:txBody>
          </p:sp>
        </p:grpSp>
        <p:sp>
          <p:nvSpPr>
            <p:cNvPr id="10" name="Down Arrow 9"/>
            <p:cNvSpPr/>
            <p:nvPr/>
          </p:nvSpPr>
          <p:spPr>
            <a:xfrm>
              <a:off x="3627120" y="5642475"/>
              <a:ext cx="690880" cy="2539322"/>
            </a:xfrm>
            <a:prstGeom prst="down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1700" dirty="0">
                  <a:solidFill>
                    <a:srgbClr val="000000"/>
                  </a:solidFill>
                </a:rPr>
                <a:t>WEIGHT</a:t>
              </a:r>
            </a:p>
          </p:txBody>
        </p:sp>
      </p:grpSp>
      <p:sp>
        <p:nvSpPr>
          <p:cNvPr id="14" name="TextBox 13"/>
          <p:cNvSpPr txBox="1"/>
          <p:nvPr/>
        </p:nvSpPr>
        <p:spPr>
          <a:xfrm>
            <a:off x="3409993" y="4354877"/>
            <a:ext cx="2603193" cy="995461"/>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000" dirty="0">
                <a:solidFill>
                  <a:srgbClr val="FFFF00"/>
                </a:solidFill>
              </a:rPr>
              <a:t>Center of Lift</a:t>
            </a:r>
          </a:p>
          <a:p>
            <a:pPr rtl="0" latinLnBrk="1" hangingPunct="0"/>
            <a:r>
              <a:rPr lang="en-US" sz="2000" dirty="0">
                <a:solidFill>
                  <a:srgbClr val="FFFF00"/>
                </a:solidFill>
              </a:rPr>
              <a:t>(about 25% of chord, or wing width)</a:t>
            </a:r>
          </a:p>
        </p:txBody>
      </p:sp>
      <p:sp>
        <p:nvSpPr>
          <p:cNvPr id="15" name="TextBox 14"/>
          <p:cNvSpPr txBox="1"/>
          <p:nvPr/>
        </p:nvSpPr>
        <p:spPr>
          <a:xfrm>
            <a:off x="586813" y="4187213"/>
            <a:ext cx="1654582" cy="995439"/>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FFFF00"/>
                </a:solidFill>
              </a:rPr>
              <a:t>Center of </a:t>
            </a:r>
          </a:p>
          <a:p>
            <a:pPr rtl="0" latinLnBrk="1" hangingPunct="0"/>
            <a:r>
              <a:rPr lang="en-US" sz="2000" dirty="0">
                <a:solidFill>
                  <a:srgbClr val="FFFF00"/>
                </a:solidFill>
              </a:rPr>
              <a:t>Gravity (CG)</a:t>
            </a:r>
          </a:p>
          <a:p>
            <a:pPr rtl="0" latinLnBrk="1" hangingPunct="0"/>
            <a:r>
              <a:rPr lang="en-US" sz="2000" dirty="0">
                <a:solidFill>
                  <a:srgbClr val="FFFF00"/>
                </a:solidFill>
              </a:rPr>
              <a:t>Balance Point</a:t>
            </a:r>
          </a:p>
        </p:txBody>
      </p:sp>
      <p:cxnSp>
        <p:nvCxnSpPr>
          <p:cNvPr id="17" name="Straight Arrow Connector 16"/>
          <p:cNvCxnSpPr/>
          <p:nvPr/>
        </p:nvCxnSpPr>
        <p:spPr>
          <a:xfrm flipV="1">
            <a:off x="2158474" y="3890892"/>
            <a:ext cx="477570" cy="455006"/>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9" name="Straight Arrow Connector 18"/>
          <p:cNvCxnSpPr/>
          <p:nvPr/>
        </p:nvCxnSpPr>
        <p:spPr>
          <a:xfrm flipH="1" flipV="1">
            <a:off x="3107533" y="4166322"/>
            <a:ext cx="302460" cy="247863"/>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18" name="TextBox 17"/>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
        <p:nvSpPr>
          <p:cNvPr id="16" name="Or 15"/>
          <p:cNvSpPr/>
          <p:nvPr/>
        </p:nvSpPr>
        <p:spPr>
          <a:xfrm>
            <a:off x="2650211" y="3671266"/>
            <a:ext cx="269788" cy="296100"/>
          </a:xfrm>
          <a:prstGeom prst="flowChartOr">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0" name="Or 19"/>
          <p:cNvSpPr/>
          <p:nvPr/>
        </p:nvSpPr>
        <p:spPr>
          <a:xfrm>
            <a:off x="2972639" y="3677042"/>
            <a:ext cx="269788" cy="296100"/>
          </a:xfrm>
          <a:prstGeom prst="flowChartOr">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8044641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0"/>
            <a:ext cx="7804547" cy="1031328"/>
          </a:xfrm>
        </p:spPr>
        <p:txBody>
          <a:bodyPr>
            <a:noAutofit/>
          </a:bodyPr>
          <a:lstStyle/>
          <a:p>
            <a:r>
              <a:rPr lang="en-US" sz="3400" dirty="0"/>
              <a:t>The CG and Pitch Trim Determine the Speed the Airplane “wants” to Fly</a:t>
            </a:r>
          </a:p>
        </p:txBody>
      </p:sp>
      <p:sp>
        <p:nvSpPr>
          <p:cNvPr id="3" name="Text Placeholder 2"/>
          <p:cNvSpPr>
            <a:spLocks noGrp="1"/>
          </p:cNvSpPr>
          <p:nvPr>
            <p:ph type="body" idx="1"/>
          </p:nvPr>
        </p:nvSpPr>
        <p:spPr>
          <a:xfrm>
            <a:off x="669728" y="1627628"/>
            <a:ext cx="7717049" cy="4420195"/>
          </a:xfrm>
        </p:spPr>
        <p:txBody>
          <a:bodyPr>
            <a:noAutofit/>
          </a:bodyPr>
          <a:lstStyle/>
          <a:p>
            <a:pPr>
              <a:spcBef>
                <a:spcPts val="703"/>
              </a:spcBef>
            </a:pPr>
            <a:r>
              <a:rPr lang="en-US" sz="1700" dirty="0"/>
              <a:t>If the airplane is trimmed while flying fast at high throttle, then during approach at low throttle, it will try to fly fast by nosing down</a:t>
            </a:r>
          </a:p>
          <a:p>
            <a:pPr>
              <a:spcBef>
                <a:spcPts val="703"/>
              </a:spcBef>
            </a:pPr>
            <a:r>
              <a:rPr lang="en-US" sz="1700" dirty="0"/>
              <a:t>If the airplane is trimmed while flying slower, then it will want to fly at a better speed when on approach</a:t>
            </a:r>
          </a:p>
          <a:p>
            <a:pPr>
              <a:spcBef>
                <a:spcPts val="703"/>
              </a:spcBef>
            </a:pPr>
            <a:r>
              <a:rPr lang="en-US" sz="1700" dirty="0">
                <a:solidFill>
                  <a:srgbClr val="0000FF"/>
                </a:solidFill>
              </a:rPr>
              <a:t>Trim elevator in level flight at 1/3 to ½ throttle to give a relaxed speed:</a:t>
            </a:r>
          </a:p>
          <a:p>
            <a:pPr lvl="2" algn="l">
              <a:spcBef>
                <a:spcPts val="703"/>
              </a:spcBef>
            </a:pPr>
            <a:r>
              <a:rPr lang="en-US" sz="1700" dirty="0"/>
              <a:t>Slowing down increases your precious flight time</a:t>
            </a:r>
          </a:p>
          <a:p>
            <a:pPr lvl="2" algn="l">
              <a:spcBef>
                <a:spcPts val="703"/>
              </a:spcBef>
            </a:pPr>
            <a:r>
              <a:rPr lang="en-US" sz="1700" dirty="0"/>
              <a:t>Gives you more time to think ahead of the plane, and correct for mistakes</a:t>
            </a:r>
          </a:p>
          <a:p>
            <a:pPr lvl="2" algn="l">
              <a:spcBef>
                <a:spcPts val="703"/>
              </a:spcBef>
            </a:pPr>
            <a:r>
              <a:rPr lang="en-US" sz="1700" dirty="0">
                <a:solidFill>
                  <a:srgbClr val="0000FF"/>
                </a:solidFill>
              </a:rPr>
              <a:t>Produces a comfortable and consistent approach speed</a:t>
            </a:r>
          </a:p>
          <a:p>
            <a:pPr lvl="2" algn="l">
              <a:spcBef>
                <a:spcPts val="703"/>
              </a:spcBef>
            </a:pPr>
            <a:endParaRPr lang="en-US" sz="1700" dirty="0">
              <a:solidFill>
                <a:srgbClr val="0000FF"/>
              </a:solidFill>
            </a:endParaRPr>
          </a:p>
          <a:p>
            <a:pPr algn="l">
              <a:spcBef>
                <a:spcPts val="703"/>
              </a:spcBef>
            </a:pPr>
            <a:r>
              <a:rPr lang="en-US" sz="1700" dirty="0"/>
              <a:t>This works well for stable trainers and scale airplanes with cambered airfoils and CG ahead of the center of lift. </a:t>
            </a:r>
          </a:p>
          <a:p>
            <a:pPr algn="l">
              <a:spcBef>
                <a:spcPts val="703"/>
              </a:spcBef>
            </a:pPr>
            <a:r>
              <a:rPr lang="en-US" sz="1700" dirty="0"/>
              <a:t>CG further aft and symmetrical wing sections on aerobatic airplanes enable them to be trimmed the same at all speeds.  Throttle and elevator are used to control speed and altitude on final approach.  This is a different technique that experienced flyers are comfortable with.</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61</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13798132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682872"/>
            <a:ext cx="7804547" cy="1182430"/>
          </a:xfrm>
        </p:spPr>
        <p:txBody>
          <a:bodyPr>
            <a:noAutofit/>
          </a:bodyPr>
          <a:lstStyle/>
          <a:p>
            <a:r>
              <a:rPr lang="en-US" sz="3100" b="1" dirty="0"/>
              <a:t>Getting Ready for Landings </a:t>
            </a:r>
            <a:br>
              <a:rPr lang="en-US" sz="3100" b="1" dirty="0"/>
            </a:br>
            <a:r>
              <a:rPr lang="en-US" sz="3100" b="1" dirty="0"/>
              <a:t>- Thinking Ahead of the Plane</a:t>
            </a:r>
          </a:p>
        </p:txBody>
      </p:sp>
      <p:sp>
        <p:nvSpPr>
          <p:cNvPr id="3" name="Text Placeholder 2"/>
          <p:cNvSpPr>
            <a:spLocks noGrp="1"/>
          </p:cNvSpPr>
          <p:nvPr>
            <p:ph type="body" idx="1"/>
          </p:nvPr>
        </p:nvSpPr>
        <p:spPr/>
        <p:txBody>
          <a:bodyPr>
            <a:normAutofit/>
          </a:bodyPr>
          <a:lstStyle/>
          <a:p>
            <a:r>
              <a:rPr lang="en-US" dirty="0" smtClean="0"/>
              <a:t>Think WHERE you want the plane to be in 10, 20, and 30 seconds from now.</a:t>
            </a:r>
          </a:p>
          <a:p>
            <a:r>
              <a:rPr lang="en-US" dirty="0"/>
              <a:t>W</a:t>
            </a:r>
            <a:r>
              <a:rPr lang="en-US" dirty="0" smtClean="0"/>
              <a:t>hat STATE you want the airplane to be in 10, 20, and 30 seconds from now, i.e. high and fast or low and slow?</a:t>
            </a:r>
          </a:p>
          <a:p>
            <a:r>
              <a:rPr lang="en-US" dirty="0" smtClean="0"/>
              <a:t>Make a plan in your head to get you there</a:t>
            </a:r>
            <a:endParaRPr lang="en-US" dirty="0"/>
          </a:p>
        </p:txBody>
      </p:sp>
      <p:sp>
        <p:nvSpPr>
          <p:cNvPr id="4" name="TextBox 3"/>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62</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2465726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 Pattern – Getting Ready for Landings</a:t>
            </a:r>
            <a:endParaRPr lang="en-US" dirty="0"/>
          </a:p>
        </p:txBody>
      </p:sp>
      <p:sp>
        <p:nvSpPr>
          <p:cNvPr id="3" name="Text Placeholder 2"/>
          <p:cNvSpPr>
            <a:spLocks noGrp="1"/>
          </p:cNvSpPr>
          <p:nvPr>
            <p:ph type="body" idx="1"/>
          </p:nvPr>
        </p:nvSpPr>
        <p:spPr>
          <a:xfrm>
            <a:off x="92398" y="1842310"/>
            <a:ext cx="4697210" cy="4700997"/>
          </a:xfrm>
        </p:spPr>
        <p:txBody>
          <a:bodyPr>
            <a:noAutofit/>
          </a:bodyPr>
          <a:lstStyle/>
          <a:p>
            <a:pPr>
              <a:lnSpc>
                <a:spcPct val="120000"/>
              </a:lnSpc>
              <a:spcBef>
                <a:spcPts val="1406"/>
              </a:spcBef>
            </a:pPr>
            <a:r>
              <a:rPr lang="en-US" sz="1300" dirty="0"/>
              <a:t>Reduce power a little on late downwind</a:t>
            </a:r>
            <a:r>
              <a:rPr lang="en-US" sz="1300" u="sng" dirty="0"/>
              <a:t>, starting at the same altitude and location every time</a:t>
            </a:r>
            <a:r>
              <a:rPr lang="en-US" sz="1300" dirty="0"/>
              <a:t>.  Consistency is key here.</a:t>
            </a:r>
          </a:p>
          <a:p>
            <a:pPr>
              <a:lnSpc>
                <a:spcPct val="120000"/>
              </a:lnSpc>
              <a:spcBef>
                <a:spcPts val="1406"/>
              </a:spcBef>
            </a:pPr>
            <a:r>
              <a:rPr lang="en-US" sz="1300" dirty="0"/>
              <a:t>Turn to the base leg and level the wings</a:t>
            </a:r>
          </a:p>
          <a:p>
            <a:pPr>
              <a:lnSpc>
                <a:spcPct val="120000"/>
              </a:lnSpc>
              <a:spcBef>
                <a:spcPts val="1406"/>
              </a:spcBef>
            </a:pPr>
            <a:r>
              <a:rPr lang="en-US" sz="1300" dirty="0"/>
              <a:t>Make another power reduction.  Keep a little daylight between your airplane and the trees.</a:t>
            </a:r>
          </a:p>
          <a:p>
            <a:pPr>
              <a:lnSpc>
                <a:spcPct val="120000"/>
              </a:lnSpc>
              <a:spcBef>
                <a:spcPts val="1406"/>
              </a:spcBef>
            </a:pPr>
            <a:r>
              <a:rPr lang="en-US" sz="1300" dirty="0"/>
              <a:t>Turn onto final.  Ensure the right landmarks are behind the airplane, so that it approaches the runway on centerline.  If you turn too late, just continue the turn until you get to the centerline.  Don’t rush or increase the bank angle!</a:t>
            </a:r>
          </a:p>
          <a:p>
            <a:pPr>
              <a:lnSpc>
                <a:spcPct val="120000"/>
              </a:lnSpc>
              <a:spcBef>
                <a:spcPts val="1406"/>
              </a:spcBef>
            </a:pPr>
            <a:r>
              <a:rPr lang="en-US" sz="1300" dirty="0"/>
              <a:t>Fly straight at yourself (initially), shallow descent, relaxed speed. </a:t>
            </a:r>
          </a:p>
          <a:p>
            <a:pPr>
              <a:lnSpc>
                <a:spcPct val="120000"/>
              </a:lnSpc>
              <a:spcBef>
                <a:spcPts val="1406"/>
              </a:spcBef>
            </a:pPr>
            <a:r>
              <a:rPr lang="en-US" sz="1300" dirty="0"/>
              <a:t>At about 10 feet high, do a missed approach (“Go-around”).  Smoothly add power and climb to that same altitude and repeat the process</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63</a:t>
            </a:fld>
            <a:endParaRPr lang="en-US" sz="1500" dirty="0">
              <a:solidFill>
                <a:srgbClr val="000000"/>
              </a:solidFill>
            </a:endParaRPr>
          </a:p>
        </p:txBody>
      </p:sp>
      <p:pic>
        <p:nvPicPr>
          <p:cNvPr id="6" name="Picture 5" descr=":Desktop:Field Map.jpg"/>
          <p:cNvPicPr/>
          <p:nvPr/>
        </p:nvPicPr>
        <p:blipFill>
          <a:blip r:embed="rId3" cstate="print"/>
          <a:srcRect/>
          <a:stretch>
            <a:fillRect/>
          </a:stretch>
        </p:blipFill>
        <p:spPr bwMode="auto">
          <a:xfrm>
            <a:off x="4994895" y="1921514"/>
            <a:ext cx="4136961" cy="3491441"/>
          </a:xfrm>
          <a:prstGeom prst="rect">
            <a:avLst/>
          </a:prstGeom>
          <a:noFill/>
          <a:ln w="9525">
            <a:noFill/>
            <a:miter lim="800000"/>
            <a:headEnd/>
            <a:tailEnd/>
          </a:ln>
        </p:spPr>
      </p:pic>
      <p:sp>
        <p:nvSpPr>
          <p:cNvPr id="8" name="TextBox 7"/>
          <p:cNvSpPr txBox="1"/>
          <p:nvPr/>
        </p:nvSpPr>
        <p:spPr>
          <a:xfrm>
            <a:off x="5638304" y="5526613"/>
            <a:ext cx="2487947" cy="53377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Power Reductions </a:t>
            </a:r>
          </a:p>
          <a:p>
            <a:pPr rtl="0" latinLnBrk="1" hangingPunct="0"/>
            <a:r>
              <a:rPr lang="en-US" sz="1500" dirty="0">
                <a:solidFill>
                  <a:srgbClr val="000000"/>
                </a:solidFill>
              </a:rPr>
              <a:t>(for approach from your left)</a:t>
            </a:r>
          </a:p>
        </p:txBody>
      </p:sp>
      <p:sp>
        <p:nvSpPr>
          <p:cNvPr id="13" name="TextBox 12"/>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cxnSp>
        <p:nvCxnSpPr>
          <p:cNvPr id="9" name="Straight Arrow Connector 8"/>
          <p:cNvCxnSpPr/>
          <p:nvPr/>
        </p:nvCxnSpPr>
        <p:spPr>
          <a:xfrm>
            <a:off x="4416931" y="2631075"/>
            <a:ext cx="1617931" cy="524851"/>
          </a:xfrm>
          <a:prstGeom prst="straightConnector1">
            <a:avLst/>
          </a:prstGeom>
          <a:noFill/>
          <a:ln w="38100" cap="flat" cmpd="sng">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4232893" y="3462657"/>
            <a:ext cx="1368358" cy="218120"/>
          </a:xfrm>
          <a:prstGeom prst="straightConnector1">
            <a:avLst/>
          </a:prstGeom>
          <a:noFill/>
          <a:ln w="38100" cap="flat" cmpd="sng">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4675948" y="4110201"/>
            <a:ext cx="1358913" cy="50182"/>
          </a:xfrm>
          <a:prstGeom prst="straightConnector1">
            <a:avLst/>
          </a:prstGeom>
          <a:noFill/>
          <a:ln w="38100" cap="flat" cmpd="sng">
            <a:solidFill>
              <a:schemeClr val="accent2">
                <a:lumMod val="60000"/>
                <a:lumOff val="40000"/>
              </a:schemeClr>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4" name="Oval 3"/>
          <p:cNvSpPr/>
          <p:nvPr/>
        </p:nvSpPr>
        <p:spPr>
          <a:xfrm>
            <a:off x="5870356" y="5619316"/>
            <a:ext cx="164505" cy="171080"/>
          </a:xfrm>
          <a:prstGeom prst="ellipse">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Oval 15"/>
          <p:cNvSpPr/>
          <p:nvPr/>
        </p:nvSpPr>
        <p:spPr>
          <a:xfrm>
            <a:off x="6009596" y="3090126"/>
            <a:ext cx="164505" cy="171080"/>
          </a:xfrm>
          <a:prstGeom prst="ellipse">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8" name="Oval 17"/>
          <p:cNvSpPr/>
          <p:nvPr/>
        </p:nvSpPr>
        <p:spPr>
          <a:xfrm>
            <a:off x="6034862" y="4074843"/>
            <a:ext cx="164505" cy="171080"/>
          </a:xfrm>
          <a:prstGeom prst="ellipse">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9" name="Oval 18"/>
          <p:cNvSpPr/>
          <p:nvPr/>
        </p:nvSpPr>
        <p:spPr>
          <a:xfrm>
            <a:off x="5601251" y="3595237"/>
            <a:ext cx="164505" cy="171080"/>
          </a:xfrm>
          <a:prstGeom prst="ellipse">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4470868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Approach Pattern Visual Cues</a:t>
            </a:r>
          </a:p>
        </p:txBody>
      </p:sp>
      <p:sp>
        <p:nvSpPr>
          <p:cNvPr id="3" name="Text Placeholder 2"/>
          <p:cNvSpPr>
            <a:spLocks noGrp="1"/>
          </p:cNvSpPr>
          <p:nvPr>
            <p:ph type="body" idx="1"/>
          </p:nvPr>
        </p:nvSpPr>
        <p:spPr>
          <a:xfrm>
            <a:off x="472057" y="1632916"/>
            <a:ext cx="7804547" cy="4420195"/>
          </a:xfrm>
        </p:spPr>
        <p:txBody>
          <a:bodyPr>
            <a:normAutofit fontScale="85000" lnSpcReduction="20000"/>
          </a:bodyPr>
          <a:lstStyle/>
          <a:p>
            <a:r>
              <a:rPr lang="en-US" dirty="0" smtClean="0"/>
              <a:t>From the Left</a:t>
            </a:r>
          </a:p>
          <a:p>
            <a:pPr lvl="2"/>
            <a:r>
              <a:rPr lang="en-US" dirty="0" smtClean="0"/>
              <a:t>Base leg just above the tree line</a:t>
            </a:r>
          </a:p>
          <a:p>
            <a:pPr lvl="2"/>
            <a:r>
              <a:rPr lang="en-US" dirty="0" smtClean="0"/>
              <a:t>Turn final just before the gap in the trees where you can see the apartment buildings.  This will line you up right over the checkerboard</a:t>
            </a:r>
          </a:p>
          <a:p>
            <a:r>
              <a:rPr lang="en-US" dirty="0" smtClean="0"/>
              <a:t>From the Right:</a:t>
            </a:r>
          </a:p>
          <a:p>
            <a:pPr lvl="2"/>
            <a:r>
              <a:rPr lang="en-US" dirty="0" smtClean="0"/>
              <a:t>Judge the height of the base leg from your experience approaching from the left</a:t>
            </a:r>
          </a:p>
          <a:p>
            <a:pPr lvl="2"/>
            <a:r>
              <a:rPr lang="en-US" dirty="0" smtClean="0"/>
              <a:t>Turn final so that you are above the checkerboard</a:t>
            </a:r>
            <a:endParaRPr lang="en-US" dirty="0"/>
          </a:p>
        </p:txBody>
      </p:sp>
      <p:sp>
        <p:nvSpPr>
          <p:cNvPr id="4" name="TextBox 3"/>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64</a:t>
            </a:fld>
            <a:endParaRPr lang="en-US" sz="1500" dirty="0">
              <a:solidFill>
                <a:srgbClr val="000000"/>
              </a:solidFill>
            </a:endParaRPr>
          </a:p>
        </p:txBody>
      </p:sp>
    </p:spTree>
    <p:extLst>
      <p:ext uri="{BB962C8B-B14F-4D97-AF65-F5344CB8AC3E}">
        <p14:creationId xmlns:p14="http://schemas.microsoft.com/office/powerpoint/2010/main" val="173044676"/>
      </p:ext>
    </p:extLst>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231" y="700812"/>
            <a:ext cx="7804547" cy="721390"/>
          </a:xfrm>
        </p:spPr>
        <p:txBody>
          <a:bodyPr>
            <a:noAutofit/>
          </a:bodyPr>
          <a:lstStyle/>
          <a:p>
            <a:r>
              <a:rPr lang="en-US" sz="4200" dirty="0">
                <a:solidFill>
                  <a:schemeClr val="tx1"/>
                </a:solidFill>
              </a:rPr>
              <a:t>The Stabilized Approach </a:t>
            </a:r>
            <a:br>
              <a:rPr lang="en-US" sz="4200" dirty="0">
                <a:solidFill>
                  <a:schemeClr val="tx1"/>
                </a:solidFill>
              </a:rPr>
            </a:br>
            <a:r>
              <a:rPr lang="en-US" sz="3100" i="1" dirty="0">
                <a:solidFill>
                  <a:schemeClr val="tx1"/>
                </a:solidFill>
              </a:rPr>
              <a:t>Key to a Good Landing</a:t>
            </a:r>
          </a:p>
        </p:txBody>
      </p:sp>
      <p:sp>
        <p:nvSpPr>
          <p:cNvPr id="5" name="TextBox 4"/>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65</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5276850" y="3592666"/>
            <a:ext cx="3867151" cy="2900365"/>
          </a:xfrm>
          <a:prstGeom prst="rect">
            <a:avLst/>
          </a:prstGeom>
        </p:spPr>
      </p:pic>
      <p:sp>
        <p:nvSpPr>
          <p:cNvPr id="8" name="Text Placeholder 2"/>
          <p:cNvSpPr txBox="1">
            <a:spLocks/>
          </p:cNvSpPr>
          <p:nvPr/>
        </p:nvSpPr>
        <p:spPr>
          <a:xfrm>
            <a:off x="323234" y="4068046"/>
            <a:ext cx="4818395" cy="17263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Autofit/>
          </a:bodyPr>
          <a:lst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algn="l">
              <a:spcBef>
                <a:spcPts val="1055"/>
              </a:spcBef>
            </a:pPr>
            <a:r>
              <a:rPr lang="en-US" sz="1500" dirty="0">
                <a:solidFill>
                  <a:srgbClr val="000000"/>
                </a:solidFill>
              </a:rPr>
              <a:t>Make shallow turns to stay on the centerline.  (more about crosswinds later) </a:t>
            </a:r>
          </a:p>
          <a:p>
            <a:pPr algn="l">
              <a:spcBef>
                <a:spcPts val="1055"/>
              </a:spcBef>
            </a:pPr>
            <a:r>
              <a:rPr lang="en-US" sz="1500" dirty="0">
                <a:solidFill>
                  <a:srgbClr val="000000"/>
                </a:solidFill>
              </a:rPr>
              <a:t>When landing from the left, you want the plane to be about 1/3 of a tree below the top of the tree line on Final Approach</a:t>
            </a:r>
          </a:p>
        </p:txBody>
      </p:sp>
      <p:sp>
        <p:nvSpPr>
          <p:cNvPr id="7" name="TextBox 6"/>
          <p:cNvSpPr txBox="1"/>
          <p:nvPr/>
        </p:nvSpPr>
        <p:spPr>
          <a:xfrm>
            <a:off x="380059" y="1959747"/>
            <a:ext cx="8561772" cy="16507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FF"/>
                </a:solidFill>
              </a:rPr>
              <a:t>A stabilized approach is:</a:t>
            </a:r>
          </a:p>
          <a:p>
            <a:pPr marL="241017" indent="-241017" algn="l">
              <a:spcBef>
                <a:spcPts val="1055"/>
              </a:spcBef>
              <a:buFont typeface="Arial"/>
              <a:buChar char="•"/>
            </a:pPr>
            <a:r>
              <a:rPr lang="en-US" sz="1700" b="1" dirty="0">
                <a:solidFill>
                  <a:srgbClr val="0000FF"/>
                </a:solidFill>
              </a:rPr>
              <a:t>Flying in a straight line, wings level, toward the landing zone, parallel to the runway centerline.  Your airplane appears above the checkerboard boundary marker.</a:t>
            </a:r>
          </a:p>
          <a:p>
            <a:pPr marL="241017" indent="-241017" algn="l">
              <a:spcBef>
                <a:spcPts val="1055"/>
              </a:spcBef>
              <a:buFont typeface="Arial"/>
              <a:buChar char="•"/>
            </a:pPr>
            <a:r>
              <a:rPr lang="en-US" sz="1700" b="1" dirty="0">
                <a:solidFill>
                  <a:srgbClr val="0000FF"/>
                </a:solidFill>
              </a:rPr>
              <a:t>Descending steadily toward the landing zone – your airplane appears a bit below the top of the trees</a:t>
            </a:r>
          </a:p>
        </p:txBody>
      </p:sp>
      <p:sp>
        <p:nvSpPr>
          <p:cNvPr id="9" name="TextBox 8"/>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19530786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922010"/>
            <a:ext cx="7804547" cy="721390"/>
          </a:xfrm>
        </p:spPr>
        <p:txBody>
          <a:bodyPr>
            <a:noAutofit/>
          </a:bodyPr>
          <a:lstStyle/>
          <a:p>
            <a:r>
              <a:rPr lang="en-US" sz="4200" dirty="0">
                <a:solidFill>
                  <a:schemeClr val="tx1"/>
                </a:solidFill>
              </a:rPr>
              <a:t>The Stabilized Approach</a:t>
            </a:r>
            <a:r>
              <a:rPr lang="en-US" sz="3100" dirty="0">
                <a:solidFill>
                  <a:schemeClr val="tx1"/>
                </a:solidFill>
              </a:rPr>
              <a:t/>
            </a:r>
            <a:br>
              <a:rPr lang="en-US" sz="3100" dirty="0">
                <a:solidFill>
                  <a:schemeClr val="tx1"/>
                </a:solidFill>
              </a:rPr>
            </a:br>
            <a:r>
              <a:rPr lang="en-US" sz="3100" i="1" dirty="0">
                <a:solidFill>
                  <a:schemeClr val="tx1"/>
                </a:solidFill>
              </a:rPr>
              <a:t>Key to a Good Landing </a:t>
            </a:r>
            <a:br>
              <a:rPr lang="en-US" sz="3100" i="1" dirty="0">
                <a:solidFill>
                  <a:schemeClr val="tx1"/>
                </a:solidFill>
              </a:rPr>
            </a:br>
            <a:r>
              <a:rPr lang="en-US" sz="2000" dirty="0">
                <a:solidFill>
                  <a:schemeClr val="tx1"/>
                </a:solidFill>
              </a:rPr>
              <a:t>(continued)</a:t>
            </a:r>
            <a:endParaRPr lang="en-US" sz="2000" dirty="0"/>
          </a:p>
        </p:txBody>
      </p:sp>
      <p:sp>
        <p:nvSpPr>
          <p:cNvPr id="3" name="Text Placeholder 2"/>
          <p:cNvSpPr>
            <a:spLocks noGrp="1"/>
          </p:cNvSpPr>
          <p:nvPr>
            <p:ph type="body" idx="1"/>
          </p:nvPr>
        </p:nvSpPr>
        <p:spPr>
          <a:xfrm>
            <a:off x="3865353" y="2188019"/>
            <a:ext cx="5087894" cy="3040724"/>
          </a:xfrm>
        </p:spPr>
        <p:txBody>
          <a:bodyPr>
            <a:normAutofit/>
          </a:bodyPr>
          <a:lstStyle/>
          <a:p>
            <a:pPr>
              <a:spcBef>
                <a:spcPts val="1055"/>
              </a:spcBef>
            </a:pPr>
            <a:r>
              <a:rPr lang="en-US" sz="1700" dirty="0"/>
              <a:t>If low, add a little power.  If high, reduce power</a:t>
            </a:r>
          </a:p>
          <a:p>
            <a:pPr>
              <a:spcBef>
                <a:spcPts val="1055"/>
              </a:spcBef>
            </a:pPr>
            <a:r>
              <a:rPr lang="en-US" sz="1700" dirty="0"/>
              <a:t>Changing altitude with elevator at this point will de-stabilize the approach, and you will find yourself “hunting” up and down with elevator.  </a:t>
            </a:r>
          </a:p>
          <a:p>
            <a:pPr>
              <a:spcBef>
                <a:spcPts val="1055"/>
              </a:spcBef>
            </a:pPr>
            <a:r>
              <a:rPr lang="en-US" sz="1700" dirty="0"/>
              <a:t>If you trimmed your plane earlier to fly at a relaxed pace (about 1/3 throttle), the airplane will tend to seek a nice steady not-too-fast approach speed, and not much elevator will be needed.</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66</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2" y="2645066"/>
            <a:ext cx="3698029" cy="2469217"/>
          </a:xfrm>
          <a:prstGeom prst="rect">
            <a:avLst/>
          </a:prstGeom>
        </p:spPr>
      </p:pic>
      <p:sp>
        <p:nvSpPr>
          <p:cNvPr id="7" name="TextBox 6"/>
          <p:cNvSpPr txBox="1"/>
          <p:nvPr/>
        </p:nvSpPr>
        <p:spPr>
          <a:xfrm rot="5400000">
            <a:off x="8144624" y="5517152"/>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17302775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19" y="312539"/>
            <a:ext cx="8050335" cy="1067404"/>
          </a:xfrm>
        </p:spPr>
        <p:txBody>
          <a:bodyPr>
            <a:noAutofit/>
          </a:bodyPr>
          <a:lstStyle/>
          <a:p>
            <a:r>
              <a:rPr lang="en-US" sz="3800" dirty="0"/>
              <a:t>The Missed Approach or Go-Around</a:t>
            </a:r>
          </a:p>
        </p:txBody>
      </p:sp>
      <p:sp>
        <p:nvSpPr>
          <p:cNvPr id="3" name="Text Placeholder 2"/>
          <p:cNvSpPr>
            <a:spLocks noGrp="1"/>
          </p:cNvSpPr>
          <p:nvPr>
            <p:ph type="body" idx="1"/>
          </p:nvPr>
        </p:nvSpPr>
        <p:spPr>
          <a:xfrm>
            <a:off x="669730" y="1614125"/>
            <a:ext cx="7804547" cy="4420195"/>
          </a:xfrm>
        </p:spPr>
        <p:txBody>
          <a:bodyPr>
            <a:normAutofit fontScale="92500" lnSpcReduction="20000"/>
          </a:bodyPr>
          <a:lstStyle/>
          <a:p>
            <a:r>
              <a:rPr lang="en-US" dirty="0" smtClean="0"/>
              <a:t>You </a:t>
            </a:r>
            <a:r>
              <a:rPr lang="en-US" dirty="0"/>
              <a:t>will practice many go-arounds before learning to land</a:t>
            </a:r>
          </a:p>
          <a:p>
            <a:r>
              <a:rPr lang="en-US" dirty="0" smtClean="0"/>
              <a:t>go</a:t>
            </a:r>
            <a:r>
              <a:rPr lang="en-US" dirty="0"/>
              <a:t>-arounds </a:t>
            </a:r>
            <a:r>
              <a:rPr lang="en-US" dirty="0" smtClean="0"/>
              <a:t>also prepare </a:t>
            </a:r>
            <a:r>
              <a:rPr lang="en-US" dirty="0"/>
              <a:t>you for </a:t>
            </a:r>
            <a:r>
              <a:rPr lang="en-US" dirty="0" smtClean="0"/>
              <a:t>takeoff </a:t>
            </a:r>
            <a:r>
              <a:rPr lang="en-US" dirty="0"/>
              <a:t>skills</a:t>
            </a:r>
          </a:p>
          <a:p>
            <a:pPr>
              <a:spcBef>
                <a:spcPts val="2109"/>
              </a:spcBef>
            </a:pPr>
            <a:r>
              <a:rPr lang="en-US" dirty="0" smtClean="0"/>
              <a:t>If the approach is un-stabilized, the landing will be lousy too!</a:t>
            </a:r>
          </a:p>
          <a:p>
            <a:pPr>
              <a:spcBef>
                <a:spcPts val="2109"/>
              </a:spcBef>
            </a:pPr>
            <a:r>
              <a:rPr lang="en-US" dirty="0" smtClean="0"/>
              <a:t>Go-around if the approach doesn’t look stable</a:t>
            </a:r>
          </a:p>
          <a:p>
            <a:pPr>
              <a:spcBef>
                <a:spcPts val="2109"/>
              </a:spcBef>
            </a:pPr>
            <a:r>
              <a:rPr lang="en-US" sz="3500" b="1" dirty="0"/>
              <a:t>Go-arounds are free.  Bad landings are expensive!  </a:t>
            </a:r>
          </a:p>
          <a:p>
            <a:pPr>
              <a:spcBef>
                <a:spcPts val="2109"/>
              </a:spcBef>
            </a:pPr>
            <a:r>
              <a:rPr lang="en-US" sz="3500" b="1" dirty="0"/>
              <a:t>Full scale pilots train the same way.</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67</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3238982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Executing the Go-Around</a:t>
            </a:r>
            <a:endParaRPr lang="en-US" dirty="0"/>
          </a:p>
        </p:txBody>
      </p:sp>
      <p:sp>
        <p:nvSpPr>
          <p:cNvPr id="3" name="Text Placeholder 2"/>
          <p:cNvSpPr>
            <a:spLocks noGrp="1"/>
          </p:cNvSpPr>
          <p:nvPr>
            <p:ph type="body" idx="1"/>
          </p:nvPr>
        </p:nvSpPr>
        <p:spPr>
          <a:xfrm>
            <a:off x="669730" y="1830587"/>
            <a:ext cx="7804547" cy="4427035"/>
          </a:xfrm>
        </p:spPr>
        <p:txBody>
          <a:bodyPr>
            <a:normAutofit fontScale="62500" lnSpcReduction="20000"/>
          </a:bodyPr>
          <a:lstStyle/>
          <a:p>
            <a:pPr>
              <a:spcBef>
                <a:spcPts val="2109"/>
              </a:spcBef>
            </a:pPr>
            <a:r>
              <a:rPr lang="en-US" dirty="0"/>
              <a:t>During the approach, don’t stare only at the plane.  This can cause you to forget where the plane is with respect to the runway while you focus on control.</a:t>
            </a:r>
          </a:p>
          <a:p>
            <a:pPr>
              <a:spcBef>
                <a:spcPts val="2109"/>
              </a:spcBef>
            </a:pPr>
            <a:r>
              <a:rPr lang="en-US" dirty="0"/>
              <a:t>Quickly glance at the runway end now and then to enhance your awareness of the overall situation.</a:t>
            </a:r>
          </a:p>
          <a:p>
            <a:pPr>
              <a:spcBef>
                <a:spcPts val="2109"/>
              </a:spcBef>
            </a:pPr>
            <a:r>
              <a:rPr lang="en-US" dirty="0"/>
              <a:t>Know where on the approach (height and position) you will decide to continue to land, or go-around</a:t>
            </a:r>
          </a:p>
          <a:p>
            <a:r>
              <a:rPr lang="en-US" dirty="0" smtClean="0"/>
              <a:t>Then</a:t>
            </a:r>
            <a:r>
              <a:rPr lang="is-IS" dirty="0" smtClean="0"/>
              <a:t>….to go-around,</a:t>
            </a:r>
            <a:endParaRPr lang="en-US" dirty="0" smtClean="0"/>
          </a:p>
          <a:p>
            <a:pPr lvl="1"/>
            <a:r>
              <a:rPr lang="en-US" dirty="0" smtClean="0"/>
              <a:t>Smoothly but promptly add about ½ power.  </a:t>
            </a:r>
            <a:r>
              <a:rPr lang="en-US" dirty="0"/>
              <a:t/>
            </a:r>
            <a:br>
              <a:rPr lang="en-US" dirty="0"/>
            </a:br>
            <a:r>
              <a:rPr lang="en-US" sz="2000" dirty="0"/>
              <a:t>         (Since you are slow (at approach speed) DON’T add full </a:t>
            </a:r>
            <a:br>
              <a:rPr lang="en-US" sz="2000" dirty="0"/>
            </a:br>
            <a:r>
              <a:rPr lang="en-US" sz="2000" dirty="0"/>
              <a:t>         power rapidly.  A rapid roll to the left might be the result.)</a:t>
            </a:r>
          </a:p>
          <a:p>
            <a:pPr lvl="1"/>
            <a:r>
              <a:rPr lang="en-US" dirty="0" smtClean="0"/>
              <a:t>Fly the airplane </a:t>
            </a:r>
            <a:br>
              <a:rPr lang="en-US" dirty="0" smtClean="0"/>
            </a:br>
            <a:r>
              <a:rPr lang="en-US" dirty="0" smtClean="0"/>
              <a:t>      – establish a shallow, steady climb</a:t>
            </a:r>
            <a:br>
              <a:rPr lang="en-US" dirty="0" smtClean="0"/>
            </a:br>
            <a:r>
              <a:rPr lang="en-US" dirty="0" smtClean="0"/>
              <a:t>      – make it go straight on the runway heading</a:t>
            </a:r>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68</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23251128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Touchdown (Finally!!)</a:t>
            </a:r>
            <a:endParaRPr lang="en-US" dirty="0"/>
          </a:p>
        </p:txBody>
      </p:sp>
      <p:sp>
        <p:nvSpPr>
          <p:cNvPr id="3" name="Text Placeholder 2"/>
          <p:cNvSpPr>
            <a:spLocks noGrp="1"/>
          </p:cNvSpPr>
          <p:nvPr>
            <p:ph type="body" idx="1"/>
          </p:nvPr>
        </p:nvSpPr>
        <p:spPr/>
        <p:txBody>
          <a:bodyPr>
            <a:normAutofit fontScale="77500" lnSpcReduction="20000"/>
          </a:bodyPr>
          <a:lstStyle/>
          <a:p>
            <a:r>
              <a:rPr lang="en-US" dirty="0" smtClean="0"/>
              <a:t>If your approach has been stable, continue the glide</a:t>
            </a:r>
          </a:p>
          <a:p>
            <a:r>
              <a:rPr lang="en-US" dirty="0" smtClean="0"/>
              <a:t>Glance at the ground quickly as the plane crosses the runway threshold to orient yourself</a:t>
            </a:r>
          </a:p>
          <a:p>
            <a:r>
              <a:rPr lang="en-US" dirty="0" smtClean="0"/>
              <a:t>Cut the power to idle at the runway threshold, if it is not there already</a:t>
            </a:r>
          </a:p>
          <a:p>
            <a:r>
              <a:rPr lang="en-US" dirty="0" smtClean="0"/>
              <a:t>When the plane is 2-3 feet above the runway, raise the nose slightly, just enough to slow the descent</a:t>
            </a:r>
          </a:p>
          <a:p>
            <a:r>
              <a:rPr lang="en-US" dirty="0" smtClean="0"/>
              <a:t>As the plane slows, it will descend again.  Raise the nose a little once more, and wait for it to touch down.</a:t>
            </a:r>
          </a:p>
          <a:p>
            <a:r>
              <a:rPr lang="en-US" dirty="0" smtClean="0"/>
              <a:t>Don’t forget to steer the plane with rudder after touching down!</a:t>
            </a:r>
            <a:endParaRPr lang="en-US" dirty="0"/>
          </a:p>
        </p:txBody>
      </p:sp>
      <p:sp>
        <p:nvSpPr>
          <p:cNvPr id="6" name="TextBox 5"/>
          <p:cNvSpPr txBox="1"/>
          <p:nvPr/>
        </p:nvSpPr>
        <p:spPr>
          <a:xfrm>
            <a:off x="8183820" y="635018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69</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1523625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560" y="586198"/>
            <a:ext cx="7804547" cy="1213293"/>
          </a:xfrm>
        </p:spPr>
        <p:txBody>
          <a:bodyPr>
            <a:normAutofit fontScale="90000"/>
          </a:bodyPr>
          <a:lstStyle/>
          <a:p>
            <a:pPr marL="312429" indent="-312429">
              <a:spcBef>
                <a:spcPts val="2952"/>
              </a:spcBef>
            </a:pPr>
            <a:r>
              <a:rPr lang="en-US" sz="4200" b="1" dirty="0">
                <a:solidFill>
                  <a:srgbClr val="FF0000"/>
                </a:solidFill>
                <a:latin typeface="Arial"/>
                <a:cs typeface="Arial"/>
              </a:rPr>
              <a:t>3 Things to Do Right Away</a:t>
            </a:r>
            <a:r>
              <a:rPr lang="en-US" sz="4200" b="1" dirty="0">
                <a:solidFill>
                  <a:srgbClr val="000000"/>
                </a:solidFill>
                <a:latin typeface="Arial"/>
                <a:cs typeface="Arial"/>
              </a:rPr>
              <a:t/>
            </a:r>
            <a:br>
              <a:rPr lang="en-US" sz="4200" b="1" dirty="0">
                <a:solidFill>
                  <a:srgbClr val="000000"/>
                </a:solidFill>
                <a:latin typeface="Arial"/>
                <a:cs typeface="Arial"/>
              </a:rPr>
            </a:br>
            <a:r>
              <a:rPr lang="en-US" sz="2000" dirty="0">
                <a:solidFill>
                  <a:srgbClr val="000000"/>
                </a:solidFill>
              </a:rPr>
              <a:t/>
            </a:r>
            <a:br>
              <a:rPr lang="en-US" sz="2000" dirty="0">
                <a:solidFill>
                  <a:srgbClr val="000000"/>
                </a:solidFill>
              </a:rPr>
            </a:br>
            <a:r>
              <a:rPr lang="en-US" sz="2000" dirty="0">
                <a:solidFill>
                  <a:srgbClr val="000000"/>
                </a:solidFill>
              </a:rPr>
              <a:t>Note: </a:t>
            </a:r>
            <a:r>
              <a:rPr lang="en-US" sz="2000" b="1" dirty="0">
                <a:solidFill>
                  <a:srgbClr val="000000"/>
                </a:solidFill>
                <a:latin typeface="Arial"/>
                <a:cs typeface="Arial"/>
              </a:rPr>
              <a:t>You may come the first time to training without doing these</a:t>
            </a:r>
            <a:br>
              <a:rPr lang="en-US" sz="2000" b="1" dirty="0">
                <a:solidFill>
                  <a:srgbClr val="000000"/>
                </a:solidFill>
                <a:latin typeface="Arial"/>
                <a:cs typeface="Arial"/>
              </a:rPr>
            </a:br>
            <a:endParaRPr lang="en-US" sz="2000" dirty="0">
              <a:solidFill>
                <a:srgbClr val="000000"/>
              </a:solidFill>
            </a:endParaRPr>
          </a:p>
        </p:txBody>
      </p:sp>
      <p:sp>
        <p:nvSpPr>
          <p:cNvPr id="3" name="Text Placeholder 2"/>
          <p:cNvSpPr>
            <a:spLocks noGrp="1"/>
          </p:cNvSpPr>
          <p:nvPr>
            <p:ph type="body" idx="1"/>
          </p:nvPr>
        </p:nvSpPr>
        <p:spPr>
          <a:xfrm>
            <a:off x="870654" y="2072836"/>
            <a:ext cx="7804547" cy="4420195"/>
          </a:xfrm>
        </p:spPr>
        <p:txBody>
          <a:bodyPr>
            <a:normAutofit/>
          </a:bodyPr>
          <a:lstStyle/>
          <a:p>
            <a:pPr marL="0" indent="0">
              <a:buNone/>
            </a:pPr>
            <a:r>
              <a:rPr lang="en-US" sz="2000" b="1" dirty="0">
                <a:solidFill>
                  <a:srgbClr val="000000"/>
                </a:solidFill>
                <a:latin typeface="Arial"/>
                <a:cs typeface="Arial"/>
              </a:rPr>
              <a:t>1.	Get your AMA NUMBER - FREE if under 18 </a:t>
            </a:r>
          </a:p>
          <a:p>
            <a:pPr marL="937288" lvl="3" indent="0">
              <a:lnSpc>
                <a:spcPct val="70000"/>
              </a:lnSpc>
              <a:buNone/>
            </a:pPr>
            <a:r>
              <a:rPr lang="en-US" sz="1800" b="1" dirty="0">
                <a:solidFill>
                  <a:srgbClr val="000000"/>
                </a:solidFill>
                <a:latin typeface="Arial"/>
                <a:cs typeface="Arial"/>
              </a:rPr>
              <a:t>Academy of Model </a:t>
            </a:r>
            <a:r>
              <a:rPr lang="en-US" sz="1800" b="1" dirty="0" smtClean="0">
                <a:solidFill>
                  <a:srgbClr val="000000"/>
                </a:solidFill>
                <a:latin typeface="Arial"/>
                <a:cs typeface="Arial"/>
              </a:rPr>
              <a:t>Aeronautics  </a:t>
            </a:r>
            <a:r>
              <a:rPr lang="en-US" sz="1800" dirty="0" smtClean="0">
                <a:solidFill>
                  <a:srgbClr val="000000"/>
                </a:solidFill>
                <a:latin typeface="Arial"/>
                <a:cs typeface="Arial"/>
                <a:hlinkClick r:id="rId2"/>
              </a:rPr>
              <a:t>http</a:t>
            </a:r>
            <a:r>
              <a:rPr lang="en-US" sz="1800" dirty="0">
                <a:solidFill>
                  <a:srgbClr val="000000"/>
                </a:solidFill>
                <a:latin typeface="Arial"/>
                <a:cs typeface="Arial"/>
                <a:hlinkClick r:id="rId2"/>
              </a:rPr>
              <a:t>://www.modelaircraft.org</a:t>
            </a:r>
            <a:endParaRPr lang="en-US" sz="1800" dirty="0">
              <a:solidFill>
                <a:srgbClr val="000000"/>
              </a:solidFill>
              <a:latin typeface="Arial"/>
              <a:cs typeface="Arial"/>
            </a:endParaRPr>
          </a:p>
          <a:p>
            <a:pPr marL="937288" lvl="3" indent="0">
              <a:lnSpc>
                <a:spcPct val="70000"/>
              </a:lnSpc>
              <a:buNone/>
            </a:pPr>
            <a:r>
              <a:rPr lang="en-US" sz="1800" dirty="0" smtClean="0">
                <a:solidFill>
                  <a:srgbClr val="000000"/>
                </a:solidFill>
                <a:latin typeface="Arial"/>
                <a:cs typeface="Arial"/>
              </a:rPr>
              <a:t>Provides liability insurance (required by King County)</a:t>
            </a:r>
          </a:p>
          <a:p>
            <a:pPr marL="937288" lvl="3" indent="0">
              <a:lnSpc>
                <a:spcPct val="70000"/>
              </a:lnSpc>
              <a:buNone/>
            </a:pPr>
            <a:r>
              <a:rPr lang="en-US" sz="1800" dirty="0" smtClean="0">
                <a:solidFill>
                  <a:srgbClr val="000000"/>
                </a:solidFill>
                <a:latin typeface="Arial"/>
                <a:cs typeface="Arial"/>
              </a:rPr>
              <a:t>AMA will send you your membership </a:t>
            </a:r>
            <a:r>
              <a:rPr lang="en-US" sz="1800" b="1" i="1" dirty="0" smtClean="0">
                <a:solidFill>
                  <a:srgbClr val="000000"/>
                </a:solidFill>
                <a:latin typeface="Arial"/>
                <a:cs typeface="Arial"/>
              </a:rPr>
              <a:t>number</a:t>
            </a:r>
            <a:r>
              <a:rPr lang="en-US" sz="1800" dirty="0" smtClean="0">
                <a:solidFill>
                  <a:srgbClr val="000000"/>
                </a:solidFill>
                <a:latin typeface="Arial"/>
                <a:cs typeface="Arial"/>
              </a:rPr>
              <a:t> in several days</a:t>
            </a:r>
          </a:p>
          <a:p>
            <a:pPr marL="514350" indent="-514350">
              <a:buAutoNum type="arabicPeriod" startAt="2"/>
            </a:pPr>
            <a:r>
              <a:rPr lang="en-US" sz="2000" b="1" dirty="0" smtClean="0">
                <a:solidFill>
                  <a:srgbClr val="000000"/>
                </a:solidFill>
                <a:latin typeface="Arial"/>
                <a:cs typeface="Arial"/>
              </a:rPr>
              <a:t>Apply </a:t>
            </a:r>
            <a:r>
              <a:rPr lang="en-US" sz="2000" b="1" dirty="0">
                <a:solidFill>
                  <a:srgbClr val="000000"/>
                </a:solidFill>
                <a:latin typeface="Arial"/>
                <a:cs typeface="Arial"/>
              </a:rPr>
              <a:t>for MAR/C membership on our website (you need your AMA membership </a:t>
            </a:r>
            <a:r>
              <a:rPr lang="en-US" sz="2000" b="1" i="1" dirty="0">
                <a:solidFill>
                  <a:srgbClr val="000000"/>
                </a:solidFill>
                <a:latin typeface="Arial"/>
                <a:cs typeface="Arial"/>
              </a:rPr>
              <a:t>number</a:t>
            </a:r>
            <a:r>
              <a:rPr lang="en-US" sz="2000" b="1" dirty="0">
                <a:solidFill>
                  <a:srgbClr val="000000"/>
                </a:solidFill>
                <a:latin typeface="Arial"/>
                <a:cs typeface="Arial"/>
              </a:rPr>
              <a:t> before doing this)   FREE if under </a:t>
            </a:r>
            <a:r>
              <a:rPr lang="en-US" sz="2000" b="1" dirty="0" smtClean="0">
                <a:solidFill>
                  <a:srgbClr val="000000"/>
                </a:solidFill>
                <a:latin typeface="Arial"/>
                <a:cs typeface="Arial"/>
              </a:rPr>
              <a:t>18</a:t>
            </a:r>
            <a:endParaRPr lang="en-US" sz="2000" b="1" dirty="0">
              <a:solidFill>
                <a:srgbClr val="000000"/>
              </a:solidFill>
              <a:latin typeface="Arial"/>
              <a:cs typeface="Arial"/>
            </a:endParaRPr>
          </a:p>
        </p:txBody>
      </p:sp>
      <p:sp>
        <p:nvSpPr>
          <p:cNvPr id="4" name="TextBox 3"/>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a:t>
            </a:fld>
            <a:endParaRPr lang="en-US" sz="1500" dirty="0">
              <a:solidFill>
                <a:srgbClr val="000000"/>
              </a:solidFill>
            </a:endParaRPr>
          </a:p>
        </p:txBody>
      </p:sp>
    </p:spTree>
    <p:extLst>
      <p:ext uri="{BB962C8B-B14F-4D97-AF65-F5344CB8AC3E}">
        <p14:creationId xmlns:p14="http://schemas.microsoft.com/office/powerpoint/2010/main" val="26690792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Recovering from a bad Landing</a:t>
            </a:r>
          </a:p>
        </p:txBody>
      </p:sp>
      <p:sp>
        <p:nvSpPr>
          <p:cNvPr id="3" name="Text Placeholder 2"/>
          <p:cNvSpPr>
            <a:spLocks noGrp="1"/>
          </p:cNvSpPr>
          <p:nvPr>
            <p:ph type="body" idx="1"/>
          </p:nvPr>
        </p:nvSpPr>
        <p:spPr/>
        <p:txBody>
          <a:bodyPr>
            <a:normAutofit fontScale="92500" lnSpcReduction="10000"/>
          </a:bodyPr>
          <a:lstStyle/>
          <a:p>
            <a:r>
              <a:rPr lang="en-US" dirty="0" smtClean="0"/>
              <a:t>If you flare too high and the plane is nose up and losing speed, add power and go-around to avoid a stall</a:t>
            </a:r>
          </a:p>
          <a:p>
            <a:r>
              <a:rPr lang="en-US" dirty="0"/>
              <a:t>If you bounce a little, and the nose is up less than about 15 degrees, just hold it there and wait for the next touchdown</a:t>
            </a:r>
          </a:p>
          <a:p>
            <a:r>
              <a:rPr lang="en-US" dirty="0" smtClean="0"/>
              <a:t>If you bounce a lot – if the nose goes up, add some power and go-around to avoid a stall</a:t>
            </a:r>
          </a:p>
          <a:p>
            <a:r>
              <a:rPr lang="en-US" dirty="0" smtClean="0"/>
              <a:t>Flare and touchdown are difficult if you fly the approach too fast or too slow.  This is why we trimmed the elevator for lower speeds earlier.</a:t>
            </a:r>
            <a:endParaRPr lang="en-US" dirty="0"/>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70</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4391428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2"/>
            <a:ext cx="7804547" cy="850942"/>
          </a:xfrm>
        </p:spPr>
        <p:txBody>
          <a:bodyPr>
            <a:normAutofit/>
          </a:bodyPr>
          <a:lstStyle/>
          <a:p>
            <a:r>
              <a:rPr lang="en-US" sz="3400" b="1" dirty="0"/>
              <a:t>Approach and Landing in Crosswind</a:t>
            </a:r>
          </a:p>
        </p:txBody>
      </p:sp>
      <p:sp>
        <p:nvSpPr>
          <p:cNvPr id="3" name="Text Placeholder 2"/>
          <p:cNvSpPr>
            <a:spLocks noGrp="1"/>
          </p:cNvSpPr>
          <p:nvPr>
            <p:ph type="body" idx="1"/>
          </p:nvPr>
        </p:nvSpPr>
        <p:spPr>
          <a:xfrm>
            <a:off x="458425" y="1143169"/>
            <a:ext cx="7804547" cy="5087300"/>
          </a:xfrm>
        </p:spPr>
        <p:txBody>
          <a:bodyPr>
            <a:normAutofit fontScale="55000" lnSpcReduction="20000"/>
          </a:bodyPr>
          <a:lstStyle/>
          <a:p>
            <a:pPr>
              <a:lnSpc>
                <a:spcPct val="120000"/>
              </a:lnSpc>
              <a:spcBef>
                <a:spcPts val="1055"/>
              </a:spcBef>
            </a:pPr>
            <a:r>
              <a:rPr lang="en-US" dirty="0" smtClean="0">
                <a:latin typeface="Arial"/>
                <a:cs typeface="Arial"/>
              </a:rPr>
              <a:t>RC flying techniques based on full scale flying are described in articles and online requiring use of rudder and opposite aileron to produce a “forward slip” to counter the crosswind while keeping the fuselage parallel to the runway.  For landing on narrow, paved runways with larger planes, these techniques might be necessary – but they are difficult to master.</a:t>
            </a:r>
          </a:p>
          <a:p>
            <a:pPr>
              <a:lnSpc>
                <a:spcPct val="120000"/>
              </a:lnSpc>
              <a:spcBef>
                <a:spcPts val="1055"/>
              </a:spcBef>
            </a:pPr>
            <a:r>
              <a:rPr lang="en-US" dirty="0" smtClean="0">
                <a:latin typeface="Arial"/>
                <a:cs typeface="Arial"/>
              </a:rPr>
              <a:t>At Marymoor, we have a huge, wide, grass runway.  You still want the discipline to land on the centerline, but an easier technique can be used.</a:t>
            </a:r>
          </a:p>
          <a:p>
            <a:pPr>
              <a:lnSpc>
                <a:spcPct val="120000"/>
              </a:lnSpc>
              <a:spcBef>
                <a:spcPts val="1055"/>
              </a:spcBef>
            </a:pPr>
            <a:r>
              <a:rPr lang="en-US" dirty="0" smtClean="0">
                <a:latin typeface="Arial"/>
                <a:cs typeface="Arial"/>
              </a:rPr>
              <a:t>Simply make small turns (with no special use of rudder) during the approach to achieve a </a:t>
            </a:r>
            <a:r>
              <a:rPr lang="en-US" b="1" i="1" dirty="0" smtClean="0">
                <a:latin typeface="Arial"/>
                <a:cs typeface="Arial"/>
              </a:rPr>
              <a:t>crab angle </a:t>
            </a:r>
            <a:r>
              <a:rPr lang="en-US" dirty="0" smtClean="0">
                <a:latin typeface="Arial"/>
                <a:cs typeface="Arial"/>
              </a:rPr>
              <a:t>(see slide in Phase 2) that results in the airplane following an imaginary extended runway centerline.</a:t>
            </a:r>
          </a:p>
          <a:p>
            <a:pPr>
              <a:lnSpc>
                <a:spcPct val="120000"/>
              </a:lnSpc>
              <a:spcBef>
                <a:spcPts val="1055"/>
              </a:spcBef>
            </a:pPr>
            <a:r>
              <a:rPr lang="en-US" dirty="0">
                <a:latin typeface="Arial"/>
                <a:cs typeface="Arial"/>
              </a:rPr>
              <a:t>I</a:t>
            </a:r>
            <a:r>
              <a:rPr lang="en-US" dirty="0" smtClean="0">
                <a:latin typeface="Arial"/>
                <a:cs typeface="Arial"/>
              </a:rPr>
              <a:t>n </a:t>
            </a:r>
            <a:r>
              <a:rPr lang="en-US" dirty="0">
                <a:latin typeface="Arial"/>
                <a:cs typeface="Arial"/>
              </a:rPr>
              <a:t>the flare and touchdown. </a:t>
            </a:r>
            <a:endParaRPr lang="en-US" dirty="0" smtClean="0">
              <a:latin typeface="Arial"/>
              <a:cs typeface="Arial"/>
            </a:endParaRPr>
          </a:p>
          <a:p>
            <a:pPr lvl="2">
              <a:lnSpc>
                <a:spcPct val="120000"/>
              </a:lnSpc>
              <a:spcBef>
                <a:spcPts val="1055"/>
              </a:spcBef>
            </a:pPr>
            <a:r>
              <a:rPr lang="en-US" dirty="0" smtClean="0">
                <a:latin typeface="Arial"/>
                <a:cs typeface="Arial"/>
              </a:rPr>
              <a:t>Very </a:t>
            </a:r>
            <a:r>
              <a:rPr lang="en-US" dirty="0">
                <a:latin typeface="Arial"/>
                <a:cs typeface="Arial"/>
              </a:rPr>
              <a:t>close to the ground, the airplane flies into the “boundary layer”, and the wind </a:t>
            </a:r>
            <a:r>
              <a:rPr lang="en-US" dirty="0" smtClean="0">
                <a:latin typeface="Arial"/>
                <a:cs typeface="Arial"/>
              </a:rPr>
              <a:t>decreases.  </a:t>
            </a:r>
          </a:p>
          <a:p>
            <a:pPr lvl="2">
              <a:lnSpc>
                <a:spcPct val="120000"/>
              </a:lnSpc>
              <a:spcBef>
                <a:spcPts val="1055"/>
              </a:spcBef>
            </a:pPr>
            <a:r>
              <a:rPr lang="en-US" dirty="0">
                <a:latin typeface="Arial"/>
                <a:cs typeface="Arial"/>
              </a:rPr>
              <a:t>G</a:t>
            </a:r>
            <a:r>
              <a:rPr lang="en-US" dirty="0" smtClean="0">
                <a:latin typeface="Arial"/>
                <a:cs typeface="Arial"/>
              </a:rPr>
              <a:t>rass is tolerant to the airplane landing a little sideways, so don’t worry about a crab angle</a:t>
            </a:r>
          </a:p>
          <a:p>
            <a:pPr lvl="2">
              <a:lnSpc>
                <a:spcPct val="120000"/>
              </a:lnSpc>
              <a:spcBef>
                <a:spcPts val="1055"/>
              </a:spcBef>
            </a:pPr>
            <a:r>
              <a:rPr lang="en-US" dirty="0" smtClean="0">
                <a:latin typeface="Arial"/>
                <a:cs typeface="Arial"/>
              </a:rPr>
              <a:t>Hold </a:t>
            </a:r>
            <a:r>
              <a:rPr lang="en-US" dirty="0">
                <a:latin typeface="Arial"/>
                <a:cs typeface="Arial"/>
              </a:rPr>
              <a:t>aileron into the wind after touchdown to counter the wind “picking up” the upwind </a:t>
            </a:r>
            <a:r>
              <a:rPr lang="en-US" dirty="0" smtClean="0">
                <a:latin typeface="Arial"/>
                <a:cs typeface="Arial"/>
              </a:rPr>
              <a:t>wing</a:t>
            </a:r>
          </a:p>
          <a:p>
            <a:pPr>
              <a:lnSpc>
                <a:spcPct val="120000"/>
              </a:lnSpc>
              <a:spcBef>
                <a:spcPts val="1055"/>
              </a:spcBef>
            </a:pPr>
            <a:r>
              <a:rPr lang="en-US" dirty="0" smtClean="0">
                <a:latin typeface="Arial"/>
                <a:cs typeface="Arial"/>
              </a:rPr>
              <a:t>In high winds, flying a somewhat faster approach might help provide needed control, and some margin to stall in case a gust comes from behind and robs your airspeed (known as </a:t>
            </a:r>
            <a:r>
              <a:rPr lang="en-US" dirty="0" err="1" smtClean="0">
                <a:latin typeface="Arial"/>
                <a:cs typeface="Arial"/>
              </a:rPr>
              <a:t>windshear</a:t>
            </a:r>
            <a:r>
              <a:rPr lang="en-US" dirty="0" smtClean="0">
                <a:latin typeface="Arial"/>
                <a:cs typeface="Arial"/>
              </a:rPr>
              <a:t>)</a:t>
            </a:r>
            <a:endParaRPr lang="en-US" dirty="0">
              <a:latin typeface="Arial"/>
              <a:cs typeface="Aria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71</a:t>
            </a:fld>
            <a:endParaRPr lang="en-US" sz="1500" dirty="0">
              <a:solidFill>
                <a:srgbClr val="000000"/>
              </a:solidFill>
            </a:endParaRPr>
          </a:p>
        </p:txBody>
      </p:sp>
      <p:sp>
        <p:nvSpPr>
          <p:cNvPr id="5" name="TextBox 4"/>
          <p:cNvSpPr txBox="1"/>
          <p:nvPr/>
        </p:nvSpPr>
        <p:spPr>
          <a:xfrm rot="5400000">
            <a:off x="8127323"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3</a:t>
            </a:r>
          </a:p>
        </p:txBody>
      </p:sp>
    </p:spTree>
    <p:extLst>
      <p:ext uri="{BB962C8B-B14F-4D97-AF65-F5344CB8AC3E}">
        <p14:creationId xmlns:p14="http://schemas.microsoft.com/office/powerpoint/2010/main" val="40058342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4 - Takeoff</a:t>
            </a:r>
            <a:endParaRPr lang="en-US" dirty="0"/>
          </a:p>
        </p:txBody>
      </p:sp>
      <p:sp>
        <p:nvSpPr>
          <p:cNvPr id="3" name="Text Placeholder 2"/>
          <p:cNvSpPr>
            <a:spLocks noGrp="1"/>
          </p:cNvSpPr>
          <p:nvPr>
            <p:ph type="body" idx="1"/>
          </p:nvPr>
        </p:nvSpPr>
        <p:spPr/>
        <p:txBody>
          <a:bodyPr/>
          <a:lstStyle/>
          <a:p>
            <a:r>
              <a:rPr lang="en-US" dirty="0" smtClean="0"/>
              <a:t>Straight line on takeoff roll</a:t>
            </a:r>
          </a:p>
          <a:p>
            <a:r>
              <a:rPr lang="en-US" dirty="0" smtClean="0"/>
              <a:t>Controlled rotation and liftoff</a:t>
            </a:r>
          </a:p>
          <a:p>
            <a:r>
              <a:rPr lang="en-US" dirty="0" smtClean="0"/>
              <a:t>Straight ahead climb</a:t>
            </a:r>
          </a:p>
          <a:p>
            <a:r>
              <a:rPr lang="en-US" dirty="0" smtClean="0"/>
              <a:t>Takeoff in crosswind</a:t>
            </a:r>
            <a:endParaRPr lang="en-US" dirty="0"/>
          </a:p>
        </p:txBody>
      </p:sp>
      <p:sp>
        <p:nvSpPr>
          <p:cNvPr id="4" name="TextBox 3"/>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4</a:t>
            </a:r>
          </a:p>
        </p:txBody>
      </p:sp>
      <p:sp>
        <p:nvSpPr>
          <p:cNvPr id="5" name="TextBox 4"/>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72</a:t>
            </a:fld>
            <a:endParaRPr lang="en-US" sz="1500" dirty="0">
              <a:solidFill>
                <a:srgbClr val="000000"/>
              </a:solidFill>
            </a:endParaRPr>
          </a:p>
        </p:txBody>
      </p:sp>
    </p:spTree>
    <p:extLst>
      <p:ext uri="{BB962C8B-B14F-4D97-AF65-F5344CB8AC3E}">
        <p14:creationId xmlns:p14="http://schemas.microsoft.com/office/powerpoint/2010/main" val="1825765593"/>
      </p:ext>
    </p:extLst>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 Note!</a:t>
            </a:r>
            <a:endParaRPr lang="en-US" dirty="0"/>
          </a:p>
        </p:txBody>
      </p:sp>
      <p:sp>
        <p:nvSpPr>
          <p:cNvPr id="3" name="Text Placeholder 2"/>
          <p:cNvSpPr>
            <a:spLocks noGrp="1"/>
          </p:cNvSpPr>
          <p:nvPr>
            <p:ph type="body" idx="1"/>
          </p:nvPr>
        </p:nvSpPr>
        <p:spPr/>
        <p:txBody>
          <a:bodyPr>
            <a:normAutofit fontScale="92500" lnSpcReduction="10000"/>
          </a:bodyPr>
          <a:lstStyle/>
          <a:p>
            <a:r>
              <a:rPr lang="en-US" dirty="0"/>
              <a:t>Experience shows we have the most training accidents and damaged airplanes doing takeoffs.</a:t>
            </a:r>
          </a:p>
          <a:p>
            <a:r>
              <a:rPr lang="en-US" dirty="0" smtClean="0"/>
              <a:t>Takeoff </a:t>
            </a:r>
            <a:r>
              <a:rPr lang="en-US" dirty="0"/>
              <a:t>is best taught </a:t>
            </a:r>
            <a:r>
              <a:rPr lang="en-US" b="1" i="1" dirty="0"/>
              <a:t>after</a:t>
            </a:r>
            <a:r>
              <a:rPr lang="en-US" dirty="0"/>
              <a:t> the student has </a:t>
            </a:r>
            <a:r>
              <a:rPr lang="en-US" dirty="0" smtClean="0"/>
              <a:t>practiced go</a:t>
            </a:r>
            <a:r>
              <a:rPr lang="en-US" dirty="0"/>
              <a:t>-arounds in Phase 3.</a:t>
            </a:r>
          </a:p>
          <a:p>
            <a:r>
              <a:rPr lang="en-US" dirty="0" smtClean="0"/>
              <a:t>If the student over-rotates, or rotates while steering with a rudder input, the instructor may not have enough time to save the plane.</a:t>
            </a:r>
          </a:p>
          <a:p>
            <a:r>
              <a:rPr lang="en-US" dirty="0" smtClean="0"/>
              <a:t>Teaching go-arounds first ensures that the student knows how to smoothly pitch up, and fly a straight-ahead climb in wind</a:t>
            </a:r>
            <a:endParaRPr lang="en-US" dirty="0"/>
          </a:p>
        </p:txBody>
      </p:sp>
      <p:sp>
        <p:nvSpPr>
          <p:cNvPr id="4" name="TextBox 3"/>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4</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73</a:t>
            </a:fld>
            <a:endParaRPr lang="en-US" sz="1500" dirty="0">
              <a:solidFill>
                <a:srgbClr val="000000"/>
              </a:solidFill>
            </a:endParaRPr>
          </a:p>
        </p:txBody>
      </p:sp>
    </p:spTree>
    <p:extLst>
      <p:ext uri="{BB962C8B-B14F-4D97-AF65-F5344CB8AC3E}">
        <p14:creationId xmlns:p14="http://schemas.microsoft.com/office/powerpoint/2010/main" val="1513130392"/>
      </p:ext>
    </p:extLst>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176995"/>
            <a:ext cx="7804547" cy="899397"/>
          </a:xfrm>
        </p:spPr>
        <p:txBody>
          <a:bodyPr/>
          <a:lstStyle/>
          <a:p>
            <a:r>
              <a:rPr lang="en-US" dirty="0" smtClean="0"/>
              <a:t>Straight Takeoff Roll</a:t>
            </a:r>
            <a:endParaRPr lang="en-US" dirty="0"/>
          </a:p>
        </p:txBody>
      </p:sp>
      <p:sp>
        <p:nvSpPr>
          <p:cNvPr id="3" name="Text Placeholder 2"/>
          <p:cNvSpPr>
            <a:spLocks noGrp="1"/>
          </p:cNvSpPr>
          <p:nvPr>
            <p:ph type="body" idx="1"/>
          </p:nvPr>
        </p:nvSpPr>
        <p:spPr>
          <a:xfrm>
            <a:off x="669730" y="1200954"/>
            <a:ext cx="7804547" cy="5049829"/>
          </a:xfrm>
        </p:spPr>
        <p:txBody>
          <a:bodyPr>
            <a:noAutofit/>
          </a:bodyPr>
          <a:lstStyle/>
          <a:p>
            <a:pPr>
              <a:spcBef>
                <a:spcPts val="703"/>
              </a:spcBef>
            </a:pPr>
            <a:r>
              <a:rPr lang="en-US" sz="2200" dirty="0"/>
              <a:t>Get lined up.  Use the middle of the runway</a:t>
            </a:r>
          </a:p>
          <a:p>
            <a:pPr>
              <a:spcBef>
                <a:spcPts val="703"/>
              </a:spcBef>
            </a:pPr>
            <a:r>
              <a:rPr lang="en-US" sz="2200" dirty="0"/>
              <a:t>Hold about 1/3 UP elevator</a:t>
            </a:r>
          </a:p>
          <a:p>
            <a:pPr>
              <a:spcBef>
                <a:spcPts val="703"/>
              </a:spcBef>
            </a:pPr>
            <a:r>
              <a:rPr lang="en-US" sz="2200" dirty="0"/>
              <a:t>Smoothly advance power to ½ or more</a:t>
            </a:r>
          </a:p>
          <a:p>
            <a:pPr>
              <a:spcBef>
                <a:spcPts val="703"/>
              </a:spcBef>
            </a:pPr>
            <a:r>
              <a:rPr lang="en-US" sz="2200" dirty="0"/>
              <a:t>Steer straight with the rudder – think ahead, and be smooth.  The plane may want to turn left due to propeller effects, or it may try to turn into the wind.</a:t>
            </a:r>
          </a:p>
          <a:p>
            <a:pPr>
              <a:spcBef>
                <a:spcPts val="703"/>
              </a:spcBef>
            </a:pPr>
            <a:r>
              <a:rPr lang="en-US" sz="2200" dirty="0"/>
              <a:t>If the airplane steers badly, ABORT the takeoff (throttle immediately to idle).  </a:t>
            </a:r>
          </a:p>
          <a:p>
            <a:pPr>
              <a:spcBef>
                <a:spcPts val="703"/>
              </a:spcBef>
            </a:pPr>
            <a:endParaRPr lang="en-US" sz="2200" dirty="0"/>
          </a:p>
          <a:p>
            <a:pPr>
              <a:spcBef>
                <a:spcPts val="703"/>
              </a:spcBef>
            </a:pPr>
            <a:r>
              <a:rPr lang="en-US" sz="2200" dirty="0"/>
              <a:t>Never hastily pull the airplane into the air.  </a:t>
            </a:r>
          </a:p>
          <a:p>
            <a:pPr>
              <a:spcBef>
                <a:spcPts val="703"/>
              </a:spcBef>
            </a:pPr>
            <a:r>
              <a:rPr lang="en-US" sz="2200" dirty="0"/>
              <a:t>Never pull into the air with a large rudder input present.  The immediate snap roll will ruin your day!</a:t>
            </a:r>
          </a:p>
          <a:p>
            <a:pPr>
              <a:spcBef>
                <a:spcPts val="703"/>
              </a:spcBef>
            </a:pPr>
            <a:endParaRPr lang="en-US" sz="2200"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74</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4</a:t>
            </a:r>
          </a:p>
        </p:txBody>
      </p:sp>
    </p:spTree>
    <p:extLst>
      <p:ext uri="{BB962C8B-B14F-4D97-AF65-F5344CB8AC3E}">
        <p14:creationId xmlns:p14="http://schemas.microsoft.com/office/powerpoint/2010/main" val="22631265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Takeoff Rotation</a:t>
            </a:r>
            <a:endParaRPr lang="en-US" dirty="0"/>
          </a:p>
        </p:txBody>
      </p:sp>
      <p:sp>
        <p:nvSpPr>
          <p:cNvPr id="3" name="Text Placeholder 2"/>
          <p:cNvSpPr>
            <a:spLocks noGrp="1"/>
          </p:cNvSpPr>
          <p:nvPr>
            <p:ph type="body" idx="1"/>
          </p:nvPr>
        </p:nvSpPr>
        <p:spPr/>
        <p:txBody>
          <a:bodyPr>
            <a:normAutofit/>
          </a:bodyPr>
          <a:lstStyle/>
          <a:p>
            <a:pPr>
              <a:spcBef>
                <a:spcPts val="703"/>
              </a:spcBef>
            </a:pPr>
            <a:r>
              <a:rPr lang="en-US" dirty="0"/>
              <a:t>The airplane will rise when it’s ready, with enough </a:t>
            </a:r>
            <a:r>
              <a:rPr lang="en-US" dirty="0" smtClean="0"/>
              <a:t>speed, if you are holding some UP elevator.  If it doesn’t add a little more gradually.</a:t>
            </a:r>
            <a:endParaRPr lang="en-US" dirty="0"/>
          </a:p>
          <a:p>
            <a:pPr>
              <a:spcBef>
                <a:spcPts val="703"/>
              </a:spcBef>
            </a:pPr>
            <a:r>
              <a:rPr lang="en-US" dirty="0" smtClean="0"/>
              <a:t>When the plane lifts off, </a:t>
            </a:r>
            <a:r>
              <a:rPr lang="en-US" u="sng" dirty="0"/>
              <a:t>i</a:t>
            </a:r>
            <a:r>
              <a:rPr lang="en-US" u="sng" dirty="0" smtClean="0"/>
              <a:t>mmediately</a:t>
            </a:r>
            <a:r>
              <a:rPr lang="en-US" dirty="0" smtClean="0"/>
              <a:t> </a:t>
            </a:r>
            <a:r>
              <a:rPr lang="en-US" dirty="0"/>
              <a:t>relax the UP elevator and set a shallow climb to build speed</a:t>
            </a:r>
          </a:p>
          <a:p>
            <a:pPr>
              <a:spcBef>
                <a:spcPts val="703"/>
              </a:spcBef>
            </a:pPr>
            <a:r>
              <a:rPr lang="en-US" dirty="0"/>
              <a:t>The airplane </a:t>
            </a:r>
            <a:r>
              <a:rPr lang="en-US" dirty="0" smtClean="0"/>
              <a:t>may want </a:t>
            </a:r>
            <a:r>
              <a:rPr lang="en-US" dirty="0"/>
              <a:t>to turn left.  Don’t let it</a:t>
            </a:r>
            <a:r>
              <a:rPr lang="en-US" dirty="0" smtClean="0"/>
              <a:t>!</a:t>
            </a:r>
          </a:p>
          <a:p>
            <a:pPr lvl="2">
              <a:spcBef>
                <a:spcPts val="703"/>
              </a:spcBef>
            </a:pPr>
            <a:r>
              <a:rPr lang="en-US" sz="2000" dirty="0"/>
              <a:t>With a crosswind, this can become a downwind turn and stall close to the ground.  Force it to fly straight, just like full scale pilots do.  </a:t>
            </a:r>
          </a:p>
          <a:p>
            <a:pPr>
              <a:spcBef>
                <a:spcPts val="703"/>
              </a:spcBef>
            </a:pPr>
            <a:r>
              <a:rPr lang="en-US" dirty="0"/>
              <a:t>Climb out straight and </a:t>
            </a:r>
            <a:r>
              <a:rPr lang="en-US" dirty="0" smtClean="0"/>
              <a:t>steady.  Build </a:t>
            </a:r>
            <a:r>
              <a:rPr lang="en-US" dirty="0"/>
              <a:t>speed.  When settled, start your turn to the crosswind </a:t>
            </a:r>
            <a:r>
              <a:rPr lang="en-US" dirty="0" smtClean="0"/>
              <a:t>leg</a:t>
            </a:r>
            <a:endParaRPr lang="en-US" dirty="0"/>
          </a:p>
        </p:txBody>
      </p:sp>
      <p:sp>
        <p:nvSpPr>
          <p:cNvPr id="4" name="TextBox 3"/>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4</a:t>
            </a:r>
          </a:p>
        </p:txBody>
      </p:sp>
      <p:sp>
        <p:nvSpPr>
          <p:cNvPr id="5" name="TextBox 4"/>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75</a:t>
            </a:fld>
            <a:endParaRPr lang="en-US" sz="1500" dirty="0">
              <a:solidFill>
                <a:srgbClr val="000000"/>
              </a:solidFill>
            </a:endParaRPr>
          </a:p>
        </p:txBody>
      </p:sp>
    </p:spTree>
    <p:extLst>
      <p:ext uri="{BB962C8B-B14F-4D97-AF65-F5344CB8AC3E}">
        <p14:creationId xmlns:p14="http://schemas.microsoft.com/office/powerpoint/2010/main" val="2986233270"/>
      </p:ext>
    </p:extLst>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off in Wind</a:t>
            </a:r>
            <a:endParaRPr lang="en-US" dirty="0"/>
          </a:p>
        </p:txBody>
      </p:sp>
      <p:sp>
        <p:nvSpPr>
          <p:cNvPr id="3" name="Text Placeholder 2"/>
          <p:cNvSpPr>
            <a:spLocks noGrp="1"/>
          </p:cNvSpPr>
          <p:nvPr>
            <p:ph type="body" idx="1"/>
          </p:nvPr>
        </p:nvSpPr>
        <p:spPr/>
        <p:txBody>
          <a:bodyPr>
            <a:normAutofit fontScale="62500" lnSpcReduction="20000"/>
          </a:bodyPr>
          <a:lstStyle/>
          <a:p>
            <a:r>
              <a:rPr lang="en-US" dirty="0" smtClean="0">
                <a:latin typeface="Arial"/>
                <a:cs typeface="Arial"/>
              </a:rPr>
              <a:t>Take off into the wind!  If others are not, make your callouts clear and loud.</a:t>
            </a:r>
          </a:p>
          <a:p>
            <a:r>
              <a:rPr lang="en-US" dirty="0">
                <a:latin typeface="Arial"/>
                <a:cs typeface="Arial"/>
              </a:rPr>
              <a:t>Steer with rudder, but be ready for the plane to weathercock into the wind during the takeoff roll</a:t>
            </a:r>
          </a:p>
          <a:p>
            <a:r>
              <a:rPr lang="en-US" dirty="0" smtClean="0">
                <a:latin typeface="Arial"/>
                <a:cs typeface="Arial"/>
              </a:rPr>
              <a:t>For crosswinds, hold some aileron into the wind during your takeoff roll.  </a:t>
            </a:r>
          </a:p>
          <a:p>
            <a:r>
              <a:rPr lang="en-US" dirty="0" smtClean="0">
                <a:latin typeface="Arial"/>
                <a:cs typeface="Arial"/>
              </a:rPr>
              <a:t>Be ready for the wind to “pick up” your upwind wing, and correct for it.</a:t>
            </a:r>
          </a:p>
          <a:p>
            <a:r>
              <a:rPr lang="en-US" dirty="0">
                <a:latin typeface="Arial"/>
                <a:cs typeface="Arial"/>
              </a:rPr>
              <a:t>A</a:t>
            </a:r>
            <a:r>
              <a:rPr lang="en-US" dirty="0" smtClean="0">
                <a:latin typeface="Arial"/>
                <a:cs typeface="Arial"/>
              </a:rPr>
              <a:t>fter liftoff, ease out the aileron, but gently make a small turn into the wind until you achieve a crab angle so that the airplane flies the runway centerline</a:t>
            </a:r>
            <a:r>
              <a:rPr lang="en-US" i="1" dirty="0" smtClean="0">
                <a:latin typeface="Arial"/>
                <a:cs typeface="Arial"/>
              </a:rPr>
              <a:t>.</a:t>
            </a:r>
          </a:p>
          <a:p>
            <a:r>
              <a:rPr lang="en-US" b="1" i="1" dirty="0" smtClean="0">
                <a:solidFill>
                  <a:srgbClr val="0000FF"/>
                </a:solidFill>
                <a:latin typeface="Arial"/>
                <a:cs typeface="Arial"/>
              </a:rPr>
              <a:t>NEVER lift off with a large rudder deflection.  This will likely cause an immediate snap roll.</a:t>
            </a:r>
          </a:p>
          <a:p>
            <a:r>
              <a:rPr lang="en-US" b="1" i="1" dirty="0" smtClean="0">
                <a:solidFill>
                  <a:srgbClr val="0000FF"/>
                </a:solidFill>
                <a:latin typeface="Arial"/>
                <a:cs typeface="Arial"/>
              </a:rPr>
              <a:t>If it doesn’t look good and straight on the ground, abort the takeoff roll.</a:t>
            </a:r>
            <a:endParaRPr lang="en-US" b="1" i="1" dirty="0">
              <a:solidFill>
                <a:srgbClr val="0000FF"/>
              </a:solidFill>
              <a:latin typeface="Arial"/>
              <a:cs typeface="Aria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76</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4</a:t>
            </a:r>
          </a:p>
        </p:txBody>
      </p:sp>
    </p:spTree>
    <p:extLst>
      <p:ext uri="{BB962C8B-B14F-4D97-AF65-F5344CB8AC3E}">
        <p14:creationId xmlns:p14="http://schemas.microsoft.com/office/powerpoint/2010/main" val="23038944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5</a:t>
            </a:r>
            <a:br>
              <a:rPr lang="en-US" dirty="0" smtClean="0"/>
            </a:br>
            <a:r>
              <a:rPr lang="en-US" dirty="0" smtClean="0"/>
              <a:t>Advanced Orientation</a:t>
            </a:r>
            <a:endParaRPr lang="en-US" dirty="0"/>
          </a:p>
        </p:txBody>
      </p:sp>
      <p:sp>
        <p:nvSpPr>
          <p:cNvPr id="3" name="Text Placeholder 2"/>
          <p:cNvSpPr>
            <a:spLocks noGrp="1"/>
          </p:cNvSpPr>
          <p:nvPr>
            <p:ph type="body" idx="1"/>
          </p:nvPr>
        </p:nvSpPr>
        <p:spPr/>
        <p:txBody>
          <a:bodyPr/>
          <a:lstStyle/>
          <a:p>
            <a:r>
              <a:rPr lang="en-US" dirty="0" smtClean="0"/>
              <a:t>Figure 8’s (again)</a:t>
            </a:r>
          </a:p>
          <a:p>
            <a:r>
              <a:rPr lang="en-US" dirty="0" smtClean="0"/>
              <a:t>Instructor demonstrate ways to regain orientation</a:t>
            </a:r>
          </a:p>
          <a:p>
            <a:r>
              <a:rPr lang="en-US" dirty="0" smtClean="0"/>
              <a:t>Loop</a:t>
            </a:r>
          </a:p>
          <a:p>
            <a:r>
              <a:rPr lang="en-US" dirty="0" err="1" smtClean="0"/>
              <a:t>Immelman</a:t>
            </a:r>
            <a:r>
              <a:rPr lang="en-US" dirty="0" smtClean="0"/>
              <a:t> Turn</a:t>
            </a:r>
          </a:p>
          <a:p>
            <a:r>
              <a:rPr lang="en-US" dirty="0" smtClean="0"/>
              <a:t>Roll</a:t>
            </a:r>
            <a:endParaRPr lang="en-US" dirty="0"/>
          </a:p>
        </p:txBody>
      </p:sp>
      <p:sp>
        <p:nvSpPr>
          <p:cNvPr id="4" name="TextBox 3"/>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77</a:t>
            </a:fld>
            <a:endParaRPr lang="en-US" sz="1500" dirty="0">
              <a:solidFill>
                <a:srgbClr val="000000"/>
              </a:solidFill>
            </a:endParaRPr>
          </a:p>
        </p:txBody>
      </p:sp>
    </p:spTree>
    <p:extLst>
      <p:ext uri="{BB962C8B-B14F-4D97-AF65-F5344CB8AC3E}">
        <p14:creationId xmlns:p14="http://schemas.microsoft.com/office/powerpoint/2010/main" val="2291873829"/>
      </p:ext>
    </p:extLst>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0"/>
            <a:ext cx="7804547" cy="849805"/>
          </a:xfrm>
        </p:spPr>
        <p:txBody>
          <a:bodyPr>
            <a:normAutofit fontScale="90000"/>
          </a:bodyPr>
          <a:lstStyle/>
          <a:p>
            <a:r>
              <a:rPr lang="en-US" dirty="0" smtClean="0"/>
              <a:t>Figure 8’s</a:t>
            </a:r>
            <a:endParaRPr lang="en-US" dirty="0"/>
          </a:p>
        </p:txBody>
      </p:sp>
      <p:pic>
        <p:nvPicPr>
          <p:cNvPr id="4" name="Picture 3" descr=":Desktop:Field Map.jpg"/>
          <p:cNvPicPr/>
          <p:nvPr/>
        </p:nvPicPr>
        <p:blipFill>
          <a:blip r:embed="rId2" cstate="print"/>
          <a:srcRect/>
          <a:stretch>
            <a:fillRect/>
          </a:stretch>
        </p:blipFill>
        <p:spPr bwMode="auto">
          <a:xfrm>
            <a:off x="2848089" y="1360795"/>
            <a:ext cx="6989554" cy="4674427"/>
          </a:xfrm>
          <a:prstGeom prst="rect">
            <a:avLst/>
          </a:prstGeom>
          <a:noFill/>
          <a:ln w="9525">
            <a:noFill/>
            <a:miter lim="800000"/>
            <a:headEnd/>
            <a:tailEnd/>
          </a:ln>
        </p:spPr>
      </p:pic>
      <p:grpSp>
        <p:nvGrpSpPr>
          <p:cNvPr id="12" name="Group 11"/>
          <p:cNvGrpSpPr/>
          <p:nvPr/>
        </p:nvGrpSpPr>
        <p:grpSpPr>
          <a:xfrm rot="20581888">
            <a:off x="4784376" y="2098318"/>
            <a:ext cx="2071776" cy="826828"/>
            <a:chOff x="3416876" y="2674049"/>
            <a:chExt cx="3578149" cy="1439301"/>
          </a:xfrm>
        </p:grpSpPr>
        <p:sp>
          <p:nvSpPr>
            <p:cNvPr id="7" name="Circular Arrow 6"/>
            <p:cNvSpPr/>
            <p:nvPr/>
          </p:nvSpPr>
          <p:spPr>
            <a:xfrm>
              <a:off x="3416876" y="2674049"/>
              <a:ext cx="1925145"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sp>
          <p:nvSpPr>
            <p:cNvPr id="8" name="Circular Arrow 7"/>
            <p:cNvSpPr/>
            <p:nvPr/>
          </p:nvSpPr>
          <p:spPr>
            <a:xfrm flipH="1">
              <a:off x="5190834" y="2674049"/>
              <a:ext cx="1804191"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grpSp>
          <p:nvGrpSpPr>
            <p:cNvPr id="11" name="Group 10"/>
            <p:cNvGrpSpPr/>
            <p:nvPr/>
          </p:nvGrpSpPr>
          <p:grpSpPr>
            <a:xfrm>
              <a:off x="3457191" y="2745806"/>
              <a:ext cx="3507599" cy="1367544"/>
              <a:chOff x="3457191" y="2745806"/>
              <a:chExt cx="3507599" cy="1367544"/>
            </a:xfrm>
          </p:grpSpPr>
          <p:sp>
            <p:nvSpPr>
              <p:cNvPr id="9" name="Circular Arrow 8"/>
              <p:cNvSpPr/>
              <p:nvPr/>
            </p:nvSpPr>
            <p:spPr>
              <a:xfrm rot="10800000">
                <a:off x="3457191" y="2745806"/>
                <a:ext cx="2096497"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sp>
            <p:nvSpPr>
              <p:cNvPr id="10" name="Circular Arrow 9"/>
              <p:cNvSpPr/>
              <p:nvPr/>
            </p:nvSpPr>
            <p:spPr>
              <a:xfrm rot="10800000" flipH="1">
                <a:off x="4928772" y="2748210"/>
                <a:ext cx="2036018" cy="1365140"/>
              </a:xfrm>
              <a:prstGeom prst="circular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grpSp>
      </p:grpSp>
      <p:sp>
        <p:nvSpPr>
          <p:cNvPr id="3" name="Text Placeholder 2"/>
          <p:cNvSpPr>
            <a:spLocks noGrp="1"/>
          </p:cNvSpPr>
          <p:nvPr>
            <p:ph type="body" idx="1"/>
          </p:nvPr>
        </p:nvSpPr>
        <p:spPr>
          <a:xfrm>
            <a:off x="219532" y="1424368"/>
            <a:ext cx="3990145" cy="4344826"/>
          </a:xfrm>
          <a:solidFill>
            <a:schemeClr val="accent1">
              <a:lumMod val="20000"/>
              <a:lumOff val="80000"/>
            </a:schemeClr>
          </a:solidFill>
        </p:spPr>
        <p:txBody>
          <a:bodyPr>
            <a:normAutofit fontScale="92500" lnSpcReduction="10000"/>
          </a:bodyPr>
          <a:lstStyle/>
          <a:p>
            <a:r>
              <a:rPr lang="en-US" dirty="0" smtClean="0"/>
              <a:t>Fly in a gentle circle in front of you, focusing on altitude control.</a:t>
            </a:r>
          </a:p>
          <a:p>
            <a:r>
              <a:rPr lang="en-US" dirty="0" smtClean="0"/>
              <a:t>When the airplane is pointed at you, reverse your roll angle to enter the other circle, and so on.</a:t>
            </a:r>
          </a:p>
          <a:p>
            <a:r>
              <a:rPr lang="en-US" dirty="0" smtClean="0"/>
              <a:t>This maneuver improves your skills best if the cross-over is done with the airplane pointed at you</a:t>
            </a:r>
          </a:p>
        </p:txBody>
      </p:sp>
      <p:sp>
        <p:nvSpPr>
          <p:cNvPr id="13" name="TextBox 12"/>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14" name="TextBox 1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78</a:t>
            </a:fld>
            <a:endParaRPr lang="en-US" sz="1500" dirty="0">
              <a:solidFill>
                <a:srgbClr val="000000"/>
              </a:solidFill>
            </a:endParaRPr>
          </a:p>
        </p:txBody>
      </p:sp>
    </p:spTree>
    <p:extLst>
      <p:ext uri="{BB962C8B-B14F-4D97-AF65-F5344CB8AC3E}">
        <p14:creationId xmlns:p14="http://schemas.microsoft.com/office/powerpoint/2010/main" val="3313468166"/>
      </p:ext>
    </p:extLst>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a:t>How to Prevent loss of Orientation, and Regain Orientation</a:t>
            </a:r>
          </a:p>
        </p:txBody>
      </p:sp>
      <p:sp>
        <p:nvSpPr>
          <p:cNvPr id="3" name="Text Placeholder 2"/>
          <p:cNvSpPr>
            <a:spLocks noGrp="1"/>
          </p:cNvSpPr>
          <p:nvPr>
            <p:ph type="body" idx="1"/>
          </p:nvPr>
        </p:nvSpPr>
        <p:spPr/>
        <p:txBody>
          <a:bodyPr>
            <a:normAutofit fontScale="92500" lnSpcReduction="20000"/>
          </a:bodyPr>
          <a:lstStyle/>
          <a:p>
            <a:pPr>
              <a:spcBef>
                <a:spcPts val="1406"/>
              </a:spcBef>
            </a:pPr>
            <a:r>
              <a:rPr lang="en-US" b="1" dirty="0"/>
              <a:t>Prevent loss of orientation:</a:t>
            </a:r>
          </a:p>
          <a:p>
            <a:pPr lvl="2">
              <a:spcBef>
                <a:spcPts val="1406"/>
              </a:spcBef>
            </a:pPr>
            <a:r>
              <a:rPr lang="en-US" dirty="0"/>
              <a:t>Think </a:t>
            </a:r>
            <a:r>
              <a:rPr lang="en-US" dirty="0" smtClean="0"/>
              <a:t>ahead.  Plan where you want the airplane to be in 15 seconds.</a:t>
            </a:r>
            <a:endParaRPr lang="en-US" dirty="0"/>
          </a:p>
          <a:p>
            <a:pPr lvl="2">
              <a:spcBef>
                <a:spcPts val="1406"/>
              </a:spcBef>
            </a:pPr>
            <a:r>
              <a:rPr lang="en-US" dirty="0" smtClean="0"/>
              <a:t>NEVER fly directly overhead or behind </a:t>
            </a:r>
            <a:r>
              <a:rPr lang="en-US" dirty="0"/>
              <a:t>yourself </a:t>
            </a:r>
            <a:endParaRPr lang="en-US" dirty="0" smtClean="0"/>
          </a:p>
          <a:p>
            <a:pPr lvl="2">
              <a:spcBef>
                <a:spcPts val="1406"/>
              </a:spcBef>
            </a:pPr>
            <a:r>
              <a:rPr lang="en-US" dirty="0" smtClean="0"/>
              <a:t>Always remember where you just were a second ago and what you were doing.</a:t>
            </a:r>
            <a:endParaRPr lang="en-US" dirty="0"/>
          </a:p>
          <a:p>
            <a:pPr lvl="2">
              <a:spcBef>
                <a:spcPts val="1406"/>
              </a:spcBef>
            </a:pPr>
            <a:r>
              <a:rPr lang="en-US" dirty="0"/>
              <a:t>If the plane is getting too small, </a:t>
            </a:r>
            <a:r>
              <a:rPr lang="en-US" dirty="0" smtClean="0"/>
              <a:t>don’t wait – take </a:t>
            </a:r>
            <a:r>
              <a:rPr lang="en-US" dirty="0"/>
              <a:t>action </a:t>
            </a:r>
            <a:r>
              <a:rPr lang="en-US" dirty="0" smtClean="0"/>
              <a:t>to </a:t>
            </a:r>
            <a:r>
              <a:rPr lang="en-US" dirty="0"/>
              <a:t>fly back to you.</a:t>
            </a:r>
          </a:p>
          <a:p>
            <a:pPr marL="312429" lvl="2">
              <a:spcBef>
                <a:spcPts val="1406"/>
              </a:spcBef>
            </a:pPr>
            <a:r>
              <a:rPr lang="en-US" dirty="0"/>
              <a:t>Is it coming or going?  Rolled left or right?</a:t>
            </a:r>
          </a:p>
          <a:p>
            <a:pPr lvl="2">
              <a:spcBef>
                <a:spcPts val="1406"/>
              </a:spcBef>
            </a:pPr>
            <a:r>
              <a:rPr lang="en-US" dirty="0" smtClean="0"/>
              <a:t>When the silhouette confuses you, making a roll input will help</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79</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extLst>
      <p:ext uri="{BB962C8B-B14F-4D97-AF65-F5344CB8AC3E}">
        <p14:creationId xmlns:p14="http://schemas.microsoft.com/office/powerpoint/2010/main" val="24214721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449728"/>
            <a:ext cx="7804547" cy="911621"/>
          </a:xfrm>
        </p:spPr>
        <p:txBody>
          <a:bodyPr/>
          <a:lstStyle/>
          <a:p>
            <a:r>
              <a:rPr lang="en-US" dirty="0" smtClean="0"/>
              <a:t>Preparation Checklist</a:t>
            </a:r>
            <a:endParaRPr lang="en-US" dirty="0"/>
          </a:p>
        </p:txBody>
      </p:sp>
      <p:sp>
        <p:nvSpPr>
          <p:cNvPr id="3" name="Text Placeholder 2"/>
          <p:cNvSpPr>
            <a:spLocks noGrp="1"/>
          </p:cNvSpPr>
          <p:nvPr>
            <p:ph type="body" idx="1"/>
          </p:nvPr>
        </p:nvSpPr>
        <p:spPr>
          <a:xfrm>
            <a:off x="1715149" y="1747346"/>
            <a:ext cx="8087198" cy="4420195"/>
          </a:xfrm>
        </p:spPr>
        <p:txBody>
          <a:bodyPr>
            <a:noAutofit/>
          </a:bodyPr>
          <a:lstStyle/>
          <a:p>
            <a:pPr marL="314930">
              <a:lnSpc>
                <a:spcPct val="70000"/>
              </a:lnSpc>
              <a:buSzPct val="150000"/>
              <a:buFont typeface="Wingdings" charset="2"/>
              <a:buChar char="q"/>
            </a:pPr>
            <a:r>
              <a:rPr lang="en-US" sz="1600" dirty="0" smtClean="0">
                <a:solidFill>
                  <a:srgbClr val="FF0000"/>
                </a:solidFill>
                <a:latin typeface="Helvetica"/>
                <a:cs typeface="Helvetica"/>
              </a:rPr>
              <a:t>    Visit the field anytime, talk to members, see the planes </a:t>
            </a:r>
            <a:br>
              <a:rPr lang="en-US" sz="1600" dirty="0" smtClean="0">
                <a:solidFill>
                  <a:srgbClr val="FF0000"/>
                </a:solidFill>
                <a:latin typeface="Helvetica"/>
                <a:cs typeface="Helvetica"/>
              </a:rPr>
            </a:br>
            <a:r>
              <a:rPr lang="en-US" sz="1600" dirty="0" smtClean="0">
                <a:solidFill>
                  <a:srgbClr val="FF0000"/>
                </a:solidFill>
                <a:latin typeface="Helvetica"/>
                <a:cs typeface="Helvetica"/>
              </a:rPr>
              <a:t>    </a:t>
            </a:r>
            <a:r>
              <a:rPr lang="en-US" sz="1100" dirty="0">
                <a:solidFill>
                  <a:srgbClr val="FF0000"/>
                </a:solidFill>
                <a:latin typeface="Helvetica"/>
                <a:cs typeface="Helvetica"/>
              </a:rPr>
              <a:t> (optional, but recommended)</a:t>
            </a:r>
          </a:p>
          <a:p>
            <a:pPr marL="404195" indent="-401695">
              <a:lnSpc>
                <a:spcPct val="70000"/>
              </a:lnSpc>
              <a:buSzPct val="150000"/>
              <a:buFont typeface="Wingdings" charset="2"/>
              <a:buChar char="q"/>
            </a:pPr>
            <a:r>
              <a:rPr lang="en-US" sz="1600" dirty="0" smtClean="0">
                <a:solidFill>
                  <a:srgbClr val="FF0000"/>
                </a:solidFill>
                <a:latin typeface="Helvetica"/>
                <a:cs typeface="Helvetica"/>
              </a:rPr>
              <a:t>  AMA membership</a:t>
            </a:r>
          </a:p>
          <a:p>
            <a:pPr marL="314930">
              <a:lnSpc>
                <a:spcPct val="70000"/>
              </a:lnSpc>
              <a:buSzPct val="150000"/>
              <a:buFont typeface="Wingdings" charset="2"/>
              <a:buChar char="q"/>
            </a:pPr>
            <a:r>
              <a:rPr lang="en-US" sz="1600" dirty="0" smtClean="0">
                <a:solidFill>
                  <a:srgbClr val="FF0000"/>
                </a:solidFill>
                <a:latin typeface="Helvetica"/>
                <a:cs typeface="Helvetica"/>
              </a:rPr>
              <a:t>    MAR/C membership (apply as soon as you have AMA number)</a:t>
            </a:r>
          </a:p>
          <a:p>
            <a:pPr marL="314930">
              <a:lnSpc>
                <a:spcPct val="70000"/>
              </a:lnSpc>
              <a:buSzPct val="150000"/>
              <a:buFont typeface="Wingdings" charset="2"/>
              <a:buChar char="q"/>
            </a:pPr>
            <a:r>
              <a:rPr lang="en-US" sz="1600" dirty="0" smtClean="0">
                <a:solidFill>
                  <a:srgbClr val="FF0000"/>
                </a:solidFill>
                <a:latin typeface="Helvetica"/>
                <a:cs typeface="Helvetica"/>
              </a:rPr>
              <a:t>    Read </a:t>
            </a:r>
            <a:r>
              <a:rPr lang="en-US" sz="1600" dirty="0" smtClean="0">
                <a:solidFill>
                  <a:srgbClr val="FF0000"/>
                </a:solidFill>
                <a:latin typeface="Helvetica"/>
                <a:cs typeface="Helvetica"/>
              </a:rPr>
              <a:t>sections 1-4 and Phase 1 of section 5</a:t>
            </a:r>
          </a:p>
          <a:p>
            <a:pPr marL="314930">
              <a:lnSpc>
                <a:spcPct val="70000"/>
              </a:lnSpc>
              <a:buSzPct val="150000"/>
              <a:buFont typeface="Wingdings" charset="2"/>
              <a:buChar char="q"/>
            </a:pPr>
            <a:r>
              <a:rPr lang="en-US" sz="1600" dirty="0" smtClean="0">
                <a:solidFill>
                  <a:srgbClr val="FF0000"/>
                </a:solidFill>
                <a:latin typeface="Helvetica"/>
                <a:cs typeface="Helvetica"/>
              </a:rPr>
              <a:t>    Purchase your plane and transmitter </a:t>
            </a:r>
            <a:r>
              <a:rPr lang="en-US" sz="1600" b="1" i="1" u="sng" dirty="0" smtClean="0">
                <a:solidFill>
                  <a:srgbClr val="FF0000"/>
                </a:solidFill>
                <a:latin typeface="Helvetica"/>
                <a:cs typeface="Helvetica"/>
              </a:rPr>
              <a:t>AFTER</a:t>
            </a:r>
            <a:r>
              <a:rPr lang="en-US" sz="1600" dirty="0" smtClean="0">
                <a:solidFill>
                  <a:srgbClr val="FF0000"/>
                </a:solidFill>
                <a:latin typeface="Helvetica"/>
                <a:cs typeface="Helvetica"/>
              </a:rPr>
              <a:t> reading section 2</a:t>
            </a:r>
          </a:p>
          <a:p>
            <a:pPr marL="314930">
              <a:lnSpc>
                <a:spcPct val="70000"/>
              </a:lnSpc>
              <a:buSzPct val="150000"/>
              <a:buFont typeface="Wingdings" charset="2"/>
              <a:buChar char="q"/>
            </a:pPr>
            <a:r>
              <a:rPr lang="en-US" sz="1600" dirty="0" smtClean="0">
                <a:solidFill>
                  <a:srgbClr val="FF0000"/>
                </a:solidFill>
                <a:latin typeface="Helvetica"/>
                <a:cs typeface="Helvetica"/>
              </a:rPr>
              <a:t>    Read instructions for your plane, charger, and batteries</a:t>
            </a:r>
          </a:p>
          <a:p>
            <a:pPr marL="314930">
              <a:lnSpc>
                <a:spcPct val="70000"/>
              </a:lnSpc>
              <a:buSzPct val="150000"/>
              <a:buFont typeface="Wingdings" charset="2"/>
              <a:buChar char="q"/>
            </a:pPr>
            <a:r>
              <a:rPr lang="en-US" sz="1600" dirty="0" smtClean="0">
                <a:solidFill>
                  <a:srgbClr val="FF0000"/>
                </a:solidFill>
                <a:latin typeface="Helvetica"/>
                <a:cs typeface="Helvetica"/>
              </a:rPr>
              <a:t>    Assemble your plane according to the instructions</a:t>
            </a:r>
          </a:p>
          <a:p>
            <a:pPr marL="314930">
              <a:lnSpc>
                <a:spcPct val="70000"/>
              </a:lnSpc>
              <a:buSzPct val="150000"/>
              <a:buFont typeface="Wingdings" charset="2"/>
              <a:buChar char="q"/>
            </a:pPr>
            <a:r>
              <a:rPr lang="en-US" sz="1600" dirty="0" smtClean="0">
                <a:solidFill>
                  <a:srgbClr val="FF0000"/>
                </a:solidFill>
                <a:latin typeface="Helvetica"/>
                <a:cs typeface="Helvetica"/>
              </a:rPr>
              <a:t>    Come to training night with your batteries recently charged</a:t>
            </a:r>
          </a:p>
        </p:txBody>
      </p:sp>
      <p:sp>
        <p:nvSpPr>
          <p:cNvPr id="4" name="TextBox 3"/>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a:t>
            </a:fld>
            <a:endParaRPr lang="en-US" sz="1500" dirty="0">
              <a:solidFill>
                <a:srgbClr val="000000"/>
              </a:solidFill>
            </a:endParaRPr>
          </a:p>
        </p:txBody>
      </p:sp>
      <p:sp>
        <p:nvSpPr>
          <p:cNvPr id="5" name="Left Brace 4"/>
          <p:cNvSpPr/>
          <p:nvPr/>
        </p:nvSpPr>
        <p:spPr>
          <a:xfrm>
            <a:off x="1248589" y="2465769"/>
            <a:ext cx="264851" cy="880031"/>
          </a:xfrm>
          <a:prstGeom prst="leftBrace">
            <a:avLst>
              <a:gd name="adj1" fmla="val 70443"/>
              <a:gd name="adj2" fmla="val 50000"/>
            </a:avLst>
          </a:prstGeom>
          <a:noFill/>
          <a:ln w="25400" cap="flat">
            <a:solidFill>
              <a:schemeClr val="tx1"/>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6" name="TextBox 5"/>
          <p:cNvSpPr txBox="1"/>
          <p:nvPr/>
        </p:nvSpPr>
        <p:spPr>
          <a:xfrm>
            <a:off x="-162816" y="2465770"/>
            <a:ext cx="1676255" cy="8800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700" dirty="0">
                <a:solidFill>
                  <a:srgbClr val="000000"/>
                </a:solidFill>
              </a:rPr>
              <a:t>Do these </a:t>
            </a:r>
            <a:br>
              <a:rPr lang="en-US" sz="1700" dirty="0">
                <a:solidFill>
                  <a:srgbClr val="000000"/>
                </a:solidFill>
              </a:rPr>
            </a:br>
            <a:r>
              <a:rPr lang="en-US" sz="1700" dirty="0">
                <a:solidFill>
                  <a:srgbClr val="000000"/>
                </a:solidFill>
              </a:rPr>
              <a:t>as soon </a:t>
            </a:r>
            <a:br>
              <a:rPr lang="en-US" sz="1700" dirty="0">
                <a:solidFill>
                  <a:srgbClr val="000000"/>
                </a:solidFill>
              </a:rPr>
            </a:br>
            <a:r>
              <a:rPr lang="en-US" sz="1700" dirty="0">
                <a:solidFill>
                  <a:srgbClr val="000000"/>
                </a:solidFill>
              </a:rPr>
              <a:t>as possible</a:t>
            </a:r>
          </a:p>
        </p:txBody>
      </p:sp>
    </p:spTree>
    <p:extLst>
      <p:ext uri="{BB962C8B-B14F-4D97-AF65-F5344CB8AC3E}">
        <p14:creationId xmlns:p14="http://schemas.microsoft.com/office/powerpoint/2010/main" val="22928933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nut 9"/>
          <p:cNvSpPr/>
          <p:nvPr/>
        </p:nvSpPr>
        <p:spPr>
          <a:xfrm>
            <a:off x="4935144" y="1408119"/>
            <a:ext cx="3480922" cy="3523108"/>
          </a:xfrm>
          <a:prstGeom prst="donut">
            <a:avLst>
              <a:gd name="adj" fmla="val 848"/>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 name="Title 1"/>
          <p:cNvSpPr>
            <a:spLocks noGrp="1"/>
          </p:cNvSpPr>
          <p:nvPr>
            <p:ph type="title"/>
          </p:nvPr>
        </p:nvSpPr>
        <p:spPr>
          <a:xfrm>
            <a:off x="669730" y="312542"/>
            <a:ext cx="7804547" cy="1041164"/>
          </a:xfrm>
        </p:spPr>
        <p:txBody>
          <a:bodyPr/>
          <a:lstStyle/>
          <a:p>
            <a:r>
              <a:rPr lang="en-US" dirty="0" smtClean="0"/>
              <a:t>Loop</a:t>
            </a:r>
            <a:endParaRPr lang="en-US" dirty="0"/>
          </a:p>
        </p:txBody>
      </p:sp>
      <p:sp>
        <p:nvSpPr>
          <p:cNvPr id="3" name="Text Placeholder 2"/>
          <p:cNvSpPr>
            <a:spLocks noGrp="1"/>
          </p:cNvSpPr>
          <p:nvPr>
            <p:ph type="body" idx="1"/>
          </p:nvPr>
        </p:nvSpPr>
        <p:spPr>
          <a:xfrm>
            <a:off x="251594" y="1467105"/>
            <a:ext cx="3717126" cy="5173844"/>
          </a:xfrm>
        </p:spPr>
        <p:txBody>
          <a:bodyPr>
            <a:normAutofit fontScale="92500" lnSpcReduction="20000"/>
          </a:bodyPr>
          <a:lstStyle/>
          <a:p>
            <a:r>
              <a:rPr lang="en-US" dirty="0" smtClean="0"/>
              <a:t>Fly straight with </a:t>
            </a:r>
            <a:r>
              <a:rPr lang="en-US" u="sng" dirty="0" smtClean="0"/>
              <a:t>wings level </a:t>
            </a:r>
            <a:r>
              <a:rPr lang="en-US" dirty="0" smtClean="0"/>
              <a:t>and plenty of speed and power</a:t>
            </a:r>
          </a:p>
          <a:p>
            <a:r>
              <a:rPr lang="en-US" dirty="0" smtClean="0"/>
              <a:t>Pitch up smoothly and apply full power</a:t>
            </a:r>
          </a:p>
          <a:p>
            <a:r>
              <a:rPr lang="en-US" dirty="0" smtClean="0"/>
              <a:t>At the top of the loop, pull power back to idle so you don’t get too fast coming down</a:t>
            </a:r>
          </a:p>
          <a:p>
            <a:r>
              <a:rPr lang="en-US" dirty="0" smtClean="0"/>
              <a:t>Continue pitching smoothly</a:t>
            </a:r>
          </a:p>
          <a:p>
            <a:r>
              <a:rPr lang="en-US" dirty="0" smtClean="0"/>
              <a:t>Add the power back in at the bottom</a:t>
            </a:r>
            <a:endParaRPr lang="en-US" dirty="0"/>
          </a:p>
        </p:txBody>
      </p:sp>
      <p:pic>
        <p:nvPicPr>
          <p:cNvPr id="7" name="Picture 6"/>
          <p:cNvPicPr>
            <a:picLocks noChangeAspect="1"/>
          </p:cNvPicPr>
          <p:nvPr/>
        </p:nvPicPr>
        <p:blipFill>
          <a:blip r:embed="rId2" cstate="print"/>
          <a:stretch>
            <a:fillRect/>
          </a:stretch>
        </p:blipFill>
        <p:spPr>
          <a:xfrm flipH="1">
            <a:off x="4257686" y="4179268"/>
            <a:ext cx="2681160" cy="1118489"/>
          </a:xfrm>
          <a:prstGeom prst="rect">
            <a:avLst/>
          </a:prstGeom>
        </p:spPr>
      </p:pic>
      <p:sp>
        <p:nvSpPr>
          <p:cNvPr id="16" name="TextBox 15"/>
          <p:cNvSpPr txBox="1"/>
          <p:nvPr/>
        </p:nvSpPr>
        <p:spPr>
          <a:xfrm>
            <a:off x="5779453" y="2671958"/>
            <a:ext cx="1963478" cy="9954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000" dirty="0">
                <a:solidFill>
                  <a:srgbClr val="000000"/>
                </a:solidFill>
              </a:rPr>
              <a:t>Try to make it </a:t>
            </a:r>
          </a:p>
          <a:p>
            <a:pPr rtl="0" latinLnBrk="1" hangingPunct="0"/>
            <a:r>
              <a:rPr lang="en-US" sz="2000" dirty="0">
                <a:solidFill>
                  <a:srgbClr val="000000"/>
                </a:solidFill>
              </a:rPr>
              <a:t>circular, not </a:t>
            </a:r>
          </a:p>
          <a:p>
            <a:pPr rtl="0" latinLnBrk="1" hangingPunct="0"/>
            <a:r>
              <a:rPr lang="en-US" sz="2000" dirty="0">
                <a:solidFill>
                  <a:srgbClr val="000000"/>
                </a:solidFill>
              </a:rPr>
              <a:t>egg-shaped</a:t>
            </a:r>
          </a:p>
        </p:txBody>
      </p:sp>
      <p:sp>
        <p:nvSpPr>
          <p:cNvPr id="8" name="TextBox 7"/>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9" name="TextBox 8"/>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80</a:t>
            </a:fld>
            <a:endParaRPr lang="en-US" sz="1500" dirty="0">
              <a:solidFill>
                <a:srgbClr val="000000"/>
              </a:solidFill>
            </a:endParaRPr>
          </a:p>
        </p:txBody>
      </p:sp>
      <p:cxnSp>
        <p:nvCxnSpPr>
          <p:cNvPr id="12" name="Straight Arrow Connector 11"/>
          <p:cNvCxnSpPr/>
          <p:nvPr/>
        </p:nvCxnSpPr>
        <p:spPr>
          <a:xfrm flipV="1">
            <a:off x="7137553" y="4310000"/>
            <a:ext cx="676621" cy="381536"/>
          </a:xfrm>
          <a:prstGeom prst="straightConnector1">
            <a:avLst/>
          </a:prstGeom>
          <a:noFill/>
          <a:ln w="76200" cap="flat" cmpd="sng">
            <a:solidFill>
              <a:srgbClr val="4F81BD"/>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0" name="Straight Arrow Connector 19"/>
          <p:cNvCxnSpPr/>
          <p:nvPr/>
        </p:nvCxnSpPr>
        <p:spPr>
          <a:xfrm flipH="1">
            <a:off x="6225434" y="1718438"/>
            <a:ext cx="891962" cy="0"/>
          </a:xfrm>
          <a:prstGeom prst="straightConnector1">
            <a:avLst/>
          </a:prstGeom>
          <a:noFill/>
          <a:ln w="76200" cap="flat" cmpd="sng">
            <a:solidFill>
              <a:srgbClr val="4F81BD"/>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2" name="Straight Arrow Connector 21"/>
          <p:cNvCxnSpPr/>
          <p:nvPr/>
        </p:nvCxnSpPr>
        <p:spPr>
          <a:xfrm flipH="1">
            <a:off x="5139131" y="2671958"/>
            <a:ext cx="65801" cy="995462"/>
          </a:xfrm>
          <a:prstGeom prst="straightConnector1">
            <a:avLst/>
          </a:prstGeom>
          <a:noFill/>
          <a:ln w="76200" cap="flat" cmpd="sng">
            <a:solidFill>
              <a:srgbClr val="4F81BD"/>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65727998"/>
      </p:ext>
    </p:extLst>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2"/>
            <a:ext cx="7804547" cy="1041164"/>
          </a:xfrm>
        </p:spPr>
        <p:txBody>
          <a:bodyPr/>
          <a:lstStyle/>
          <a:p>
            <a:r>
              <a:rPr lang="en-US" dirty="0" err="1" smtClean="0"/>
              <a:t>Immelman</a:t>
            </a:r>
            <a:r>
              <a:rPr lang="en-US" dirty="0" smtClean="0"/>
              <a:t>* Turn</a:t>
            </a:r>
            <a:endParaRPr lang="en-US" dirty="0"/>
          </a:p>
        </p:txBody>
      </p:sp>
      <p:sp>
        <p:nvSpPr>
          <p:cNvPr id="3" name="Text Placeholder 2"/>
          <p:cNvSpPr>
            <a:spLocks noGrp="1"/>
          </p:cNvSpPr>
          <p:nvPr>
            <p:ph type="body" idx="1"/>
          </p:nvPr>
        </p:nvSpPr>
        <p:spPr>
          <a:xfrm>
            <a:off x="251594" y="2856247"/>
            <a:ext cx="3717126" cy="2955470"/>
          </a:xfrm>
        </p:spPr>
        <p:txBody>
          <a:bodyPr>
            <a:normAutofit/>
          </a:bodyPr>
          <a:lstStyle/>
          <a:p>
            <a:r>
              <a:rPr lang="en-US" dirty="0" smtClean="0"/>
              <a:t>Enter just like the loop</a:t>
            </a:r>
          </a:p>
          <a:p>
            <a:r>
              <a:rPr lang="en-US" dirty="0" smtClean="0"/>
              <a:t>At the top of the loop, neutralize elevator.</a:t>
            </a:r>
          </a:p>
          <a:p>
            <a:r>
              <a:rPr lang="en-US" dirty="0" smtClean="0"/>
              <a:t>Then roll upright</a:t>
            </a:r>
          </a:p>
        </p:txBody>
      </p:sp>
      <p:pic>
        <p:nvPicPr>
          <p:cNvPr id="7" name="Picture 6"/>
          <p:cNvPicPr>
            <a:picLocks noChangeAspect="1"/>
          </p:cNvPicPr>
          <p:nvPr/>
        </p:nvPicPr>
        <p:blipFill>
          <a:blip r:embed="rId2" cstate="print"/>
          <a:stretch>
            <a:fillRect/>
          </a:stretch>
        </p:blipFill>
        <p:spPr>
          <a:xfrm>
            <a:off x="3074600" y="1892352"/>
            <a:ext cx="1766918" cy="737097"/>
          </a:xfrm>
          <a:prstGeom prst="rect">
            <a:avLst/>
          </a:prstGeom>
        </p:spPr>
      </p:pic>
      <p:pic>
        <p:nvPicPr>
          <p:cNvPr id="8" name="Picture 7"/>
          <p:cNvPicPr>
            <a:picLocks noChangeAspect="1"/>
          </p:cNvPicPr>
          <p:nvPr/>
        </p:nvPicPr>
        <p:blipFill>
          <a:blip r:embed="rId2" cstate="print"/>
          <a:stretch>
            <a:fillRect/>
          </a:stretch>
        </p:blipFill>
        <p:spPr>
          <a:xfrm rot="10800000" flipH="1">
            <a:off x="5701933" y="1892353"/>
            <a:ext cx="1766916" cy="737096"/>
          </a:xfrm>
          <a:prstGeom prst="rect">
            <a:avLst/>
          </a:prstGeom>
        </p:spPr>
      </p:pic>
      <p:pic>
        <p:nvPicPr>
          <p:cNvPr id="9" name="Picture 8"/>
          <p:cNvPicPr>
            <a:picLocks noChangeAspect="1"/>
          </p:cNvPicPr>
          <p:nvPr/>
        </p:nvPicPr>
        <p:blipFill>
          <a:blip r:embed="rId2" cstate="print"/>
          <a:stretch>
            <a:fillRect/>
          </a:stretch>
        </p:blipFill>
        <p:spPr>
          <a:xfrm flipH="1">
            <a:off x="5336024" y="4808783"/>
            <a:ext cx="2021608" cy="843345"/>
          </a:xfrm>
          <a:prstGeom prst="rect">
            <a:avLst/>
          </a:prstGeom>
        </p:spPr>
      </p:pic>
      <p:sp>
        <p:nvSpPr>
          <p:cNvPr id="4" name="TextBox 3"/>
          <p:cNvSpPr txBox="1"/>
          <p:nvPr/>
        </p:nvSpPr>
        <p:spPr>
          <a:xfrm>
            <a:off x="4970119" y="2017113"/>
            <a:ext cx="731814" cy="5337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Roll</a:t>
            </a:r>
          </a:p>
          <a:p>
            <a:pPr rtl="0" latinLnBrk="1" hangingPunct="0"/>
            <a:r>
              <a:rPr lang="en-US" sz="1500" dirty="0">
                <a:solidFill>
                  <a:srgbClr val="000000"/>
                </a:solidFill>
              </a:rPr>
              <a:t>Upright</a:t>
            </a:r>
          </a:p>
        </p:txBody>
      </p:sp>
      <p:sp>
        <p:nvSpPr>
          <p:cNvPr id="5" name="TextBox 4"/>
          <p:cNvSpPr txBox="1"/>
          <p:nvPr/>
        </p:nvSpPr>
        <p:spPr>
          <a:xfrm>
            <a:off x="1785304" y="6271912"/>
            <a:ext cx="5445343" cy="3798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000000"/>
                </a:solidFill>
              </a:rPr>
              <a:t>* Named for Max </a:t>
            </a:r>
            <a:r>
              <a:rPr lang="en-US" sz="2000" dirty="0" err="1">
                <a:solidFill>
                  <a:srgbClr val="000000"/>
                </a:solidFill>
              </a:rPr>
              <a:t>Immelman</a:t>
            </a:r>
            <a:r>
              <a:rPr lang="en-US" sz="2000" dirty="0">
                <a:solidFill>
                  <a:srgbClr val="000000"/>
                </a:solidFill>
              </a:rPr>
              <a:t>, German WWI ace</a:t>
            </a:r>
          </a:p>
        </p:txBody>
      </p:sp>
      <p:sp>
        <p:nvSpPr>
          <p:cNvPr id="10" name="TextBox 9"/>
          <p:cNvSpPr txBox="1"/>
          <p:nvPr/>
        </p:nvSpPr>
        <p:spPr>
          <a:xfrm rot="5400000">
            <a:off x="8072794" y="5682864"/>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11" name="TextBox 10"/>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81</a:t>
            </a:fld>
            <a:endParaRPr lang="en-US" sz="1500" dirty="0">
              <a:solidFill>
                <a:srgbClr val="000000"/>
              </a:solidFill>
            </a:endParaRPr>
          </a:p>
        </p:txBody>
      </p:sp>
      <p:sp>
        <p:nvSpPr>
          <p:cNvPr id="6" name="Block Arc 5"/>
          <p:cNvSpPr/>
          <p:nvPr/>
        </p:nvSpPr>
        <p:spPr>
          <a:xfrm rot="5400000">
            <a:off x="5679649" y="2178376"/>
            <a:ext cx="3434860" cy="3112337"/>
          </a:xfrm>
          <a:prstGeom prst="blockArc">
            <a:avLst>
              <a:gd name="adj1" fmla="val 10813431"/>
              <a:gd name="adj2" fmla="val 24957"/>
              <a:gd name="adj3" fmla="val 26056"/>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196658747"/>
      </p:ext>
    </p:extLst>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2"/>
            <a:ext cx="7804547" cy="1041164"/>
          </a:xfrm>
        </p:spPr>
        <p:txBody>
          <a:bodyPr>
            <a:normAutofit fontScale="90000"/>
          </a:bodyPr>
          <a:lstStyle/>
          <a:p>
            <a:r>
              <a:rPr lang="en-US" dirty="0" smtClean="0"/>
              <a:t>Half Cuban Eight</a:t>
            </a:r>
            <a:br>
              <a:rPr lang="en-US" dirty="0" smtClean="0"/>
            </a:br>
            <a:r>
              <a:rPr lang="en-US" sz="3100" dirty="0"/>
              <a:t>Learn to roll first when recovering from a dive</a:t>
            </a:r>
          </a:p>
        </p:txBody>
      </p:sp>
      <p:sp>
        <p:nvSpPr>
          <p:cNvPr id="3" name="Text Placeholder 2"/>
          <p:cNvSpPr>
            <a:spLocks noGrp="1"/>
          </p:cNvSpPr>
          <p:nvPr>
            <p:ph type="body" idx="1"/>
          </p:nvPr>
        </p:nvSpPr>
        <p:spPr>
          <a:xfrm>
            <a:off x="272854" y="2138047"/>
            <a:ext cx="3277733" cy="1773030"/>
          </a:xfrm>
        </p:spPr>
        <p:txBody>
          <a:bodyPr>
            <a:noAutofit/>
          </a:bodyPr>
          <a:lstStyle/>
          <a:p>
            <a:r>
              <a:rPr lang="en-US" sz="1700" dirty="0"/>
              <a:t>Just like the </a:t>
            </a:r>
            <a:r>
              <a:rPr lang="en-US" sz="1700" dirty="0" err="1"/>
              <a:t>Immelman</a:t>
            </a:r>
            <a:r>
              <a:rPr lang="en-US" sz="1700" dirty="0"/>
              <a:t>, but,</a:t>
            </a:r>
          </a:p>
          <a:p>
            <a:r>
              <a:rPr lang="en-US" sz="1700" dirty="0"/>
              <a:t>Neutralize elevator a bit later - on a straight 45</a:t>
            </a:r>
            <a:r>
              <a:rPr lang="en-US" sz="1700" baseline="30000" dirty="0"/>
              <a:t>o</a:t>
            </a:r>
            <a:r>
              <a:rPr lang="en-US" sz="1700" dirty="0"/>
              <a:t> down line</a:t>
            </a:r>
          </a:p>
          <a:p>
            <a:r>
              <a:rPr lang="en-US" sz="1700" dirty="0"/>
              <a:t>Roll upright</a:t>
            </a:r>
          </a:p>
          <a:p>
            <a:r>
              <a:rPr lang="en-US" sz="1700" dirty="0"/>
              <a:t>Pull out of the dive</a:t>
            </a:r>
          </a:p>
        </p:txBody>
      </p:sp>
      <p:pic>
        <p:nvPicPr>
          <p:cNvPr id="7" name="Picture 6"/>
          <p:cNvPicPr>
            <a:picLocks noChangeAspect="1"/>
          </p:cNvPicPr>
          <p:nvPr/>
        </p:nvPicPr>
        <p:blipFill>
          <a:blip r:embed="rId2" cstate="print"/>
          <a:stretch>
            <a:fillRect/>
          </a:stretch>
        </p:blipFill>
        <p:spPr>
          <a:xfrm rot="19364971">
            <a:off x="3050306" y="4119519"/>
            <a:ext cx="1766918" cy="737097"/>
          </a:xfrm>
          <a:prstGeom prst="rect">
            <a:avLst/>
          </a:prstGeom>
        </p:spPr>
      </p:pic>
      <p:pic>
        <p:nvPicPr>
          <p:cNvPr id="8" name="Picture 7"/>
          <p:cNvPicPr>
            <a:picLocks noChangeAspect="1"/>
          </p:cNvPicPr>
          <p:nvPr/>
        </p:nvPicPr>
        <p:blipFill>
          <a:blip r:embed="rId2" cstate="print"/>
          <a:stretch>
            <a:fillRect/>
          </a:stretch>
        </p:blipFill>
        <p:spPr>
          <a:xfrm rot="8612077" flipH="1">
            <a:off x="5142804" y="2712356"/>
            <a:ext cx="1766916" cy="737096"/>
          </a:xfrm>
          <a:prstGeom prst="rect">
            <a:avLst/>
          </a:prstGeom>
        </p:spPr>
      </p:pic>
      <p:pic>
        <p:nvPicPr>
          <p:cNvPr id="9" name="Picture 8"/>
          <p:cNvPicPr>
            <a:picLocks noChangeAspect="1"/>
          </p:cNvPicPr>
          <p:nvPr/>
        </p:nvPicPr>
        <p:blipFill>
          <a:blip r:embed="rId2" cstate="print"/>
          <a:stretch>
            <a:fillRect/>
          </a:stretch>
        </p:blipFill>
        <p:spPr>
          <a:xfrm flipH="1">
            <a:off x="5177106" y="4675317"/>
            <a:ext cx="2021608" cy="843345"/>
          </a:xfrm>
          <a:prstGeom prst="rect">
            <a:avLst/>
          </a:prstGeom>
        </p:spPr>
      </p:pic>
      <p:sp>
        <p:nvSpPr>
          <p:cNvPr id="4" name="TextBox 3"/>
          <p:cNvSpPr txBox="1"/>
          <p:nvPr/>
        </p:nvSpPr>
        <p:spPr>
          <a:xfrm rot="19302721">
            <a:off x="4546814" y="3393053"/>
            <a:ext cx="731814" cy="5337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Roll</a:t>
            </a:r>
          </a:p>
          <a:p>
            <a:pPr rtl="0" latinLnBrk="1" hangingPunct="0"/>
            <a:r>
              <a:rPr lang="en-US" sz="1500" dirty="0">
                <a:solidFill>
                  <a:srgbClr val="000000"/>
                </a:solidFill>
              </a:rPr>
              <a:t>Upright</a:t>
            </a:r>
          </a:p>
        </p:txBody>
      </p:sp>
      <p:pic>
        <p:nvPicPr>
          <p:cNvPr id="10" name="Picture 9"/>
          <p:cNvPicPr>
            <a:picLocks noChangeAspect="1"/>
          </p:cNvPicPr>
          <p:nvPr/>
        </p:nvPicPr>
        <p:blipFill>
          <a:blip r:embed="rId2" cstate="print"/>
          <a:stretch>
            <a:fillRect/>
          </a:stretch>
        </p:blipFill>
        <p:spPr>
          <a:xfrm>
            <a:off x="450031" y="4675317"/>
            <a:ext cx="1766918" cy="737097"/>
          </a:xfrm>
          <a:prstGeom prst="rect">
            <a:avLst/>
          </a:prstGeom>
        </p:spPr>
      </p:pic>
      <p:sp>
        <p:nvSpPr>
          <p:cNvPr id="6" name="TextBox 5"/>
          <p:cNvSpPr txBox="1"/>
          <p:nvPr/>
        </p:nvSpPr>
        <p:spPr>
          <a:xfrm>
            <a:off x="2328121" y="4999642"/>
            <a:ext cx="896173"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Pull up</a:t>
            </a:r>
          </a:p>
        </p:txBody>
      </p:sp>
      <p:sp>
        <p:nvSpPr>
          <p:cNvPr id="11" name="TextBox 10"/>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12" name="TextBox 11"/>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82</a:t>
            </a:fld>
            <a:endParaRPr lang="en-US" sz="1500" dirty="0">
              <a:solidFill>
                <a:srgbClr val="000000"/>
              </a:solidFill>
            </a:endParaRPr>
          </a:p>
        </p:txBody>
      </p:sp>
      <p:sp>
        <p:nvSpPr>
          <p:cNvPr id="13" name="Block Arc 12"/>
          <p:cNvSpPr/>
          <p:nvPr/>
        </p:nvSpPr>
        <p:spPr>
          <a:xfrm rot="5400000">
            <a:off x="5679649" y="2178376"/>
            <a:ext cx="3434860" cy="3112337"/>
          </a:xfrm>
          <a:prstGeom prst="blockArc">
            <a:avLst>
              <a:gd name="adj1" fmla="val 8635496"/>
              <a:gd name="adj2" fmla="val 24957"/>
              <a:gd name="adj3" fmla="val 26056"/>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37311044"/>
      </p:ext>
    </p:extLst>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a:t>
            </a:r>
            <a:endParaRPr lang="en-US" dirty="0"/>
          </a:p>
        </p:txBody>
      </p:sp>
      <p:pic>
        <p:nvPicPr>
          <p:cNvPr id="5" name="Picture 4"/>
          <p:cNvPicPr>
            <a:picLocks noChangeAspect="1"/>
          </p:cNvPicPr>
          <p:nvPr/>
        </p:nvPicPr>
        <p:blipFill>
          <a:blip r:embed="rId2" cstate="print"/>
          <a:stretch>
            <a:fillRect/>
          </a:stretch>
        </p:blipFill>
        <p:spPr>
          <a:xfrm flipH="1" flipV="1">
            <a:off x="3927344" y="2700800"/>
            <a:ext cx="1766916" cy="737096"/>
          </a:xfrm>
          <a:prstGeom prst="rect">
            <a:avLst/>
          </a:prstGeom>
        </p:spPr>
      </p:pic>
      <p:pic>
        <p:nvPicPr>
          <p:cNvPr id="6" name="Picture 5"/>
          <p:cNvPicPr>
            <a:picLocks noChangeAspect="1"/>
          </p:cNvPicPr>
          <p:nvPr/>
        </p:nvPicPr>
        <p:blipFill>
          <a:blip r:embed="rId2" cstate="print"/>
          <a:stretch>
            <a:fillRect/>
          </a:stretch>
        </p:blipFill>
        <p:spPr>
          <a:xfrm flipH="1">
            <a:off x="178272" y="3707980"/>
            <a:ext cx="1770653" cy="738656"/>
          </a:xfrm>
          <a:prstGeom prst="rect">
            <a:avLst/>
          </a:prstGeom>
        </p:spPr>
      </p:pic>
      <p:pic>
        <p:nvPicPr>
          <p:cNvPr id="7" name="Picture 6"/>
          <p:cNvPicPr>
            <a:picLocks noChangeAspect="1"/>
          </p:cNvPicPr>
          <p:nvPr/>
        </p:nvPicPr>
        <p:blipFill>
          <a:blip r:embed="rId2" cstate="print"/>
          <a:stretch>
            <a:fillRect/>
          </a:stretch>
        </p:blipFill>
        <p:spPr>
          <a:xfrm rot="20734921" flipH="1">
            <a:off x="2092614" y="3389887"/>
            <a:ext cx="1770653" cy="738656"/>
          </a:xfrm>
          <a:prstGeom prst="rect">
            <a:avLst/>
          </a:prstGeom>
        </p:spPr>
      </p:pic>
      <p:pic>
        <p:nvPicPr>
          <p:cNvPr id="8" name="Picture 7"/>
          <p:cNvPicPr>
            <a:picLocks noChangeAspect="1"/>
          </p:cNvPicPr>
          <p:nvPr/>
        </p:nvPicPr>
        <p:blipFill>
          <a:blip r:embed="rId2" cstate="print"/>
          <a:stretch>
            <a:fillRect/>
          </a:stretch>
        </p:blipFill>
        <p:spPr>
          <a:xfrm rot="702890" flipH="1">
            <a:off x="5636967" y="3426633"/>
            <a:ext cx="1770653" cy="738656"/>
          </a:xfrm>
          <a:prstGeom prst="rect">
            <a:avLst/>
          </a:prstGeom>
        </p:spPr>
      </p:pic>
      <p:pic>
        <p:nvPicPr>
          <p:cNvPr id="9" name="Picture 8"/>
          <p:cNvPicPr>
            <a:picLocks noChangeAspect="1"/>
          </p:cNvPicPr>
          <p:nvPr/>
        </p:nvPicPr>
        <p:blipFill>
          <a:blip r:embed="rId2" cstate="print"/>
          <a:stretch>
            <a:fillRect/>
          </a:stretch>
        </p:blipFill>
        <p:spPr>
          <a:xfrm flipH="1">
            <a:off x="7373349" y="3707980"/>
            <a:ext cx="1770653" cy="738656"/>
          </a:xfrm>
          <a:prstGeom prst="rect">
            <a:avLst/>
          </a:prstGeom>
        </p:spPr>
      </p:pic>
      <p:sp>
        <p:nvSpPr>
          <p:cNvPr id="11" name="TextBox 10"/>
          <p:cNvSpPr txBox="1"/>
          <p:nvPr/>
        </p:nvSpPr>
        <p:spPr>
          <a:xfrm>
            <a:off x="272727" y="4602902"/>
            <a:ext cx="1383480" cy="3798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000000"/>
                </a:solidFill>
              </a:rPr>
              <a:t>Level Flight</a:t>
            </a:r>
          </a:p>
        </p:txBody>
      </p:sp>
      <p:sp>
        <p:nvSpPr>
          <p:cNvPr id="12" name="TextBox 11"/>
          <p:cNvSpPr txBox="1"/>
          <p:nvPr/>
        </p:nvSpPr>
        <p:spPr>
          <a:xfrm>
            <a:off x="2028534" y="4277068"/>
            <a:ext cx="2547146" cy="53377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marL="321356" indent="-321356" algn="l" rtl="0" latinLnBrk="1" hangingPunct="0">
              <a:buFont typeface="Arial"/>
              <a:buChar char="•"/>
            </a:pPr>
            <a:r>
              <a:rPr lang="en-US" sz="1500" dirty="0">
                <a:solidFill>
                  <a:srgbClr val="000000"/>
                </a:solidFill>
              </a:rPr>
              <a:t>Nose up</a:t>
            </a:r>
          </a:p>
          <a:p>
            <a:pPr marL="321356" indent="-321356" algn="l" rtl="0" latinLnBrk="1" hangingPunct="0">
              <a:buFont typeface="Arial"/>
              <a:buChar char="•"/>
            </a:pPr>
            <a:r>
              <a:rPr lang="en-US" sz="1500" dirty="0">
                <a:solidFill>
                  <a:srgbClr val="000000"/>
                </a:solidFill>
              </a:rPr>
              <a:t>Then, </a:t>
            </a:r>
            <a:r>
              <a:rPr lang="en-US" sz="1500" u="sng" dirty="0">
                <a:solidFill>
                  <a:srgbClr val="000000"/>
                </a:solidFill>
              </a:rPr>
              <a:t>Neutralize Elevator</a:t>
            </a:r>
          </a:p>
        </p:txBody>
      </p:sp>
      <p:sp>
        <p:nvSpPr>
          <p:cNvPr id="14" name="TextBox 13"/>
          <p:cNvSpPr txBox="1"/>
          <p:nvPr/>
        </p:nvSpPr>
        <p:spPr>
          <a:xfrm>
            <a:off x="5768562" y="2661718"/>
            <a:ext cx="2329138" cy="53377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marL="321356" indent="-321356" algn="l" rtl="0" latinLnBrk="1" hangingPunct="0">
              <a:buFont typeface="Arial"/>
              <a:buChar char="•"/>
            </a:pPr>
            <a:r>
              <a:rPr lang="en-US" sz="1500" dirty="0">
                <a:solidFill>
                  <a:srgbClr val="000000"/>
                </a:solidFill>
              </a:rPr>
              <a:t>Full Aileron</a:t>
            </a:r>
          </a:p>
          <a:p>
            <a:pPr marL="321356" indent="-321356" algn="l" rtl="0" latinLnBrk="1" hangingPunct="0">
              <a:buFont typeface="Arial"/>
              <a:buChar char="•"/>
            </a:pPr>
            <a:r>
              <a:rPr lang="en-US" sz="1500" dirty="0">
                <a:solidFill>
                  <a:srgbClr val="000000"/>
                </a:solidFill>
              </a:rPr>
              <a:t>Roll all the way around</a:t>
            </a:r>
          </a:p>
        </p:txBody>
      </p:sp>
      <p:sp>
        <p:nvSpPr>
          <p:cNvPr id="13" name="TextBox 12"/>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15" name="TextBox 1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83</a:t>
            </a:fld>
            <a:endParaRPr lang="en-US" sz="1500" dirty="0">
              <a:solidFill>
                <a:srgbClr val="000000"/>
              </a:solidFill>
            </a:endParaRPr>
          </a:p>
        </p:txBody>
      </p:sp>
    </p:spTree>
    <p:extLst>
      <p:ext uri="{BB962C8B-B14F-4D97-AF65-F5344CB8AC3E}">
        <p14:creationId xmlns:p14="http://schemas.microsoft.com/office/powerpoint/2010/main" val="1182056512"/>
      </p:ext>
    </p:extLst>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72" y="116356"/>
            <a:ext cx="7804547" cy="763094"/>
          </a:xfrm>
        </p:spPr>
        <p:txBody>
          <a:bodyPr>
            <a:normAutofit/>
          </a:bodyPr>
          <a:lstStyle/>
          <a:p>
            <a:r>
              <a:rPr lang="en-US" sz="3800" b="1" dirty="0"/>
              <a:t>Recovery From Extreme Attitudes</a:t>
            </a:r>
          </a:p>
        </p:txBody>
      </p:sp>
      <p:sp>
        <p:nvSpPr>
          <p:cNvPr id="3" name="Text Placeholder 2"/>
          <p:cNvSpPr>
            <a:spLocks noGrp="1"/>
          </p:cNvSpPr>
          <p:nvPr>
            <p:ph type="body" idx="1"/>
          </p:nvPr>
        </p:nvSpPr>
        <p:spPr>
          <a:xfrm>
            <a:off x="217525" y="906510"/>
            <a:ext cx="8571523" cy="4061652"/>
          </a:xfrm>
        </p:spPr>
        <p:txBody>
          <a:bodyPr>
            <a:normAutofit/>
          </a:bodyPr>
          <a:lstStyle/>
          <a:p>
            <a:pPr>
              <a:spcBef>
                <a:spcPts val="1686"/>
              </a:spcBef>
            </a:pPr>
            <a:r>
              <a:rPr lang="en-US" sz="1300" dirty="0"/>
              <a:t>Later in your lessons you will learn to recover from from very steep climbs or dives, and very steep bank angles, even upside down.</a:t>
            </a:r>
          </a:p>
          <a:p>
            <a:pPr>
              <a:spcBef>
                <a:spcPts val="1686"/>
              </a:spcBef>
            </a:pPr>
            <a:r>
              <a:rPr lang="en-US" sz="1300" dirty="0"/>
              <a:t>When you are surprised by an extreme </a:t>
            </a:r>
            <a:r>
              <a:rPr lang="en-US" sz="1300" i="1" dirty="0"/>
              <a:t>attitude</a:t>
            </a:r>
            <a:r>
              <a:rPr lang="en-US" sz="1300" dirty="0"/>
              <a:t>, your objective is fix the problem with the smallest loss in </a:t>
            </a:r>
            <a:r>
              <a:rPr lang="en-US" sz="1300" i="1" dirty="0"/>
              <a:t>altitude</a:t>
            </a:r>
            <a:r>
              <a:rPr lang="en-US" sz="1300" dirty="0"/>
              <a:t>, i.e. don’t hit the ground!</a:t>
            </a:r>
          </a:p>
          <a:p>
            <a:pPr>
              <a:spcBef>
                <a:spcPts val="1686"/>
              </a:spcBef>
            </a:pPr>
            <a:r>
              <a:rPr lang="en-US" sz="1300" dirty="0"/>
              <a:t>Nose high:  push elevator nose down to prevent the stall</a:t>
            </a:r>
          </a:p>
          <a:p>
            <a:pPr>
              <a:spcBef>
                <a:spcPts val="1686"/>
              </a:spcBef>
            </a:pPr>
            <a:r>
              <a:rPr lang="en-US" sz="1300" dirty="0"/>
              <a:t>Nose low:  Reduce power to avoid building too much speed, and pull out of the dive with elevator.  Pulling too hard or too suddenly can cause a stall.</a:t>
            </a:r>
          </a:p>
          <a:p>
            <a:pPr>
              <a:spcBef>
                <a:spcPts val="1686"/>
              </a:spcBef>
            </a:pPr>
            <a:r>
              <a:rPr lang="en-US" sz="1300" dirty="0"/>
              <a:t>High bank angle or upside down:  Roll to </a:t>
            </a:r>
            <a:r>
              <a:rPr lang="en-US" sz="1300" b="1" u="sng" dirty="0"/>
              <a:t>level the wings first</a:t>
            </a:r>
            <a:r>
              <a:rPr lang="en-US" sz="1300" dirty="0"/>
              <a:t>, then correct any dive with elevator.  Do not pull elevator until the wings are nearly level.</a:t>
            </a:r>
          </a:p>
          <a:p>
            <a:pPr>
              <a:spcBef>
                <a:spcPts val="1686"/>
              </a:spcBef>
            </a:pPr>
            <a:r>
              <a:rPr lang="en-US" sz="1300" dirty="0"/>
              <a:t>Memorize what Pitch, Roll, and Yaw are so you and you instructor can communicate effectively.</a:t>
            </a:r>
          </a:p>
        </p:txBody>
      </p:sp>
      <p:pic>
        <p:nvPicPr>
          <p:cNvPr id="4" name="Picture 3" descr="axes.jpg"/>
          <p:cNvPicPr>
            <a:picLocks noChangeAspect="1"/>
          </p:cNvPicPr>
          <p:nvPr/>
        </p:nvPicPr>
        <p:blipFill>
          <a:blip r:embed="rId2" cstate="print"/>
          <a:stretch>
            <a:fillRect/>
          </a:stretch>
        </p:blipFill>
        <p:spPr>
          <a:xfrm>
            <a:off x="1633091" y="4681874"/>
            <a:ext cx="5745671" cy="1973479"/>
          </a:xfrm>
          <a:prstGeom prst="rect">
            <a:avLst/>
          </a:prstGeom>
        </p:spPr>
      </p:pic>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84</a:t>
            </a:fld>
            <a:endParaRPr lang="en-US" sz="1500" dirty="0">
              <a:solidFill>
                <a:srgbClr val="000000"/>
              </a:solidFill>
            </a:endParaRPr>
          </a:p>
        </p:txBody>
      </p:sp>
      <p:sp>
        <p:nvSpPr>
          <p:cNvPr id="6" name="TextBox 5"/>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extLst>
      <p:ext uri="{BB962C8B-B14F-4D97-AF65-F5344CB8AC3E}">
        <p14:creationId xmlns:p14="http://schemas.microsoft.com/office/powerpoint/2010/main" val="2604463533"/>
      </p:ext>
    </p:extLst>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Flying in Gusty Weather</a:t>
            </a:r>
            <a:endParaRPr lang="en-US" dirty="0"/>
          </a:p>
        </p:txBody>
      </p:sp>
      <p:sp>
        <p:nvSpPr>
          <p:cNvPr id="3" name="Text Placeholder 2"/>
          <p:cNvSpPr>
            <a:spLocks noGrp="1"/>
          </p:cNvSpPr>
          <p:nvPr>
            <p:ph type="body" idx="1"/>
          </p:nvPr>
        </p:nvSpPr>
        <p:spPr/>
        <p:txBody>
          <a:bodyPr>
            <a:normAutofit fontScale="85000" lnSpcReduction="10000"/>
          </a:bodyPr>
          <a:lstStyle/>
          <a:p>
            <a:r>
              <a:rPr lang="en-US" dirty="0" smtClean="0"/>
              <a:t>Gust means that the wind speed and/or direction change rapidly</a:t>
            </a:r>
          </a:p>
          <a:p>
            <a:r>
              <a:rPr lang="en-US" dirty="0" smtClean="0"/>
              <a:t>Wind is usually stronger higher up</a:t>
            </a:r>
          </a:p>
          <a:p>
            <a:r>
              <a:rPr lang="en-US" dirty="0" smtClean="0"/>
              <a:t>Gusts may be stronger nearer the ground where the wind whips around obstacles</a:t>
            </a:r>
          </a:p>
          <a:p>
            <a:r>
              <a:rPr lang="en-US" dirty="0" smtClean="0"/>
              <a:t>Try not to fight every gust too hard.  It is possible that the next gust will put the plane back in the direction you want.</a:t>
            </a:r>
          </a:p>
          <a:p>
            <a:r>
              <a:rPr lang="en-US" dirty="0" smtClean="0"/>
              <a:t>If your trainer has artificial stabilization modes like “Beginner”, “Intermediate”, and “Advanced”, choosing the Intermediate mode will </a:t>
            </a:r>
            <a:r>
              <a:rPr lang="en-US" dirty="0" err="1" smtClean="0"/>
              <a:t>hellp</a:t>
            </a:r>
            <a:r>
              <a:rPr lang="en-US" dirty="0" smtClean="0"/>
              <a:t> the airplane fight some of the gusts for you.</a:t>
            </a:r>
            <a:endParaRPr lang="en-US" dirty="0"/>
          </a:p>
        </p:txBody>
      </p:sp>
      <p:sp>
        <p:nvSpPr>
          <p:cNvPr id="4" name="TextBox 3"/>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85</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extLst>
      <p:ext uri="{BB962C8B-B14F-4D97-AF65-F5344CB8AC3E}">
        <p14:creationId xmlns:p14="http://schemas.microsoft.com/office/powerpoint/2010/main" val="108672705"/>
      </p:ext>
    </p:extLst>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prstGeom prst="rect">
            <a:avLst/>
          </a:prstGeom>
        </p:spPr>
        <p:txBody>
          <a:bodyPr/>
          <a:lstStyle>
            <a:lvl1pPr>
              <a:spcBef>
                <a:spcPts val="4200"/>
              </a:spcBef>
              <a:defRPr sz="5800"/>
            </a:lvl1pPr>
          </a:lstStyle>
          <a:p>
            <a:pPr lvl="0">
              <a:defRPr sz="1800"/>
            </a:pPr>
            <a:r>
              <a:rPr sz="4100"/>
              <a:t>Recovery from mishaps</a:t>
            </a:r>
          </a:p>
        </p:txBody>
      </p:sp>
      <p:sp>
        <p:nvSpPr>
          <p:cNvPr id="106" name="Shape 106"/>
          <p:cNvSpPr>
            <a:spLocks noGrp="1"/>
          </p:cNvSpPr>
          <p:nvPr>
            <p:ph type="body" idx="1"/>
          </p:nvPr>
        </p:nvSpPr>
        <p:spPr>
          <a:prstGeom prst="rect">
            <a:avLst/>
          </a:prstGeom>
        </p:spPr>
        <p:txBody>
          <a:bodyPr>
            <a:normAutofit lnSpcReduction="10000"/>
          </a:bodyPr>
          <a:lstStyle/>
          <a:p>
            <a:pPr marL="302074" indent="-237803">
              <a:spcBef>
                <a:spcPts val="1406"/>
              </a:spcBef>
              <a:defRPr sz="1800"/>
            </a:pPr>
            <a:r>
              <a:rPr sz="1700" dirty="0"/>
              <a:t>Mental </a:t>
            </a:r>
            <a:r>
              <a:rPr lang="en-US" sz="1700" dirty="0"/>
              <a:t>–</a:t>
            </a:r>
            <a:r>
              <a:rPr sz="1700" dirty="0"/>
              <a:t> </a:t>
            </a:r>
            <a:r>
              <a:rPr lang="en-US" sz="1700" dirty="0"/>
              <a:t>don’t worry </a:t>
            </a:r>
            <a:r>
              <a:rPr sz="1700" dirty="0"/>
              <a:t>everyone does it</a:t>
            </a:r>
            <a:r>
              <a:rPr lang="en-US" sz="1700" dirty="0"/>
              <a:t>!   You will learn, and fly again.</a:t>
            </a:r>
            <a:endParaRPr sz="1700" dirty="0"/>
          </a:p>
          <a:p>
            <a:pPr marL="302074" indent="-237803">
              <a:spcBef>
                <a:spcPts val="1406"/>
              </a:spcBef>
              <a:defRPr sz="1800"/>
            </a:pPr>
            <a:r>
              <a:rPr sz="1700" dirty="0"/>
              <a:t>Repair</a:t>
            </a:r>
            <a:r>
              <a:rPr lang="en-US" sz="1700" dirty="0"/>
              <a:t> – You can fix almost anything if you are determined, and ask for help and advice.</a:t>
            </a:r>
            <a:endParaRPr sz="1700" dirty="0"/>
          </a:p>
          <a:p>
            <a:pPr marL="302074" indent="-237803">
              <a:spcBef>
                <a:spcPts val="1406"/>
              </a:spcBef>
              <a:defRPr sz="1800"/>
            </a:pPr>
            <a:r>
              <a:rPr lang="en-US" sz="1700" dirty="0"/>
              <a:t>Ask your instructor to teach you dead stick (power lost) landings </a:t>
            </a:r>
          </a:p>
          <a:p>
            <a:pPr marL="302074" indent="-237803">
              <a:spcBef>
                <a:spcPts val="1406"/>
              </a:spcBef>
              <a:defRPr sz="1800"/>
            </a:pPr>
            <a:r>
              <a:rPr lang="en-US" sz="1700" dirty="0"/>
              <a:t>If your airplane goes down:</a:t>
            </a:r>
          </a:p>
          <a:p>
            <a:pPr marL="926934" lvl="2" indent="-237803">
              <a:spcBef>
                <a:spcPts val="1406"/>
              </a:spcBef>
              <a:defRPr sz="1800"/>
            </a:pPr>
            <a:r>
              <a:rPr lang="en-US" sz="1700" u="sng" dirty="0"/>
              <a:t>Put your throttle to idle immediately</a:t>
            </a:r>
            <a:r>
              <a:rPr lang="en-US" sz="1700" dirty="0"/>
              <a:t> to avoid damage to the ESC, or to an engine.  </a:t>
            </a:r>
          </a:p>
          <a:p>
            <a:pPr marL="926934" lvl="2" indent="-237803">
              <a:spcBef>
                <a:spcPts val="1406"/>
              </a:spcBef>
              <a:defRPr sz="1800"/>
            </a:pPr>
            <a:r>
              <a:rPr lang="en-US" sz="1700" dirty="0"/>
              <a:t>Other pilots at the field are likely to see where it went down.  Get someone to go with you.  The tall grass and vegetation make finding the plane difficult.  Wear long pants.  There are nettles out there!  </a:t>
            </a:r>
          </a:p>
          <a:p>
            <a:pPr marL="926934" lvl="2" indent="-237803">
              <a:spcBef>
                <a:spcPts val="1406"/>
              </a:spcBef>
              <a:defRPr sz="1800"/>
            </a:pPr>
            <a:r>
              <a:rPr lang="en-US" sz="1700" dirty="0"/>
              <a:t>Take your transmitter with you so you can wiggle the controls and make a little noise.  At Marymoor, putting a beeper in your plane is a really good idea.</a:t>
            </a:r>
            <a:endParaRPr sz="1700"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86</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240160"/>
            <a:ext cx="7804547" cy="1518048"/>
          </a:xfrm>
        </p:spPr>
        <p:txBody>
          <a:bodyPr>
            <a:normAutofit/>
          </a:bodyPr>
          <a:lstStyle/>
          <a:p>
            <a:r>
              <a:rPr lang="en-US" sz="3200" b="1" dirty="0"/>
              <a:t>Skills to Refine before your </a:t>
            </a:r>
            <a:r>
              <a:rPr lang="en-US" sz="3200" b="1" dirty="0" smtClean="0"/>
              <a:t/>
            </a:r>
            <a:br>
              <a:rPr lang="en-US" sz="3200" b="1" dirty="0" smtClean="0"/>
            </a:br>
            <a:r>
              <a:rPr lang="en-US" sz="3200" b="1" dirty="0" smtClean="0"/>
              <a:t>Solo </a:t>
            </a:r>
            <a:r>
              <a:rPr lang="en-US" sz="3200" b="1" dirty="0"/>
              <a:t>Check Flight</a:t>
            </a:r>
          </a:p>
        </p:txBody>
      </p:sp>
      <p:sp>
        <p:nvSpPr>
          <p:cNvPr id="3" name="Text Placeholder 2"/>
          <p:cNvSpPr>
            <a:spLocks noGrp="1"/>
          </p:cNvSpPr>
          <p:nvPr>
            <p:ph type="body" idx="1"/>
          </p:nvPr>
        </p:nvSpPr>
        <p:spPr>
          <a:xfrm>
            <a:off x="993791" y="1830587"/>
            <a:ext cx="5480283" cy="4420195"/>
          </a:xfrm>
        </p:spPr>
        <p:txBody>
          <a:bodyPr>
            <a:noAutofit/>
          </a:bodyPr>
          <a:lstStyle/>
          <a:p>
            <a:pPr>
              <a:spcBef>
                <a:spcPts val="1406"/>
              </a:spcBef>
            </a:pPr>
            <a:r>
              <a:rPr lang="en-US" sz="1700" dirty="0"/>
              <a:t>Thinking ahead of the plane</a:t>
            </a:r>
          </a:p>
          <a:p>
            <a:pPr>
              <a:spcBef>
                <a:spcPts val="1406"/>
              </a:spcBef>
            </a:pPr>
            <a:r>
              <a:rPr lang="en-US" sz="1700" dirty="0"/>
              <a:t>Awareness of boundaries</a:t>
            </a:r>
          </a:p>
          <a:p>
            <a:pPr>
              <a:spcBef>
                <a:spcPts val="1406"/>
              </a:spcBef>
            </a:pPr>
            <a:r>
              <a:rPr lang="en-US" sz="1700" dirty="0"/>
              <a:t>Smooth flying for all skills</a:t>
            </a:r>
          </a:p>
          <a:p>
            <a:pPr>
              <a:spcBef>
                <a:spcPts val="1406"/>
              </a:spcBef>
            </a:pPr>
            <a:r>
              <a:rPr lang="en-US" sz="1700" dirty="0"/>
              <a:t>The stabilized approach – Key to good landings</a:t>
            </a:r>
          </a:p>
          <a:p>
            <a:pPr>
              <a:spcBef>
                <a:spcPts val="1406"/>
              </a:spcBef>
            </a:pPr>
            <a:r>
              <a:rPr lang="en-US" sz="1700" dirty="0"/>
              <a:t>Approach and landings from both directions</a:t>
            </a:r>
          </a:p>
          <a:p>
            <a:pPr>
              <a:spcBef>
                <a:spcPts val="1406"/>
              </a:spcBef>
            </a:pPr>
            <a:r>
              <a:rPr lang="en-US" sz="1700" dirty="0"/>
              <a:t>Smooth Go-Around with control of your heading</a:t>
            </a:r>
          </a:p>
          <a:p>
            <a:pPr>
              <a:spcBef>
                <a:spcPts val="1406"/>
              </a:spcBef>
            </a:pPr>
            <a:r>
              <a:rPr lang="en-US" sz="1700" dirty="0"/>
              <a:t>Touch down where you planned to</a:t>
            </a:r>
          </a:p>
          <a:p>
            <a:pPr>
              <a:spcBef>
                <a:spcPts val="1406"/>
              </a:spcBef>
            </a:pPr>
            <a:r>
              <a:rPr lang="en-US" sz="1700" dirty="0"/>
              <a:t>Flying in Wind</a:t>
            </a:r>
          </a:p>
          <a:p>
            <a:pPr>
              <a:spcBef>
                <a:spcPts val="1406"/>
              </a:spcBef>
            </a:pPr>
            <a:r>
              <a:rPr lang="en-US" sz="1700" dirty="0"/>
              <a:t>Figure 8’s with good altitude control</a:t>
            </a:r>
          </a:p>
          <a:p>
            <a:pPr>
              <a:spcBef>
                <a:spcPts val="1406"/>
              </a:spcBef>
            </a:pPr>
            <a:r>
              <a:rPr lang="en-US" sz="1700" dirty="0"/>
              <a:t>Simple aerobatics and recovery from extreme attitudes</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87</a:t>
            </a:fld>
            <a:endParaRPr lang="en-US" sz="1500" dirty="0">
              <a:solidFill>
                <a:srgbClr val="000000"/>
              </a:solidFill>
            </a:endParaRPr>
          </a:p>
        </p:txBody>
      </p:sp>
      <p:sp>
        <p:nvSpPr>
          <p:cNvPr id="5" name="TextBox 4"/>
          <p:cNvSpPr txBox="1"/>
          <p:nvPr/>
        </p:nvSpPr>
        <p:spPr>
          <a:xfrm rot="5400000">
            <a:off x="807279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extLst>
      <p:ext uri="{BB962C8B-B14F-4D97-AF65-F5344CB8AC3E}">
        <p14:creationId xmlns:p14="http://schemas.microsoft.com/office/powerpoint/2010/main" val="2889102094"/>
      </p:ext>
    </p:extLst>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xfrm>
            <a:off x="669731" y="312541"/>
            <a:ext cx="7804547" cy="807822"/>
          </a:xfrm>
          <a:prstGeom prst="rect">
            <a:avLst/>
          </a:prstGeom>
        </p:spPr>
        <p:txBody>
          <a:bodyPr>
            <a:normAutofit/>
          </a:bodyPr>
          <a:lstStyle>
            <a:lvl1pPr>
              <a:spcBef>
                <a:spcPts val="4200"/>
              </a:spcBef>
              <a:defRPr sz="5800"/>
            </a:lvl1pPr>
          </a:lstStyle>
          <a:p>
            <a:pPr lvl="0">
              <a:defRPr sz="1800"/>
            </a:pPr>
            <a:r>
              <a:rPr lang="en-US" sz="2800" b="1" dirty="0"/>
              <a:t>Proficiency Check Flight</a:t>
            </a:r>
            <a:endParaRPr sz="2800" b="1" dirty="0"/>
          </a:p>
        </p:txBody>
      </p:sp>
      <p:sp>
        <p:nvSpPr>
          <p:cNvPr id="118" name="Shape 118"/>
          <p:cNvSpPr>
            <a:spLocks noGrp="1"/>
          </p:cNvSpPr>
          <p:nvPr>
            <p:ph type="body" idx="1"/>
          </p:nvPr>
        </p:nvSpPr>
        <p:spPr>
          <a:xfrm>
            <a:off x="669731" y="1120363"/>
            <a:ext cx="7804547" cy="4987216"/>
          </a:xfrm>
          <a:prstGeom prst="rect">
            <a:avLst/>
          </a:prstGeom>
        </p:spPr>
        <p:txBody>
          <a:bodyPr>
            <a:noAutofit/>
          </a:bodyPr>
          <a:lstStyle/>
          <a:p>
            <a:pPr>
              <a:lnSpc>
                <a:spcPct val="120000"/>
              </a:lnSpc>
              <a:spcBef>
                <a:spcPts val="703"/>
              </a:spcBef>
              <a:defRPr sz="1800"/>
            </a:pPr>
            <a:r>
              <a:rPr lang="en-US" sz="1500" dirty="0"/>
              <a:t>You will fly multiple instructors during training.  When you are ready to fly solo, you will fly with two instructors for two flights. </a:t>
            </a:r>
            <a:r>
              <a:rPr lang="en-US" sz="1500" dirty="0"/>
              <a:t> These </a:t>
            </a:r>
            <a:r>
              <a:rPr lang="en-US" sz="1500" dirty="0"/>
              <a:t>flights will be done without a buddy box. </a:t>
            </a:r>
          </a:p>
          <a:p>
            <a:pPr>
              <a:lnSpc>
                <a:spcPct val="120000"/>
              </a:lnSpc>
              <a:spcBef>
                <a:spcPts val="703"/>
              </a:spcBef>
              <a:defRPr sz="1800"/>
            </a:pPr>
            <a:r>
              <a:rPr sz="1500" dirty="0"/>
              <a:t>In each flight you will be required to:</a:t>
            </a:r>
          </a:p>
          <a:p>
            <a:pPr lvl="2">
              <a:lnSpc>
                <a:spcPct val="120000"/>
              </a:lnSpc>
              <a:spcBef>
                <a:spcPts val="703"/>
              </a:spcBef>
              <a:defRPr sz="1800"/>
            </a:pPr>
            <a:r>
              <a:rPr lang="en-US" sz="1500" dirty="0"/>
              <a:t>Demonstrate a before start check of your model</a:t>
            </a:r>
            <a:endParaRPr lang="en-US" sz="1500" dirty="0"/>
          </a:p>
          <a:p>
            <a:pPr lvl="2">
              <a:lnSpc>
                <a:spcPct val="120000"/>
              </a:lnSpc>
              <a:spcBef>
                <a:spcPts val="703"/>
              </a:spcBef>
              <a:defRPr sz="1800"/>
            </a:pPr>
            <a:r>
              <a:rPr lang="en-US" sz="1500" dirty="0"/>
              <a:t>Taxi</a:t>
            </a:r>
          </a:p>
          <a:p>
            <a:pPr lvl="2">
              <a:lnSpc>
                <a:spcPct val="120000"/>
              </a:lnSpc>
              <a:spcBef>
                <a:spcPts val="703"/>
              </a:spcBef>
              <a:defRPr sz="1800"/>
            </a:pPr>
            <a:r>
              <a:rPr lang="en-US" sz="1500" dirty="0"/>
              <a:t>Demonstrate a </a:t>
            </a:r>
            <a:r>
              <a:rPr lang="en-US" sz="1500" dirty="0"/>
              <a:t>pre-takeoff </a:t>
            </a:r>
            <a:r>
              <a:rPr lang="en-US" sz="1500" dirty="0"/>
              <a:t>check</a:t>
            </a:r>
          </a:p>
          <a:p>
            <a:pPr lvl="2">
              <a:lnSpc>
                <a:spcPct val="120000"/>
              </a:lnSpc>
              <a:spcBef>
                <a:spcPts val="703"/>
              </a:spcBef>
              <a:defRPr sz="1800"/>
            </a:pPr>
            <a:r>
              <a:rPr lang="en-US" sz="1500" dirty="0"/>
              <a:t>Make appropriate callouts</a:t>
            </a:r>
            <a:endParaRPr lang="en-US" sz="1500" dirty="0"/>
          </a:p>
          <a:p>
            <a:pPr lvl="2">
              <a:lnSpc>
                <a:spcPct val="120000"/>
              </a:lnSpc>
              <a:spcBef>
                <a:spcPts val="703"/>
              </a:spcBef>
              <a:defRPr sz="1800"/>
            </a:pPr>
            <a:r>
              <a:rPr sz="1500" dirty="0"/>
              <a:t>Tak</a:t>
            </a:r>
            <a:r>
              <a:rPr lang="en-US" sz="1500" dirty="0"/>
              <a:t>e</a:t>
            </a:r>
            <a:r>
              <a:rPr sz="1500" dirty="0"/>
              <a:t>off</a:t>
            </a:r>
            <a:r>
              <a:rPr lang="en-US" sz="1500" dirty="0"/>
              <a:t> and climb out straight ahead</a:t>
            </a:r>
            <a:endParaRPr sz="1500" dirty="0"/>
          </a:p>
          <a:p>
            <a:pPr lvl="2">
              <a:lnSpc>
                <a:spcPct val="120000"/>
              </a:lnSpc>
              <a:spcBef>
                <a:spcPts val="703"/>
              </a:spcBef>
              <a:defRPr sz="1800"/>
            </a:pPr>
            <a:r>
              <a:rPr sz="1500" dirty="0"/>
              <a:t>Fly </a:t>
            </a:r>
            <a:r>
              <a:rPr lang="en-US" sz="1500" dirty="0"/>
              <a:t>a rectangular </a:t>
            </a:r>
            <a:r>
              <a:rPr sz="1500" dirty="0"/>
              <a:t>pattern in level flight</a:t>
            </a:r>
          </a:p>
          <a:p>
            <a:pPr lvl="2">
              <a:lnSpc>
                <a:spcPct val="120000"/>
              </a:lnSpc>
              <a:spcBef>
                <a:spcPts val="703"/>
              </a:spcBef>
              <a:defRPr sz="1800"/>
            </a:pPr>
            <a:r>
              <a:rPr lang="en-US" sz="1500" dirty="0"/>
              <a:t>Do a stall, and recovery with minimum loss of altitude</a:t>
            </a:r>
            <a:endParaRPr sz="1500" dirty="0"/>
          </a:p>
          <a:p>
            <a:pPr lvl="2">
              <a:lnSpc>
                <a:spcPct val="120000"/>
              </a:lnSpc>
              <a:spcBef>
                <a:spcPts val="703"/>
              </a:spcBef>
              <a:defRPr sz="1800"/>
            </a:pPr>
            <a:r>
              <a:rPr sz="1500" dirty="0"/>
              <a:t>Fly a </a:t>
            </a:r>
            <a:r>
              <a:rPr sz="1500" dirty="0"/>
              <a:t>figure eight</a:t>
            </a:r>
            <a:r>
              <a:rPr lang="en-US" sz="1500" dirty="0"/>
              <a:t> showing good altitude control</a:t>
            </a:r>
            <a:endParaRPr sz="1500" dirty="0"/>
          </a:p>
          <a:p>
            <a:pPr lvl="2">
              <a:lnSpc>
                <a:spcPct val="120000"/>
              </a:lnSpc>
              <a:spcBef>
                <a:spcPts val="703"/>
              </a:spcBef>
              <a:defRPr sz="1800"/>
            </a:pPr>
            <a:r>
              <a:rPr sz="1500" dirty="0"/>
              <a:t>Fly </a:t>
            </a:r>
            <a:r>
              <a:rPr lang="en-US" sz="1500" dirty="0"/>
              <a:t>a stabilized </a:t>
            </a:r>
            <a:r>
              <a:rPr sz="1500" dirty="0"/>
              <a:t>approach </a:t>
            </a:r>
            <a:r>
              <a:rPr sz="1500" dirty="0"/>
              <a:t>and </a:t>
            </a:r>
            <a:r>
              <a:rPr lang="en-US" sz="1500" dirty="0"/>
              <a:t>a missed </a:t>
            </a:r>
            <a:r>
              <a:rPr lang="en-US" sz="1500" dirty="0"/>
              <a:t>approach from both left and right</a:t>
            </a:r>
            <a:endParaRPr lang="en-US" sz="1500" dirty="0"/>
          </a:p>
          <a:p>
            <a:pPr lvl="2">
              <a:lnSpc>
                <a:spcPct val="120000"/>
              </a:lnSpc>
              <a:spcBef>
                <a:spcPts val="703"/>
              </a:spcBef>
              <a:defRPr sz="1800"/>
            </a:pPr>
            <a:r>
              <a:rPr lang="en-US" sz="1500" dirty="0"/>
              <a:t>Fly an approach </a:t>
            </a:r>
            <a:r>
              <a:rPr lang="en-US" sz="1500" dirty="0"/>
              <a:t>into the wind, and land</a:t>
            </a:r>
            <a:endParaRPr lang="en-US" sz="1500" dirty="0"/>
          </a:p>
        </p:txBody>
      </p:sp>
      <p:sp>
        <p:nvSpPr>
          <p:cNvPr id="4" name="TextBox 3"/>
          <p:cNvSpPr txBox="1"/>
          <p:nvPr/>
        </p:nvSpPr>
        <p:spPr>
          <a:xfrm rot="5400000">
            <a:off x="8263546"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extLst>
      <p:ext uri="{BB962C8B-B14F-4D97-AF65-F5344CB8AC3E}">
        <p14:creationId xmlns:p14="http://schemas.microsoft.com/office/powerpoint/2010/main" val="28559331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669730" y="569160"/>
            <a:ext cx="7804547" cy="674459"/>
          </a:xfrm>
          <a:prstGeom prst="rect">
            <a:avLst/>
          </a:prstGeom>
        </p:spPr>
        <p:txBody>
          <a:bodyPr>
            <a:normAutofit/>
          </a:bodyPr>
          <a:lstStyle/>
          <a:p>
            <a:pPr lvl="0">
              <a:defRPr sz="1800"/>
            </a:pPr>
            <a:r>
              <a:rPr lang="en-US" sz="2800" b="1" dirty="0">
                <a:solidFill>
                  <a:prstClr val="black"/>
                </a:solidFill>
              </a:rPr>
              <a:t>MAR/C Proficiency Check </a:t>
            </a:r>
            <a:r>
              <a:rPr lang="en-US" sz="2800" b="1" dirty="0" smtClean="0">
                <a:solidFill>
                  <a:prstClr val="black"/>
                </a:solidFill>
              </a:rPr>
              <a:t>Quiz</a:t>
            </a:r>
            <a:r>
              <a:rPr lang="en-US" sz="2800" b="1" dirty="0">
                <a:solidFill>
                  <a:prstClr val="black"/>
                </a:solidFill>
              </a:rPr>
              <a:t> </a:t>
            </a:r>
            <a:r>
              <a:rPr lang="en-US" sz="2800" b="1" dirty="0" smtClean="0">
                <a:solidFill>
                  <a:prstClr val="black"/>
                </a:solidFill>
              </a:rPr>
              <a:t>     </a:t>
            </a:r>
            <a:r>
              <a:rPr lang="en-US" sz="1600" b="1" dirty="0" smtClean="0">
                <a:solidFill>
                  <a:prstClr val="black"/>
                </a:solidFill>
              </a:rPr>
              <a:t>Page </a:t>
            </a:r>
            <a:r>
              <a:rPr lang="en-US" sz="1600" b="1" dirty="0">
                <a:solidFill>
                  <a:prstClr val="black"/>
                </a:solidFill>
              </a:rPr>
              <a:t>1 of 2</a:t>
            </a:r>
            <a:endParaRPr sz="1600" b="1" dirty="0"/>
          </a:p>
        </p:txBody>
      </p:sp>
      <p:sp>
        <p:nvSpPr>
          <p:cNvPr id="121" name="Shape 121"/>
          <p:cNvSpPr>
            <a:spLocks noGrp="1"/>
          </p:cNvSpPr>
          <p:nvPr>
            <p:ph type="body" idx="1"/>
          </p:nvPr>
        </p:nvSpPr>
        <p:spPr>
          <a:xfrm>
            <a:off x="551287" y="1506247"/>
            <a:ext cx="7804547" cy="5046643"/>
          </a:xfrm>
          <a:prstGeom prst="rect">
            <a:avLst/>
          </a:prstGeom>
        </p:spPr>
        <p:txBody>
          <a:bodyPr>
            <a:normAutofit/>
          </a:bodyPr>
          <a:lstStyle/>
          <a:p>
            <a:pPr marL="516954" indent="-516954" defTabSz="406495">
              <a:spcBef>
                <a:spcPts val="1200"/>
              </a:spcBef>
              <a:buAutoNum type="arabicPeriod"/>
              <a:defRPr sz="1800"/>
            </a:pPr>
            <a:r>
              <a:rPr lang="en-US" sz="1600" dirty="0">
                <a:solidFill>
                  <a:srgbClr val="000000"/>
                </a:solidFill>
              </a:rPr>
              <a:t>Name the national </a:t>
            </a:r>
            <a:r>
              <a:rPr sz="1600" dirty="0">
                <a:solidFill>
                  <a:srgbClr val="000000"/>
                </a:solidFill>
              </a:rPr>
              <a:t>organization </a:t>
            </a:r>
            <a:r>
              <a:rPr lang="en-US" sz="1600" dirty="0">
                <a:solidFill>
                  <a:srgbClr val="000000"/>
                </a:solidFill>
              </a:rPr>
              <a:t>that guides and self-regulates flying models.  </a:t>
            </a:r>
          </a:p>
          <a:p>
            <a:pPr marL="516954" indent="-516954" defTabSz="406495">
              <a:spcBef>
                <a:spcPts val="1200"/>
              </a:spcBef>
              <a:buAutoNum type="arabicPeriod"/>
              <a:defRPr sz="1800"/>
            </a:pPr>
            <a:r>
              <a:rPr lang="en-US" sz="1600" dirty="0">
                <a:solidFill>
                  <a:srgbClr val="000000"/>
                </a:solidFill>
              </a:rPr>
              <a:t>Name the federal agency with legal authority that regulates flying models.</a:t>
            </a:r>
            <a:endParaRPr sz="1600" dirty="0">
              <a:solidFill>
                <a:srgbClr val="000000"/>
              </a:solidFill>
            </a:endParaRPr>
          </a:p>
          <a:p>
            <a:pPr marL="516954" indent="-516954" defTabSz="406495">
              <a:spcBef>
                <a:spcPts val="1200"/>
              </a:spcBef>
              <a:buAutoNum type="arabicPeriod"/>
              <a:defRPr sz="1800"/>
            </a:pPr>
            <a:r>
              <a:rPr sz="1600" dirty="0">
                <a:solidFill>
                  <a:srgbClr val="000000"/>
                </a:solidFill>
              </a:rPr>
              <a:t>What information </a:t>
            </a:r>
            <a:r>
              <a:rPr lang="en-US" sz="1600" dirty="0">
                <a:solidFill>
                  <a:srgbClr val="000000"/>
                </a:solidFill>
              </a:rPr>
              <a:t>should </a:t>
            </a:r>
            <a:r>
              <a:rPr sz="1600" dirty="0">
                <a:solidFill>
                  <a:srgbClr val="000000"/>
                </a:solidFill>
              </a:rPr>
              <a:t>you to have</a:t>
            </a:r>
            <a:r>
              <a:rPr lang="en-US" sz="1600" dirty="0">
                <a:solidFill>
                  <a:srgbClr val="000000"/>
                </a:solidFill>
              </a:rPr>
              <a:t> marked</a:t>
            </a:r>
            <a:r>
              <a:rPr sz="1600" dirty="0">
                <a:solidFill>
                  <a:srgbClr val="000000"/>
                </a:solidFill>
              </a:rPr>
              <a:t> inside</a:t>
            </a:r>
            <a:r>
              <a:rPr lang="en-US" sz="1600" dirty="0">
                <a:solidFill>
                  <a:srgbClr val="000000"/>
                </a:solidFill>
              </a:rPr>
              <a:t> or on</a:t>
            </a:r>
            <a:r>
              <a:rPr sz="1600" dirty="0">
                <a:solidFill>
                  <a:srgbClr val="000000"/>
                </a:solidFill>
              </a:rPr>
              <a:t> </a:t>
            </a:r>
            <a:r>
              <a:rPr sz="1600" dirty="0">
                <a:solidFill>
                  <a:srgbClr val="000000"/>
                </a:solidFill>
              </a:rPr>
              <a:t>your model?</a:t>
            </a:r>
          </a:p>
          <a:p>
            <a:pPr marL="516954" indent="-516954" defTabSz="406495">
              <a:spcBef>
                <a:spcPts val="1200"/>
              </a:spcBef>
              <a:buAutoNum type="arabicPeriod"/>
              <a:defRPr sz="1800"/>
            </a:pPr>
            <a:r>
              <a:rPr sz="1600" dirty="0">
                <a:solidFill>
                  <a:srgbClr val="000000"/>
                </a:solidFill>
              </a:rPr>
              <a:t>Under the FAA </a:t>
            </a:r>
            <a:r>
              <a:rPr lang="en-US" sz="1600" dirty="0">
                <a:solidFill>
                  <a:srgbClr val="000000"/>
                </a:solidFill>
              </a:rPr>
              <a:t>s</a:t>
            </a:r>
            <a:r>
              <a:rPr lang="en-US" sz="1600" dirty="0">
                <a:solidFill>
                  <a:srgbClr val="000000"/>
                </a:solidFill>
              </a:rPr>
              <a:t>U</a:t>
            </a:r>
            <a:r>
              <a:rPr sz="1600" dirty="0">
                <a:solidFill>
                  <a:srgbClr val="000000"/>
                </a:solidFill>
              </a:rPr>
              <a:t>AS </a:t>
            </a:r>
            <a:r>
              <a:rPr lang="en-US" sz="1600" dirty="0">
                <a:solidFill>
                  <a:srgbClr val="000000"/>
                </a:solidFill>
              </a:rPr>
              <a:t>(Small Unmanned Aircraft System) </a:t>
            </a:r>
            <a:r>
              <a:rPr sz="1600" dirty="0">
                <a:solidFill>
                  <a:srgbClr val="000000"/>
                </a:solidFill>
              </a:rPr>
              <a:t>program</a:t>
            </a:r>
            <a:r>
              <a:rPr sz="1600" dirty="0">
                <a:solidFill>
                  <a:srgbClr val="000000"/>
                </a:solidFill>
              </a:rPr>
              <a:t>, what </a:t>
            </a:r>
            <a:r>
              <a:rPr lang="en-US" sz="1600" dirty="0">
                <a:solidFill>
                  <a:srgbClr val="000000"/>
                </a:solidFill>
              </a:rPr>
              <a:t>altitude </a:t>
            </a:r>
            <a:r>
              <a:rPr sz="1600" dirty="0">
                <a:solidFill>
                  <a:srgbClr val="000000"/>
                </a:solidFill>
              </a:rPr>
              <a:t>should you not exceed?</a:t>
            </a:r>
            <a:endParaRPr lang="en-US" sz="1600" dirty="0">
              <a:solidFill>
                <a:srgbClr val="000000"/>
              </a:solidFill>
            </a:endParaRPr>
          </a:p>
          <a:p>
            <a:pPr marL="516954" indent="-516954" defTabSz="406495">
              <a:spcBef>
                <a:spcPts val="1200"/>
              </a:spcBef>
              <a:buAutoNum type="arabicPeriod"/>
              <a:defRPr sz="1800"/>
            </a:pPr>
            <a:r>
              <a:rPr lang="en-US" sz="1600" dirty="0">
                <a:solidFill>
                  <a:srgbClr val="000000"/>
                </a:solidFill>
              </a:rPr>
              <a:t>How far must you be from an airport when you fly?</a:t>
            </a:r>
            <a:endParaRPr sz="1600" dirty="0">
              <a:solidFill>
                <a:srgbClr val="000000"/>
              </a:solidFill>
            </a:endParaRPr>
          </a:p>
          <a:p>
            <a:pPr marL="516954" indent="-516954" defTabSz="406495">
              <a:spcBef>
                <a:spcPts val="1200"/>
              </a:spcBef>
              <a:buAutoNum type="arabicPeriod"/>
              <a:defRPr sz="1800"/>
            </a:pPr>
            <a:r>
              <a:rPr sz="1600" dirty="0">
                <a:solidFill>
                  <a:srgbClr val="000000"/>
                </a:solidFill>
              </a:rPr>
              <a:t>When performing a pre-</a:t>
            </a:r>
            <a:r>
              <a:rPr sz="1600" dirty="0">
                <a:solidFill>
                  <a:srgbClr val="000000"/>
                </a:solidFill>
              </a:rPr>
              <a:t>flight</a:t>
            </a:r>
            <a:r>
              <a:rPr lang="en-US" sz="1600" dirty="0">
                <a:solidFill>
                  <a:srgbClr val="000000"/>
                </a:solidFill>
              </a:rPr>
              <a:t> (before start)</a:t>
            </a:r>
            <a:r>
              <a:rPr sz="1600" dirty="0">
                <a:solidFill>
                  <a:srgbClr val="000000"/>
                </a:solidFill>
              </a:rPr>
              <a:t> </a:t>
            </a:r>
            <a:r>
              <a:rPr sz="1600" dirty="0">
                <a:solidFill>
                  <a:srgbClr val="000000"/>
                </a:solidFill>
              </a:rPr>
              <a:t>inspection what are you going to inspect?</a:t>
            </a:r>
            <a:endParaRPr lang="en-US" sz="1600" dirty="0">
              <a:solidFill>
                <a:srgbClr val="000000"/>
              </a:solidFill>
            </a:endParaRPr>
          </a:p>
          <a:p>
            <a:pPr marL="516954" indent="-516954" defTabSz="406495">
              <a:spcBef>
                <a:spcPts val="1200"/>
              </a:spcBef>
              <a:buAutoNum type="arabicPeriod"/>
              <a:defRPr sz="1800"/>
            </a:pPr>
            <a:r>
              <a:rPr lang="en-US" sz="1600" dirty="0">
                <a:solidFill>
                  <a:srgbClr val="000000"/>
                </a:solidFill>
              </a:rPr>
              <a:t>In addition to the pre-flight (before start) check, what </a:t>
            </a:r>
            <a:r>
              <a:rPr lang="en-US" sz="1600" dirty="0">
                <a:solidFill>
                  <a:srgbClr val="000000"/>
                </a:solidFill>
              </a:rPr>
              <a:t>is your before-takeoff checklist</a:t>
            </a:r>
            <a:r>
              <a:rPr lang="en-US" sz="1600" dirty="0">
                <a:solidFill>
                  <a:srgbClr val="000000"/>
                </a:solidFill>
              </a:rPr>
              <a:t>?</a:t>
            </a:r>
          </a:p>
          <a:p>
            <a:pPr marL="516954" indent="-516954" defTabSz="406495">
              <a:spcBef>
                <a:spcPts val="1200"/>
              </a:spcBef>
              <a:buAutoNum type="arabicPeriod"/>
              <a:defRPr sz="1800"/>
            </a:pPr>
            <a:r>
              <a:rPr lang="en-US" sz="1600" dirty="0">
                <a:solidFill>
                  <a:srgbClr val="000000"/>
                </a:solidFill>
              </a:rPr>
              <a:t>How </a:t>
            </a:r>
            <a:r>
              <a:rPr lang="en-US" sz="1600" dirty="0">
                <a:solidFill>
                  <a:srgbClr val="000000"/>
                </a:solidFill>
              </a:rPr>
              <a:t>many pilots are allowed to fly at any one time at the Marymoor Field?</a:t>
            </a:r>
          </a:p>
          <a:p>
            <a:pPr marL="516954" indent="-516954" defTabSz="406495">
              <a:spcBef>
                <a:spcPts val="1200"/>
              </a:spcBef>
              <a:buAutoNum type="arabicPeriod"/>
              <a:defRPr sz="1800"/>
            </a:pPr>
            <a:r>
              <a:rPr lang="en-US" sz="1600" dirty="0">
                <a:solidFill>
                  <a:srgbClr val="000000"/>
                </a:solidFill>
              </a:rPr>
              <a:t>Are you allowed to fly behind the pilot stations with </a:t>
            </a:r>
            <a:r>
              <a:rPr lang="en-US" sz="1600" dirty="0">
                <a:solidFill>
                  <a:srgbClr val="000000"/>
                </a:solidFill>
              </a:rPr>
              <a:t>your model</a:t>
            </a:r>
            <a:r>
              <a:rPr lang="en-US" sz="1600" dirty="0" smtClean="0">
                <a:solidFill>
                  <a:srgbClr val="000000"/>
                </a:solidFill>
              </a:rPr>
              <a:t>?</a:t>
            </a:r>
            <a:endParaRPr lang="en-US" sz="1600" dirty="0">
              <a:solidFill>
                <a:srgbClr val="000000"/>
              </a:solidFill>
            </a:endParaRPr>
          </a:p>
          <a:p>
            <a:pPr marL="516954" indent="-516954" defTabSz="406495">
              <a:spcBef>
                <a:spcPts val="2883"/>
              </a:spcBef>
              <a:buAutoNum type="arabicPeriod"/>
              <a:defRPr sz="1800"/>
            </a:pPr>
            <a:endParaRPr sz="1600" dirty="0">
              <a:solidFill>
                <a:srgbClr val="000000"/>
              </a:solidFill>
            </a:endParaRPr>
          </a:p>
        </p:txBody>
      </p:sp>
      <p:sp>
        <p:nvSpPr>
          <p:cNvPr id="4" name="TextBox 3"/>
          <p:cNvSpPr txBox="1"/>
          <p:nvPr/>
        </p:nvSpPr>
        <p:spPr>
          <a:xfrm rot="5400000">
            <a:off x="8197818"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Tree>
    <p:extLst>
      <p:ext uri="{BB962C8B-B14F-4D97-AF65-F5344CB8AC3E}">
        <p14:creationId xmlns:p14="http://schemas.microsoft.com/office/powerpoint/2010/main" val="766904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4-29 at 12.09.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579" y="-5314"/>
            <a:ext cx="5918713" cy="6858000"/>
          </a:xfrm>
          <a:prstGeom prst="rect">
            <a:avLst/>
          </a:prstGeom>
        </p:spPr>
      </p:pic>
      <p:sp>
        <p:nvSpPr>
          <p:cNvPr id="5" name="Oval 4"/>
          <p:cNvSpPr/>
          <p:nvPr/>
        </p:nvSpPr>
        <p:spPr>
          <a:xfrm rot="5400000">
            <a:off x="6302441" y="2780893"/>
            <a:ext cx="614723" cy="47179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rtl="0"/>
            <a:endParaRPr lang="en-US" sz="1800" kern="1200" smtClean="0">
              <a:solidFill>
                <a:prstClr val="white"/>
              </a:solidFill>
              <a:latin typeface="Calibri"/>
            </a:endParaRPr>
          </a:p>
        </p:txBody>
      </p:sp>
      <p:sp>
        <p:nvSpPr>
          <p:cNvPr id="6" name="Oval 5"/>
          <p:cNvSpPr/>
          <p:nvPr/>
        </p:nvSpPr>
        <p:spPr>
          <a:xfrm rot="5400000">
            <a:off x="3571747" y="1640779"/>
            <a:ext cx="614723" cy="16537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rtl="0"/>
            <a:endParaRPr lang="en-US" sz="1800" kern="1200" smtClean="0">
              <a:solidFill>
                <a:prstClr val="white"/>
              </a:solidFill>
              <a:latin typeface="Calibri"/>
            </a:endParaRPr>
          </a:p>
        </p:txBody>
      </p:sp>
      <p:sp>
        <p:nvSpPr>
          <p:cNvPr id="8" name="TextBox 7"/>
          <p:cNvSpPr txBox="1"/>
          <p:nvPr/>
        </p:nvSpPr>
        <p:spPr>
          <a:xfrm>
            <a:off x="323829" y="4100893"/>
            <a:ext cx="2851749" cy="2092881"/>
          </a:xfrm>
          <a:prstGeom prst="rect">
            <a:avLst/>
          </a:prstGeom>
          <a:noFill/>
        </p:spPr>
        <p:txBody>
          <a:bodyPr wrap="square" rtlCol="0">
            <a:spAutoFit/>
          </a:bodyPr>
          <a:lstStyle/>
          <a:p>
            <a:pPr algn="l" defTabSz="457200" rtl="0"/>
            <a:r>
              <a:rPr lang="en-US" sz="1800" b="1" kern="1200" dirty="0" smtClean="0">
                <a:solidFill>
                  <a:srgbClr val="FF0000"/>
                </a:solidFill>
                <a:latin typeface="Calibri"/>
                <a:ea typeface="+mn-ea"/>
                <a:cs typeface="+mn-cs"/>
              </a:rPr>
              <a:t>Use the Ground School!!</a:t>
            </a:r>
          </a:p>
          <a:p>
            <a:pPr marL="285750" indent="-285750" algn="l" defTabSz="457200" rtl="0">
              <a:buFont typeface="Arial"/>
              <a:buChar char="•"/>
            </a:pPr>
            <a:r>
              <a:rPr lang="en-US" sz="1600" kern="1200" dirty="0" smtClean="0">
                <a:solidFill>
                  <a:srgbClr val="FF0000"/>
                </a:solidFill>
                <a:latin typeface="Calibri"/>
                <a:ea typeface="+mn-ea"/>
                <a:cs typeface="+mn-cs"/>
              </a:rPr>
              <a:t>Easy reading</a:t>
            </a:r>
          </a:p>
          <a:p>
            <a:pPr marL="285750" indent="-285750" algn="l" defTabSz="457200" rtl="0">
              <a:buFont typeface="Arial"/>
              <a:buChar char="•"/>
            </a:pPr>
            <a:r>
              <a:rPr lang="en-US" sz="1600" kern="1200" dirty="0">
                <a:solidFill>
                  <a:srgbClr val="FF0000"/>
                </a:solidFill>
                <a:latin typeface="Calibri"/>
                <a:ea typeface="+mn-ea"/>
                <a:cs typeface="+mn-cs"/>
              </a:rPr>
              <a:t>W</a:t>
            </a:r>
            <a:r>
              <a:rPr lang="en-US" sz="1600" kern="1200" dirty="0" smtClean="0">
                <a:solidFill>
                  <a:srgbClr val="FF0000"/>
                </a:solidFill>
                <a:latin typeface="Calibri"/>
                <a:ea typeface="+mn-ea"/>
                <a:cs typeface="+mn-cs"/>
              </a:rPr>
              <a:t>hat to buy and not to buy</a:t>
            </a:r>
          </a:p>
          <a:p>
            <a:pPr marL="285750" indent="-285750" algn="l" defTabSz="457200" rtl="0">
              <a:buFont typeface="Arial"/>
              <a:buChar char="•"/>
            </a:pPr>
            <a:r>
              <a:rPr lang="en-US" sz="1600" kern="1200" dirty="0">
                <a:solidFill>
                  <a:srgbClr val="FF0000"/>
                </a:solidFill>
                <a:latin typeface="Calibri"/>
                <a:ea typeface="+mn-ea"/>
                <a:cs typeface="+mn-cs"/>
              </a:rPr>
              <a:t>L</a:t>
            </a:r>
            <a:r>
              <a:rPr lang="en-US" sz="1600" kern="1200" dirty="0" smtClean="0">
                <a:solidFill>
                  <a:srgbClr val="FF0000"/>
                </a:solidFill>
                <a:latin typeface="Calibri"/>
                <a:ea typeface="+mn-ea"/>
                <a:cs typeface="+mn-cs"/>
              </a:rPr>
              <a:t>esson material for each</a:t>
            </a:r>
            <a:br>
              <a:rPr lang="en-US" sz="1600" kern="1200" dirty="0" smtClean="0">
                <a:solidFill>
                  <a:srgbClr val="FF0000"/>
                </a:solidFill>
                <a:latin typeface="Calibri"/>
                <a:ea typeface="+mn-ea"/>
                <a:cs typeface="+mn-cs"/>
              </a:rPr>
            </a:br>
            <a:r>
              <a:rPr lang="en-US" sz="1600" kern="1200" dirty="0" smtClean="0">
                <a:solidFill>
                  <a:srgbClr val="FF0000"/>
                </a:solidFill>
                <a:latin typeface="Calibri"/>
                <a:ea typeface="+mn-ea"/>
                <a:cs typeface="+mn-cs"/>
              </a:rPr>
              <a:t> phase of your flight lessons</a:t>
            </a:r>
            <a:br>
              <a:rPr lang="en-US" sz="1600" kern="1200" dirty="0" smtClean="0">
                <a:solidFill>
                  <a:srgbClr val="FF0000"/>
                </a:solidFill>
                <a:latin typeface="Calibri"/>
                <a:ea typeface="+mn-ea"/>
                <a:cs typeface="+mn-cs"/>
              </a:rPr>
            </a:br>
            <a:endParaRPr lang="en-US" sz="1600" kern="1200" dirty="0" smtClean="0">
              <a:solidFill>
                <a:srgbClr val="FF0000"/>
              </a:solidFill>
              <a:latin typeface="Calibri"/>
              <a:ea typeface="+mn-ea"/>
              <a:cs typeface="+mn-cs"/>
            </a:endParaRPr>
          </a:p>
          <a:p>
            <a:pPr marL="285750" indent="-285750" algn="l" defTabSz="457200" rtl="0">
              <a:buFont typeface="Arial"/>
              <a:buChar char="•"/>
            </a:pPr>
            <a:r>
              <a:rPr lang="en-US" sz="1600" kern="1200" dirty="0" smtClean="0">
                <a:solidFill>
                  <a:srgbClr val="FF0000"/>
                </a:solidFill>
                <a:latin typeface="Calibri"/>
                <a:ea typeface="+mn-ea"/>
                <a:cs typeface="+mn-cs"/>
              </a:rPr>
              <a:t>Guardians and Students – read section 1 now  </a:t>
            </a:r>
          </a:p>
        </p:txBody>
      </p:sp>
      <p:cxnSp>
        <p:nvCxnSpPr>
          <p:cNvPr id="10" name="Straight Arrow Connector 9"/>
          <p:cNvCxnSpPr>
            <a:stCxn id="12" idx="3"/>
            <a:endCxn id="11" idx="5"/>
          </p:cNvCxnSpPr>
          <p:nvPr/>
        </p:nvCxnSpPr>
        <p:spPr>
          <a:xfrm flipV="1">
            <a:off x="2580138" y="3051332"/>
            <a:ext cx="2727331" cy="490794"/>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rot="5400000">
            <a:off x="5584794" y="2007122"/>
            <a:ext cx="614723" cy="16537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rtl="0"/>
            <a:r>
              <a:rPr lang="en-US" sz="1800" kern="1200" dirty="0" smtClean="0">
                <a:solidFill>
                  <a:prstClr val="white"/>
                </a:solidFill>
                <a:latin typeface="Calibri"/>
              </a:rPr>
              <a:t>J</a:t>
            </a:r>
          </a:p>
        </p:txBody>
      </p:sp>
      <p:sp>
        <p:nvSpPr>
          <p:cNvPr id="12" name="TextBox 11"/>
          <p:cNvSpPr txBox="1"/>
          <p:nvPr/>
        </p:nvSpPr>
        <p:spPr>
          <a:xfrm>
            <a:off x="1509224" y="3357460"/>
            <a:ext cx="1070914" cy="369332"/>
          </a:xfrm>
          <a:prstGeom prst="rect">
            <a:avLst/>
          </a:prstGeom>
          <a:noFill/>
        </p:spPr>
        <p:txBody>
          <a:bodyPr wrap="none" rtlCol="0">
            <a:spAutoFit/>
          </a:bodyPr>
          <a:lstStyle/>
          <a:p>
            <a:pPr algn="l" defTabSz="457200" rtl="0"/>
            <a:r>
              <a:rPr lang="en-US" sz="1800" kern="1200" dirty="0" smtClean="0">
                <a:solidFill>
                  <a:prstClr val="black"/>
                </a:solidFill>
                <a:latin typeface="Calibri"/>
                <a:ea typeface="+mn-ea"/>
                <a:cs typeface="+mn-cs"/>
              </a:rPr>
              <a:t>Join AMA</a:t>
            </a:r>
          </a:p>
        </p:txBody>
      </p:sp>
      <p:cxnSp>
        <p:nvCxnSpPr>
          <p:cNvPr id="13" name="Straight Arrow Connector 12"/>
          <p:cNvCxnSpPr>
            <a:stCxn id="8" idx="3"/>
            <a:endCxn id="5" idx="4"/>
          </p:cNvCxnSpPr>
          <p:nvPr/>
        </p:nvCxnSpPr>
        <p:spPr>
          <a:xfrm flipV="1">
            <a:off x="3175578" y="5139893"/>
            <a:ext cx="1075226" cy="7441"/>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9159" y="756114"/>
            <a:ext cx="3198311" cy="1477327"/>
          </a:xfrm>
          <a:prstGeom prst="rect">
            <a:avLst/>
          </a:prstGeom>
          <a:noFill/>
        </p:spPr>
        <p:txBody>
          <a:bodyPr wrap="none" rtlCol="0">
            <a:spAutoFit/>
          </a:bodyPr>
          <a:lstStyle/>
          <a:p>
            <a:pPr defTabSz="457200" rtl="0"/>
            <a:r>
              <a:rPr lang="en-US" sz="2400" b="1" kern="1200" dirty="0" smtClean="0">
                <a:solidFill>
                  <a:prstClr val="black"/>
                </a:solidFill>
                <a:latin typeface="Calibri"/>
                <a:ea typeface="+mn-ea"/>
                <a:cs typeface="+mn-cs"/>
              </a:rPr>
              <a:t>Learning Tools </a:t>
            </a:r>
          </a:p>
          <a:p>
            <a:pPr defTabSz="457200" rtl="0"/>
            <a:r>
              <a:rPr lang="en-US" sz="2400" b="1" kern="1200" dirty="0" smtClean="0">
                <a:solidFill>
                  <a:prstClr val="black"/>
                </a:solidFill>
                <a:latin typeface="Calibri"/>
                <a:ea typeface="+mn-ea"/>
                <a:cs typeface="+mn-cs"/>
              </a:rPr>
              <a:t>on our Website</a:t>
            </a:r>
          </a:p>
          <a:p>
            <a:pPr defTabSz="457200" rtl="0"/>
            <a:endParaRPr lang="en-US" sz="2400" b="1" kern="1200" dirty="0" smtClean="0">
              <a:solidFill>
                <a:prstClr val="black"/>
              </a:solidFill>
              <a:latin typeface="Calibri"/>
              <a:ea typeface="+mn-ea"/>
              <a:cs typeface="+mn-cs"/>
            </a:endParaRPr>
          </a:p>
          <a:p>
            <a:pPr defTabSz="457200" rtl="0"/>
            <a:r>
              <a:rPr lang="en-US" sz="1800" b="1" kern="1200" dirty="0" smtClean="0">
                <a:solidFill>
                  <a:prstClr val="black"/>
                </a:solidFill>
                <a:latin typeface="Calibri"/>
                <a:ea typeface="+mn-ea"/>
                <a:cs typeface="+mn-cs"/>
              </a:rPr>
              <a:t>http://</a:t>
            </a:r>
            <a:r>
              <a:rPr lang="en-US" sz="1800" b="1" kern="1200" dirty="0" err="1" smtClean="0">
                <a:solidFill>
                  <a:prstClr val="black"/>
                </a:solidFill>
                <a:latin typeface="Calibri"/>
                <a:ea typeface="+mn-ea"/>
                <a:cs typeface="+mn-cs"/>
              </a:rPr>
              <a:t>www.mar-c.org</a:t>
            </a:r>
            <a:r>
              <a:rPr lang="en-US" sz="1800" b="1" kern="1200" dirty="0" smtClean="0">
                <a:solidFill>
                  <a:prstClr val="black"/>
                </a:solidFill>
                <a:latin typeface="Calibri"/>
                <a:ea typeface="+mn-ea"/>
                <a:cs typeface="+mn-cs"/>
              </a:rPr>
              <a:t>/training</a:t>
            </a:r>
          </a:p>
        </p:txBody>
      </p:sp>
    </p:spTree>
    <p:extLst>
      <p:ext uri="{BB962C8B-B14F-4D97-AF65-F5344CB8AC3E}">
        <p14:creationId xmlns:p14="http://schemas.microsoft.com/office/powerpoint/2010/main" val="164662620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body" idx="1"/>
          </p:nvPr>
        </p:nvSpPr>
        <p:spPr>
          <a:xfrm>
            <a:off x="372105" y="1164659"/>
            <a:ext cx="8228707" cy="5210571"/>
          </a:xfrm>
          <a:prstGeom prst="rect">
            <a:avLst/>
          </a:prstGeom>
        </p:spPr>
        <p:txBody>
          <a:bodyPr>
            <a:noAutofit/>
          </a:bodyPr>
          <a:lstStyle/>
          <a:p>
            <a:pPr marL="522176" indent="-522176">
              <a:spcBef>
                <a:spcPts val="1152"/>
              </a:spcBef>
              <a:buFont typeface="+mj-lt"/>
              <a:buAutoNum type="arabicPeriod" startAt="10"/>
              <a:defRPr sz="1800"/>
            </a:pPr>
            <a:r>
              <a:rPr sz="1400" dirty="0"/>
              <a:t>Can </a:t>
            </a:r>
            <a:r>
              <a:rPr sz="1400" dirty="0"/>
              <a:t>you explain the markers that define the Marymoor flying </a:t>
            </a:r>
            <a:r>
              <a:rPr lang="en-US" sz="1400" dirty="0"/>
              <a:t>boundaries</a:t>
            </a:r>
            <a:r>
              <a:rPr sz="1400" dirty="0" smtClean="0"/>
              <a:t>?</a:t>
            </a:r>
            <a:endParaRPr lang="en-US" sz="1400" dirty="0"/>
          </a:p>
          <a:p>
            <a:pPr marL="522176" indent="-522176">
              <a:spcBef>
                <a:spcPts val="1152"/>
              </a:spcBef>
              <a:buFont typeface="+mj-lt"/>
              <a:buAutoNum type="arabicPeriod" startAt="10"/>
              <a:defRPr sz="1800"/>
            </a:pPr>
            <a:r>
              <a:rPr lang="en-US" sz="1400" dirty="0"/>
              <a:t>What park areas are just outside our boundaries?  </a:t>
            </a:r>
            <a:r>
              <a:rPr lang="en-US" sz="1400" b="1" i="1" u="sng" dirty="0"/>
              <a:t>Why</a:t>
            </a:r>
            <a:r>
              <a:rPr lang="en-US" sz="1400" dirty="0"/>
              <a:t> must we stay inside the boundaries</a:t>
            </a:r>
            <a:r>
              <a:rPr lang="en-US" sz="1400" dirty="0" smtClean="0"/>
              <a:t>?</a:t>
            </a:r>
            <a:endParaRPr sz="1400" dirty="0"/>
          </a:p>
          <a:p>
            <a:pPr marL="522176" indent="-522176">
              <a:spcBef>
                <a:spcPts val="1152"/>
              </a:spcBef>
              <a:buFont typeface="+mj-lt"/>
              <a:buAutoNum type="arabicPeriod" startAt="10"/>
              <a:defRPr sz="1800"/>
            </a:pPr>
            <a:r>
              <a:rPr sz="1400" dirty="0"/>
              <a:t>When </a:t>
            </a:r>
            <a:r>
              <a:rPr sz="1400" dirty="0"/>
              <a:t>flying</a:t>
            </a:r>
            <a:r>
              <a:rPr lang="en-US" sz="1400" dirty="0"/>
              <a:t>,</a:t>
            </a:r>
            <a:r>
              <a:rPr sz="1400" dirty="0"/>
              <a:t> what callouts are you expected to make</a:t>
            </a:r>
            <a:r>
              <a:rPr sz="1400" dirty="0" smtClean="0"/>
              <a:t>?</a:t>
            </a:r>
            <a:endParaRPr sz="1400" dirty="0"/>
          </a:p>
          <a:p>
            <a:pPr marL="522176" indent="-522176">
              <a:spcBef>
                <a:spcPts val="1152"/>
              </a:spcBef>
              <a:buFont typeface="+mj-lt"/>
              <a:buAutoNum type="arabicPeriod" startAt="10"/>
              <a:defRPr sz="1800"/>
            </a:pPr>
            <a:r>
              <a:rPr lang="en-US" sz="1400" dirty="0"/>
              <a:t>When </a:t>
            </a:r>
            <a:r>
              <a:rPr sz="1400" dirty="0"/>
              <a:t>are you allowed to fly a low pass over the landing area</a:t>
            </a:r>
            <a:r>
              <a:rPr sz="1400" dirty="0" smtClean="0"/>
              <a:t>?</a:t>
            </a:r>
            <a:endParaRPr lang="en-US" sz="1400" dirty="0"/>
          </a:p>
          <a:p>
            <a:pPr marL="321457" indent="-321457">
              <a:lnSpc>
                <a:spcPct val="120000"/>
              </a:lnSpc>
              <a:spcBef>
                <a:spcPts val="1152"/>
              </a:spcBef>
              <a:buFont typeface="+mj-lt"/>
              <a:buAutoNum type="arabicPeriod" startAt="10"/>
              <a:defRPr sz="1800"/>
            </a:pPr>
            <a:r>
              <a:rPr lang="en-US" sz="1400" dirty="0"/>
              <a:t> Before plugging in a battery on an electrically powered aircraft: </a:t>
            </a:r>
            <a:br>
              <a:rPr lang="en-US" sz="1400" dirty="0"/>
            </a:br>
            <a:r>
              <a:rPr lang="en-US" sz="1400" dirty="0"/>
              <a:t> a.  </a:t>
            </a:r>
            <a:r>
              <a:rPr lang="en-US" sz="1400" dirty="0"/>
              <a:t>The t</a:t>
            </a:r>
            <a:r>
              <a:rPr lang="en-US" sz="1400" dirty="0" smtClean="0"/>
              <a:t>hrottle </a:t>
            </a:r>
            <a:r>
              <a:rPr lang="en-US" sz="1400" dirty="0"/>
              <a:t>lever on the transmitter should be where?</a:t>
            </a:r>
            <a:br>
              <a:rPr lang="en-US" sz="1400" dirty="0"/>
            </a:br>
            <a:r>
              <a:rPr lang="en-US" sz="1400" dirty="0"/>
              <a:t> </a:t>
            </a:r>
            <a:r>
              <a:rPr lang="en-US" sz="1400" dirty="0"/>
              <a:t>b.  </a:t>
            </a:r>
            <a:r>
              <a:rPr lang="en-US" sz="1400" dirty="0"/>
              <a:t>The  T_ _ _ _ _ _ _   C_ _   switch on the transmitter (if available) should be set to   I n _ _ _ _ _ </a:t>
            </a:r>
            <a:br>
              <a:rPr lang="en-US" sz="1400" dirty="0"/>
            </a:br>
            <a:r>
              <a:rPr lang="en-US" sz="1400" dirty="0"/>
              <a:t> c.   The switch on the airplane for the ESC (if available) should be _ _ _ ,</a:t>
            </a:r>
            <a:br>
              <a:rPr lang="en-US" sz="1400" dirty="0"/>
            </a:br>
            <a:r>
              <a:rPr lang="en-US" sz="1400" dirty="0"/>
              <a:t>        or the safety plug (if installed) should be un – p l  _ _ _ _ _. </a:t>
            </a:r>
          </a:p>
          <a:p>
            <a:pPr marL="321457" indent="-321457">
              <a:lnSpc>
                <a:spcPct val="120000"/>
              </a:lnSpc>
              <a:spcBef>
                <a:spcPts val="1152"/>
              </a:spcBef>
              <a:buFont typeface="+mj-lt"/>
              <a:buAutoNum type="arabicPeriod" startAt="10"/>
              <a:defRPr sz="1800"/>
            </a:pPr>
            <a:r>
              <a:rPr lang="en-US" sz="1400" dirty="0"/>
              <a:t>a.  Before starting a gas or glow powered aircraft, it must be R e _ _ _ _ _ _ </a:t>
            </a:r>
            <a:r>
              <a:rPr lang="en-US" sz="1400" u="sng" dirty="0"/>
              <a:t>e</a:t>
            </a:r>
            <a:r>
              <a:rPr lang="en-US" sz="1400" dirty="0"/>
              <a:t> </a:t>
            </a:r>
            <a:r>
              <a:rPr lang="en-US" sz="1400" u="sng" dirty="0"/>
              <a:t>d</a:t>
            </a:r>
            <a:r>
              <a:rPr lang="en-US" sz="1400" dirty="0"/>
              <a:t>.    </a:t>
            </a:r>
            <a:br>
              <a:rPr lang="en-US" sz="1400" dirty="0"/>
            </a:br>
            <a:r>
              <a:rPr lang="en-US" sz="1400" dirty="0"/>
              <a:t>b.  An electric S_ _ _ _ _ _ should be used to start the engine. </a:t>
            </a:r>
            <a:br>
              <a:rPr lang="en-US" sz="1400" dirty="0"/>
            </a:br>
            <a:r>
              <a:rPr lang="en-US" sz="1400" dirty="0"/>
              <a:t>c.  </a:t>
            </a:r>
            <a:r>
              <a:rPr lang="en-US" sz="1400" dirty="0"/>
              <a:t>If starting by hand, a chicken S t _ _  _ must be used to start the engine</a:t>
            </a:r>
            <a:r>
              <a:rPr lang="en-US" sz="1400" dirty="0" smtClean="0"/>
              <a:t>.</a:t>
            </a:r>
            <a:endParaRPr lang="en-US" sz="1400" dirty="0"/>
          </a:p>
          <a:p>
            <a:pPr marL="321457" indent="-321457">
              <a:lnSpc>
                <a:spcPct val="120000"/>
              </a:lnSpc>
              <a:spcBef>
                <a:spcPts val="1152"/>
              </a:spcBef>
              <a:buFont typeface="+mj-lt"/>
              <a:buAutoNum type="arabicPeriod" startAt="10"/>
              <a:defRPr sz="1800"/>
            </a:pPr>
            <a:r>
              <a:rPr lang="en-US" sz="1400" dirty="0"/>
              <a:t>Lithium polymer batteries can be a _ _ _ _ hazard.  They should be charged and stored in a _ _ _ _ - proof container, such as a _____________.   They should be charged only by </a:t>
            </a:r>
            <a:r>
              <a:rPr lang="en-US" sz="1400" dirty="0" err="1"/>
              <a:t>LiPo</a:t>
            </a:r>
            <a:r>
              <a:rPr lang="en-US" sz="1400" dirty="0"/>
              <a:t> capable chargers at the correct charge _ _ _ _ for that battery</a:t>
            </a:r>
            <a:r>
              <a:rPr lang="en-US" sz="1400" dirty="0" smtClean="0"/>
              <a:t>.</a:t>
            </a:r>
            <a:endParaRPr lang="en-US" sz="1400" dirty="0"/>
          </a:p>
          <a:p>
            <a:pPr marL="321457" indent="-321457">
              <a:lnSpc>
                <a:spcPct val="120000"/>
              </a:lnSpc>
              <a:spcBef>
                <a:spcPts val="1152"/>
              </a:spcBef>
              <a:buFont typeface="+mj-lt"/>
              <a:buAutoNum type="arabicPeriod" startAt="10"/>
              <a:defRPr sz="1800"/>
            </a:pPr>
            <a:r>
              <a:rPr lang="en-US" sz="1400" dirty="0"/>
              <a:t>What airplanes must pass a 90 </a:t>
            </a:r>
            <a:r>
              <a:rPr lang="en-US" sz="1400" dirty="0" err="1"/>
              <a:t>db</a:t>
            </a:r>
            <a:r>
              <a:rPr lang="en-US" sz="1400" dirty="0"/>
              <a:t> noise measurement?</a:t>
            </a:r>
            <a:endParaRPr sz="1400" dirty="0"/>
          </a:p>
        </p:txBody>
      </p:sp>
      <p:sp>
        <p:nvSpPr>
          <p:cNvPr id="4" name="TextBox 3"/>
          <p:cNvSpPr txBox="1"/>
          <p:nvPr/>
        </p:nvSpPr>
        <p:spPr>
          <a:xfrm rot="5400000">
            <a:off x="8283354" y="5350016"/>
            <a:ext cx="1299243" cy="46166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0000"/>
                </a:solidFill>
                <a:latin typeface="Arial"/>
                <a:cs typeface="Arial"/>
              </a:rPr>
              <a:t>Phase 5</a:t>
            </a:r>
          </a:p>
        </p:txBody>
      </p:sp>
      <p:sp>
        <p:nvSpPr>
          <p:cNvPr id="5" name="Shape 120"/>
          <p:cNvSpPr txBox="1">
            <a:spLocks/>
          </p:cNvSpPr>
          <p:nvPr/>
        </p:nvSpPr>
        <p:spPr>
          <a:xfrm>
            <a:off x="485485" y="437897"/>
            <a:ext cx="7804547" cy="67445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410622">
              <a:defRPr sz="5600">
                <a:latin typeface="Helvetica Light"/>
                <a:ea typeface="Helvetica Light"/>
                <a:cs typeface="Helvetica Light"/>
                <a:sym typeface="Helvetica Light"/>
              </a:defRPr>
            </a:lvl1pPr>
            <a:lvl2pPr algn="ctr" defTabSz="410622">
              <a:defRPr sz="5600">
                <a:latin typeface="Helvetica Light"/>
                <a:ea typeface="Helvetica Light"/>
                <a:cs typeface="Helvetica Light"/>
                <a:sym typeface="Helvetica Light"/>
              </a:defRPr>
            </a:lvl2pPr>
            <a:lvl3pPr algn="ctr" defTabSz="410622">
              <a:defRPr sz="5600">
                <a:latin typeface="Helvetica Light"/>
                <a:ea typeface="Helvetica Light"/>
                <a:cs typeface="Helvetica Light"/>
                <a:sym typeface="Helvetica Light"/>
              </a:defRPr>
            </a:lvl3pPr>
            <a:lvl4pPr algn="ctr" defTabSz="410622">
              <a:defRPr sz="5600">
                <a:latin typeface="Helvetica Light"/>
                <a:ea typeface="Helvetica Light"/>
                <a:cs typeface="Helvetica Light"/>
                <a:sym typeface="Helvetica Light"/>
              </a:defRPr>
            </a:lvl4pPr>
            <a:lvl5pPr algn="ctr" defTabSz="410622">
              <a:defRPr sz="5600">
                <a:latin typeface="Helvetica Light"/>
                <a:ea typeface="Helvetica Light"/>
                <a:cs typeface="Helvetica Light"/>
                <a:sym typeface="Helvetica Light"/>
              </a:defRPr>
            </a:lvl5pPr>
            <a:lvl6pPr algn="ctr" defTabSz="410622">
              <a:defRPr sz="5600">
                <a:latin typeface="Helvetica Light"/>
                <a:ea typeface="Helvetica Light"/>
                <a:cs typeface="Helvetica Light"/>
                <a:sym typeface="Helvetica Light"/>
              </a:defRPr>
            </a:lvl6pPr>
            <a:lvl7pPr algn="ctr" defTabSz="410622">
              <a:defRPr sz="5600">
                <a:latin typeface="Helvetica Light"/>
                <a:ea typeface="Helvetica Light"/>
                <a:cs typeface="Helvetica Light"/>
                <a:sym typeface="Helvetica Light"/>
              </a:defRPr>
            </a:lvl7pPr>
            <a:lvl8pPr algn="ctr" defTabSz="410622">
              <a:defRPr sz="5600">
                <a:latin typeface="Helvetica Light"/>
                <a:ea typeface="Helvetica Light"/>
                <a:cs typeface="Helvetica Light"/>
                <a:sym typeface="Helvetica Light"/>
              </a:defRPr>
            </a:lvl8pPr>
            <a:lvl9pPr algn="ctr" defTabSz="410622">
              <a:defRPr sz="5600">
                <a:latin typeface="Helvetica Light"/>
                <a:ea typeface="Helvetica Light"/>
                <a:cs typeface="Helvetica Light"/>
                <a:sym typeface="Helvetica Light"/>
              </a:defRPr>
            </a:lvl9pPr>
          </a:lstStyle>
          <a:p>
            <a:pPr>
              <a:defRPr sz="1800"/>
            </a:pPr>
            <a:r>
              <a:rPr lang="en-US" sz="2800" b="1" dirty="0" smtClean="0">
                <a:solidFill>
                  <a:prstClr val="black"/>
                </a:solidFill>
              </a:rPr>
              <a:t>MAR/C Proficiency Check Quiz      </a:t>
            </a:r>
            <a:r>
              <a:rPr lang="en-US" sz="1600" b="1" dirty="0" smtClean="0">
                <a:solidFill>
                  <a:prstClr val="black"/>
                </a:solidFill>
              </a:rPr>
              <a:t>Page 2 of 2</a:t>
            </a:r>
            <a:endParaRPr lang="en-US" sz="1600" b="1" dirty="0"/>
          </a:p>
        </p:txBody>
      </p:sp>
    </p:spTree>
    <p:extLst>
      <p:ext uri="{BB962C8B-B14F-4D97-AF65-F5344CB8AC3E}">
        <p14:creationId xmlns:p14="http://schemas.microsoft.com/office/powerpoint/2010/main" val="35077803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6</a:t>
            </a:r>
            <a:endParaRPr lang="en-US" dirty="0"/>
          </a:p>
        </p:txBody>
      </p:sp>
      <p:sp>
        <p:nvSpPr>
          <p:cNvPr id="3" name="Text Placeholder 2"/>
          <p:cNvSpPr>
            <a:spLocks noGrp="1"/>
          </p:cNvSpPr>
          <p:nvPr>
            <p:ph type="body" idx="1"/>
          </p:nvPr>
        </p:nvSpPr>
        <p:spPr/>
        <p:txBody>
          <a:bodyPr>
            <a:normAutofit/>
          </a:bodyPr>
          <a:lstStyle/>
          <a:p>
            <a:r>
              <a:rPr lang="en-US" sz="3100" dirty="0"/>
              <a:t>Radios </a:t>
            </a:r>
          </a:p>
          <a:p>
            <a:r>
              <a:rPr lang="en-US" sz="3100" dirty="0"/>
              <a:t>and Electronic Speed Controls</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91</a:t>
            </a:fld>
            <a:endParaRPr lang="en-US" sz="1500" dirty="0">
              <a:solidFill>
                <a:srgbClr val="000000"/>
              </a:solidFill>
            </a:endParaRPr>
          </a:p>
        </p:txBody>
      </p:sp>
    </p:spTree>
    <p:extLst>
      <p:ext uri="{BB962C8B-B14F-4D97-AF65-F5344CB8AC3E}">
        <p14:creationId xmlns:p14="http://schemas.microsoft.com/office/powerpoint/2010/main" val="15607457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xfrm>
            <a:off x="1" y="689588"/>
            <a:ext cx="4623679" cy="732615"/>
          </a:xfrm>
          <a:prstGeom prst="rect">
            <a:avLst/>
          </a:prstGeom>
        </p:spPr>
        <p:txBody>
          <a:bodyPr>
            <a:normAutofit/>
          </a:bodyPr>
          <a:lstStyle/>
          <a:p>
            <a:pPr lvl="0">
              <a:defRPr sz="1800"/>
            </a:pPr>
            <a:r>
              <a:rPr sz="4200" b="1" dirty="0"/>
              <a:t>Radio</a:t>
            </a:r>
            <a:r>
              <a:rPr lang="en-US" sz="4200" b="1" dirty="0"/>
              <a:t> </a:t>
            </a:r>
            <a:r>
              <a:rPr sz="4200" b="1" dirty="0"/>
              <a:t>Antenna</a:t>
            </a:r>
            <a:r>
              <a:rPr lang="en-US" sz="4200" b="1" dirty="0"/>
              <a:t>s</a:t>
            </a:r>
            <a:endParaRPr sz="4200" b="1" dirty="0"/>
          </a:p>
        </p:txBody>
      </p:sp>
      <p:sp>
        <p:nvSpPr>
          <p:cNvPr id="83" name="Shape 83"/>
          <p:cNvSpPr>
            <a:spLocks noGrp="1"/>
          </p:cNvSpPr>
          <p:nvPr>
            <p:ph type="body" idx="1"/>
          </p:nvPr>
        </p:nvSpPr>
        <p:spPr>
          <a:xfrm>
            <a:off x="91205" y="1494970"/>
            <a:ext cx="5239388" cy="4998061"/>
          </a:xfrm>
          <a:prstGeom prst="rect">
            <a:avLst/>
          </a:prstGeom>
        </p:spPr>
        <p:txBody>
          <a:bodyPr>
            <a:normAutofit/>
          </a:bodyPr>
          <a:lstStyle/>
          <a:p>
            <a:pPr>
              <a:lnSpc>
                <a:spcPct val="80000"/>
              </a:lnSpc>
              <a:spcBef>
                <a:spcPts val="1406"/>
              </a:spcBef>
              <a:defRPr sz="1800"/>
            </a:pPr>
            <a:r>
              <a:rPr lang="en-US" sz="1500" dirty="0"/>
              <a:t>Transmitter - Correct Antenna Orientation</a:t>
            </a:r>
          </a:p>
          <a:p>
            <a:pPr lvl="1">
              <a:lnSpc>
                <a:spcPct val="80000"/>
              </a:lnSpc>
              <a:spcBef>
                <a:spcPts val="1406"/>
              </a:spcBef>
              <a:defRPr sz="1800"/>
            </a:pPr>
            <a:r>
              <a:rPr lang="en-US" sz="1500" dirty="0"/>
              <a:t>The signal from the SIDE of the antenna is MUCH STRONGER.   “Pointing” the antenna at the airplane sends the WEAKEST signal.</a:t>
            </a:r>
          </a:p>
          <a:p>
            <a:pPr lvl="1">
              <a:lnSpc>
                <a:spcPct val="80000"/>
              </a:lnSpc>
              <a:spcBef>
                <a:spcPts val="1406"/>
              </a:spcBef>
              <a:defRPr sz="1800"/>
            </a:pPr>
            <a:r>
              <a:rPr lang="en-US" sz="1500" dirty="0"/>
              <a:t>For older 72 MHZ radios extend the transmitter antenna to it’s full length before flying or range testing the aircraft.</a:t>
            </a:r>
          </a:p>
          <a:p>
            <a:pPr>
              <a:lnSpc>
                <a:spcPct val="80000"/>
              </a:lnSpc>
              <a:spcBef>
                <a:spcPts val="1406"/>
              </a:spcBef>
              <a:defRPr sz="1800"/>
            </a:pPr>
            <a:r>
              <a:rPr sz="1500" dirty="0"/>
              <a:t>Receiver</a:t>
            </a:r>
            <a:r>
              <a:rPr lang="en-US" sz="1500" dirty="0"/>
              <a:t> – Correct Antenna Installation</a:t>
            </a:r>
            <a:endParaRPr sz="1500" dirty="0"/>
          </a:p>
          <a:p>
            <a:pPr lvl="1">
              <a:lnSpc>
                <a:spcPct val="80000"/>
              </a:lnSpc>
              <a:spcBef>
                <a:spcPts val="1406"/>
              </a:spcBef>
              <a:defRPr sz="1800"/>
            </a:pPr>
            <a:r>
              <a:rPr sz="1500" dirty="0"/>
              <a:t>The 2.4 </a:t>
            </a:r>
            <a:r>
              <a:rPr lang="en-US" sz="1500" dirty="0"/>
              <a:t>Ghz </a:t>
            </a:r>
            <a:r>
              <a:rPr sz="1500" dirty="0"/>
              <a:t>antenna needs to be placed inside the model away from moving parts</a:t>
            </a:r>
            <a:r>
              <a:rPr lang="en-US" sz="1500" dirty="0"/>
              <a:t> and wires</a:t>
            </a:r>
          </a:p>
          <a:p>
            <a:pPr lvl="1">
              <a:lnSpc>
                <a:spcPct val="80000"/>
              </a:lnSpc>
              <a:spcBef>
                <a:spcPts val="1406"/>
              </a:spcBef>
              <a:defRPr sz="1800"/>
            </a:pPr>
            <a:r>
              <a:rPr lang="en-US" sz="1500" dirty="0"/>
              <a:t>2.4 </a:t>
            </a:r>
            <a:r>
              <a:rPr lang="en-US" sz="1500" dirty="0" err="1"/>
              <a:t>Ghz</a:t>
            </a:r>
            <a:r>
              <a:rPr lang="en-US" sz="1500" dirty="0"/>
              <a:t> antennae MUST be oriented 90 perpendicular to each other, and as far apart as wiring allows.  </a:t>
            </a:r>
            <a:r>
              <a:rPr lang="en-US" sz="1500" u="sng" dirty="0"/>
              <a:t>Read your radio manual</a:t>
            </a:r>
            <a:r>
              <a:rPr lang="en-US" sz="1500" dirty="0"/>
              <a:t>. </a:t>
            </a:r>
          </a:p>
          <a:p>
            <a:pPr lvl="1">
              <a:lnSpc>
                <a:spcPct val="80000"/>
              </a:lnSpc>
              <a:spcBef>
                <a:spcPts val="1406"/>
              </a:spcBef>
              <a:defRPr sz="1800"/>
            </a:pPr>
            <a:r>
              <a:rPr lang="en-US" sz="1500" dirty="0"/>
              <a:t>An older 72 </a:t>
            </a:r>
            <a:r>
              <a:rPr lang="en-US" sz="1500" dirty="0" err="1"/>
              <a:t>Mhz</a:t>
            </a:r>
            <a:r>
              <a:rPr lang="en-US" sz="1500" dirty="0"/>
              <a:t> antenna will be a long wire that will run the length of the model. Do not cut the length or tie in a large loop at the back of the model.</a:t>
            </a:r>
          </a:p>
          <a:p>
            <a:pPr>
              <a:lnSpc>
                <a:spcPct val="80000"/>
              </a:lnSpc>
              <a:spcBef>
                <a:spcPts val="1406"/>
              </a:spcBef>
              <a:defRPr sz="1800"/>
            </a:pPr>
            <a:r>
              <a:rPr lang="en-US" sz="1500" dirty="0"/>
              <a:t>Above all – READ your radio manual instructions</a:t>
            </a:r>
            <a:endParaRPr sz="1500" dirty="0"/>
          </a:p>
        </p:txBody>
      </p:sp>
      <p:sp>
        <p:nvSpPr>
          <p:cNvPr id="6" name="TextBox 5"/>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92</a:t>
            </a:fld>
            <a:endParaRPr lang="en-US" sz="1500" dirty="0">
              <a:solidFill>
                <a:srgbClr val="000000"/>
              </a:solidFill>
            </a:endParaRPr>
          </a:p>
        </p:txBody>
      </p:sp>
      <p:pic>
        <p:nvPicPr>
          <p:cNvPr id="2" name="Picture 1"/>
          <p:cNvPicPr>
            <a:picLocks noChangeAspect="1"/>
          </p:cNvPicPr>
          <p:nvPr/>
        </p:nvPicPr>
        <p:blipFill>
          <a:blip r:embed="rId3"/>
          <a:stretch>
            <a:fillRect/>
          </a:stretch>
        </p:blipFill>
        <p:spPr>
          <a:xfrm>
            <a:off x="6130521" y="601958"/>
            <a:ext cx="2669463" cy="2631078"/>
          </a:xfrm>
          <a:prstGeom prst="rect">
            <a:avLst/>
          </a:prstGeom>
          <a:ln w="76200" cmpd="sng">
            <a:solidFill>
              <a:schemeClr val="accent1">
                <a:lumMod val="60000"/>
                <a:lumOff val="40000"/>
              </a:schemeClr>
            </a:solidFill>
          </a:ln>
        </p:spPr>
      </p:pic>
      <p:pic>
        <p:nvPicPr>
          <p:cNvPr id="3" name="Picture 2"/>
          <p:cNvPicPr>
            <a:picLocks noChangeAspect="1"/>
          </p:cNvPicPr>
          <p:nvPr/>
        </p:nvPicPr>
        <p:blipFill>
          <a:blip r:embed="rId4"/>
          <a:stretch>
            <a:fillRect/>
          </a:stretch>
        </p:blipFill>
        <p:spPr>
          <a:xfrm rot="10800000">
            <a:off x="5433574" y="3730806"/>
            <a:ext cx="3545058" cy="2256269"/>
          </a:xfrm>
          <a:prstGeom prst="rect">
            <a:avLst/>
          </a:prstGeom>
          <a:ln w="76200" cmpd="sng">
            <a:solidFill>
              <a:srgbClr val="45A4FC"/>
            </a:solidFill>
          </a:ln>
        </p:spPr>
      </p:pic>
      <p:sp>
        <p:nvSpPr>
          <p:cNvPr id="5" name="Left Arrow 4"/>
          <p:cNvSpPr/>
          <p:nvPr/>
        </p:nvSpPr>
        <p:spPr>
          <a:xfrm rot="510441">
            <a:off x="4622379" y="1052042"/>
            <a:ext cx="1816963" cy="601797"/>
          </a:xfrm>
          <a:prstGeom prst="lef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500" dirty="0">
                <a:solidFill>
                  <a:srgbClr val="000000"/>
                </a:solidFill>
              </a:rPr>
              <a:t>Strong</a:t>
            </a:r>
          </a:p>
        </p:txBody>
      </p:sp>
      <p:sp>
        <p:nvSpPr>
          <p:cNvPr id="8" name="Right Arrow 7"/>
          <p:cNvSpPr/>
          <p:nvPr/>
        </p:nvSpPr>
        <p:spPr>
          <a:xfrm rot="16643407">
            <a:off x="6437847" y="514178"/>
            <a:ext cx="436570" cy="334316"/>
          </a:xfrm>
          <a:prstGeom prst="right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600" b="1" dirty="0">
                <a:solidFill>
                  <a:srgbClr val="000000"/>
                </a:solidFill>
              </a:rPr>
              <a:t>Weak</a:t>
            </a:r>
          </a:p>
        </p:txBody>
      </p:sp>
      <p:sp>
        <p:nvSpPr>
          <p:cNvPr id="9" name="Line Callout 2 (Border and Accent Bar) 8"/>
          <p:cNvSpPr/>
          <p:nvPr/>
        </p:nvSpPr>
        <p:spPr>
          <a:xfrm>
            <a:off x="7296019" y="6137613"/>
            <a:ext cx="1734201" cy="379886"/>
          </a:xfrm>
          <a:prstGeom prst="accentBorderCallout2">
            <a:avLst>
              <a:gd name="adj1" fmla="val 97351"/>
              <a:gd name="adj2" fmla="val -1832"/>
              <a:gd name="adj3" fmla="val 10658"/>
              <a:gd name="adj4" fmla="val -2486"/>
              <a:gd name="adj5" fmla="val -399232"/>
              <a:gd name="adj6" fmla="val 56853"/>
            </a:avLst>
          </a:prstGeom>
          <a:solidFill>
            <a:srgbClr val="FFFFFF"/>
          </a:solidFill>
          <a:ln w="38100" cap="flat" cmpd="sng">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000" dirty="0">
                <a:solidFill>
                  <a:srgbClr val="000000"/>
                </a:solidFill>
              </a:rPr>
              <a:t>Long antenna taped in </a:t>
            </a:r>
          </a:p>
          <a:p>
            <a:pPr rtl="0" latinLnBrk="1" hangingPunct="0"/>
            <a:r>
              <a:rPr lang="en-US" sz="1000" dirty="0">
                <a:solidFill>
                  <a:srgbClr val="000000"/>
                </a:solidFill>
              </a:rPr>
              <a:t>Place lengthwise</a:t>
            </a:r>
          </a:p>
        </p:txBody>
      </p:sp>
      <p:sp>
        <p:nvSpPr>
          <p:cNvPr id="11" name="Line Callout 2 10"/>
          <p:cNvSpPr/>
          <p:nvPr/>
        </p:nvSpPr>
        <p:spPr>
          <a:xfrm>
            <a:off x="6908312" y="3617808"/>
            <a:ext cx="2021538" cy="225998"/>
          </a:xfrm>
          <a:prstGeom prst="borderCallout2">
            <a:avLst>
              <a:gd name="adj1" fmla="val 51115"/>
              <a:gd name="adj2" fmla="val 829"/>
              <a:gd name="adj3" fmla="val 99663"/>
              <a:gd name="adj4" fmla="val -18630"/>
              <a:gd name="adj5" fmla="val 312797"/>
              <a:gd name="adj6" fmla="val -36925"/>
            </a:avLst>
          </a:prstGeom>
          <a:solidFill>
            <a:srgbClr val="FFFFFF"/>
          </a:solidFill>
          <a:ln w="38100" cap="flat" cmpd="sng">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1000" dirty="0">
                <a:solidFill>
                  <a:srgbClr val="000000"/>
                </a:solidFill>
              </a:rPr>
              <a:t>Short Antenna taped in place</a:t>
            </a:r>
          </a:p>
        </p:txBody>
      </p:sp>
      <p:sp>
        <p:nvSpPr>
          <p:cNvPr id="12" name="TextBox 11"/>
          <p:cNvSpPr txBox="1"/>
          <p:nvPr/>
        </p:nvSpPr>
        <p:spPr>
          <a:xfrm>
            <a:off x="5394384" y="3348503"/>
            <a:ext cx="820191"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Example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prstGeom prst="rect">
            <a:avLst/>
          </a:prstGeom>
        </p:spPr>
        <p:txBody>
          <a:bodyPr>
            <a:normAutofit/>
          </a:bodyPr>
          <a:lstStyle/>
          <a:p>
            <a:pPr defTabSz="398302">
              <a:spcBef>
                <a:spcPts val="2810"/>
              </a:spcBef>
              <a:defRPr sz="1800"/>
            </a:pPr>
            <a:r>
              <a:rPr sz="3400" dirty="0"/>
              <a:t> </a:t>
            </a:r>
            <a:r>
              <a:rPr sz="4200" b="1" dirty="0"/>
              <a:t>Setting </a:t>
            </a:r>
            <a:r>
              <a:rPr lang="en-US" sz="4200" b="1" dirty="0"/>
              <a:t>the </a:t>
            </a:r>
            <a:r>
              <a:rPr sz="4200" b="1" dirty="0"/>
              <a:t>control</a:t>
            </a:r>
            <a:r>
              <a:rPr lang="en-US" sz="4200" b="1" dirty="0"/>
              <a:t>s for You</a:t>
            </a:r>
            <a:endParaRPr sz="2200" b="1" dirty="0"/>
          </a:p>
        </p:txBody>
      </p:sp>
      <p:sp>
        <p:nvSpPr>
          <p:cNvPr id="100" name="Shape 100"/>
          <p:cNvSpPr>
            <a:spLocks noGrp="1"/>
          </p:cNvSpPr>
          <p:nvPr>
            <p:ph type="body" idx="1"/>
          </p:nvPr>
        </p:nvSpPr>
        <p:spPr>
          <a:prstGeom prst="rect">
            <a:avLst/>
          </a:prstGeom>
        </p:spPr>
        <p:txBody>
          <a:bodyPr/>
          <a:lstStyle/>
          <a:p>
            <a:pPr lvl="0"/>
            <a:r>
              <a:rPr lang="en-US" dirty="0" smtClean="0"/>
              <a:t>Stick Forces</a:t>
            </a:r>
          </a:p>
          <a:p>
            <a:pPr lvl="0"/>
            <a:r>
              <a:rPr lang="en-US" dirty="0" smtClean="0"/>
              <a:t>Dual Rates</a:t>
            </a:r>
          </a:p>
          <a:p>
            <a:pPr lvl="0"/>
            <a:r>
              <a:rPr lang="en-US" dirty="0" smtClean="0"/>
              <a:t>“Expo”</a:t>
            </a:r>
          </a:p>
          <a:p>
            <a:pPr lvl="0"/>
            <a:r>
              <a:rPr lang="en-US" dirty="0" smtClean="0"/>
              <a:t>Aileron to Rudder mix</a:t>
            </a:r>
          </a:p>
          <a:p>
            <a:pPr lvl="0"/>
            <a:r>
              <a:rPr lang="en-US" dirty="0" smtClean="0"/>
              <a:t>Throttle cut</a:t>
            </a:r>
            <a:endParaRPr dirty="0"/>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93</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4333758" y="1369625"/>
            <a:ext cx="4523846" cy="516755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Stick Forces</a:t>
            </a:r>
            <a:endParaRPr lang="en-US" dirty="0"/>
          </a:p>
        </p:txBody>
      </p:sp>
      <p:sp>
        <p:nvSpPr>
          <p:cNvPr id="3" name="Text Placeholder 2"/>
          <p:cNvSpPr>
            <a:spLocks noGrp="1"/>
          </p:cNvSpPr>
          <p:nvPr>
            <p:ph type="body" idx="1"/>
          </p:nvPr>
        </p:nvSpPr>
        <p:spPr>
          <a:xfrm>
            <a:off x="284946" y="1830587"/>
            <a:ext cx="4880580" cy="4420195"/>
          </a:xfrm>
        </p:spPr>
        <p:txBody>
          <a:bodyPr>
            <a:normAutofit fontScale="85000" lnSpcReduction="10000"/>
          </a:bodyPr>
          <a:lstStyle/>
          <a:p>
            <a:r>
              <a:rPr lang="en-US" dirty="0" smtClean="0"/>
              <a:t>Stick forces on many transmitters are adjustable.  Read your manual </a:t>
            </a:r>
          </a:p>
          <a:p>
            <a:r>
              <a:rPr lang="en-US" dirty="0" smtClean="0"/>
              <a:t>Increasing forces can help a lot with over-controlling early in the learning process</a:t>
            </a:r>
          </a:p>
          <a:p>
            <a:r>
              <a:rPr lang="en-US" dirty="0" smtClean="0"/>
              <a:t>One professional RC flight school even puts custom, stronger springs in their transmitters</a:t>
            </a:r>
          </a:p>
          <a:p>
            <a:r>
              <a:rPr lang="en-US" dirty="0" smtClean="0"/>
              <a:t>Control forces and Dual Rates are the first things to adjust if your instructor feels you are over-controlling.</a:t>
            </a:r>
            <a:endParaRPr lang="en-US" dirty="0"/>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94</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5270550" y="1749668"/>
            <a:ext cx="3873450" cy="4672733"/>
          </a:xfrm>
          <a:prstGeom prst="rect">
            <a:avLst/>
          </a:prstGeom>
        </p:spPr>
      </p:pic>
    </p:spTree>
    <p:extLst>
      <p:ext uri="{BB962C8B-B14F-4D97-AF65-F5344CB8AC3E}">
        <p14:creationId xmlns:p14="http://schemas.microsoft.com/office/powerpoint/2010/main" val="1325651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Rates</a:t>
            </a:r>
            <a:endParaRPr lang="en-US" dirty="0"/>
          </a:p>
        </p:txBody>
      </p:sp>
      <p:sp>
        <p:nvSpPr>
          <p:cNvPr id="3" name="Text Placeholder 2"/>
          <p:cNvSpPr>
            <a:spLocks noGrp="1"/>
          </p:cNvSpPr>
          <p:nvPr>
            <p:ph type="body" idx="1"/>
          </p:nvPr>
        </p:nvSpPr>
        <p:spPr>
          <a:xfrm>
            <a:off x="669728" y="1830587"/>
            <a:ext cx="4146972" cy="4420195"/>
          </a:xfrm>
        </p:spPr>
        <p:txBody>
          <a:bodyPr>
            <a:normAutofit fontScale="85000" lnSpcReduction="20000"/>
          </a:bodyPr>
          <a:lstStyle/>
          <a:p>
            <a:r>
              <a:rPr lang="en-US" dirty="0" smtClean="0"/>
              <a:t>Sets up switches on the transmitter so you can select more or less control throw for Aileron, Elevator, and Rudder</a:t>
            </a:r>
          </a:p>
          <a:p>
            <a:r>
              <a:rPr lang="en-US" dirty="0" smtClean="0"/>
              <a:t>Generally start with the control throws recommended for your airplane</a:t>
            </a:r>
          </a:p>
          <a:p>
            <a:r>
              <a:rPr lang="en-US" dirty="0" smtClean="0"/>
              <a:t>For any first flight, it’s a good idea to have options.  Take off in low rates to begin with</a:t>
            </a:r>
          </a:p>
          <a:p>
            <a:r>
              <a:rPr lang="en-US" dirty="0" smtClean="0"/>
              <a:t>Rates too high, or too low can cause problems</a:t>
            </a:r>
            <a:endParaRPr lang="en-US" dirty="0"/>
          </a:p>
        </p:txBody>
      </p:sp>
      <p:sp>
        <p:nvSpPr>
          <p:cNvPr id="5" name="TextBox 4"/>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95</a:t>
            </a:fld>
            <a:endParaRPr lang="en-US" sz="1500" dirty="0">
              <a:solidFill>
                <a:srgbClr val="000000"/>
              </a:solidFill>
            </a:endParaRPr>
          </a:p>
        </p:txBody>
      </p:sp>
      <p:pic>
        <p:nvPicPr>
          <p:cNvPr id="6" name="Picture 5"/>
          <p:cNvPicPr>
            <a:picLocks noChangeAspect="1"/>
          </p:cNvPicPr>
          <p:nvPr/>
        </p:nvPicPr>
        <p:blipFill>
          <a:blip r:embed="rId2" cstate="print"/>
          <a:stretch>
            <a:fillRect/>
          </a:stretch>
        </p:blipFill>
        <p:spPr>
          <a:xfrm>
            <a:off x="5020998" y="3256243"/>
            <a:ext cx="4009222" cy="2994541"/>
          </a:xfrm>
          <a:prstGeom prst="rect">
            <a:avLst/>
          </a:prstGeom>
        </p:spPr>
      </p:pic>
      <p:sp>
        <p:nvSpPr>
          <p:cNvPr id="4" name="TextBox 3"/>
          <p:cNvSpPr txBox="1"/>
          <p:nvPr/>
        </p:nvSpPr>
        <p:spPr>
          <a:xfrm>
            <a:off x="5020998" y="1620544"/>
            <a:ext cx="3899464" cy="995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marL="401695" indent="-401695" algn="l" rtl="0" latinLnBrk="1" hangingPunct="0">
              <a:buFont typeface="Arial"/>
              <a:buChar char="•"/>
            </a:pPr>
            <a:r>
              <a:rPr lang="en-US" sz="2000" dirty="0">
                <a:solidFill>
                  <a:srgbClr val="000000"/>
                </a:solidFill>
              </a:rPr>
              <a:t>Even many simple </a:t>
            </a:r>
            <a:r>
              <a:rPr lang="en-US" sz="2000" dirty="0" err="1">
                <a:solidFill>
                  <a:srgbClr val="000000"/>
                </a:solidFill>
              </a:rPr>
              <a:t>transmittersmay</a:t>
            </a:r>
            <a:r>
              <a:rPr lang="en-US" sz="2000" dirty="0">
                <a:solidFill>
                  <a:srgbClr val="000000"/>
                </a:solidFill>
              </a:rPr>
              <a:t> have a dual rate switch</a:t>
            </a:r>
          </a:p>
          <a:p>
            <a:pPr marL="401695" indent="-401695" algn="l" rtl="0" latinLnBrk="1" hangingPunct="0">
              <a:buFont typeface="Arial"/>
              <a:buChar char="•"/>
            </a:pPr>
            <a:endParaRPr lang="en-US" sz="2000" dirty="0">
              <a:solidFill>
                <a:srgbClr val="000000"/>
              </a:solidFill>
            </a:endParaRPr>
          </a:p>
        </p:txBody>
      </p:sp>
      <p:sp>
        <p:nvSpPr>
          <p:cNvPr id="7" name="TextBox 6"/>
          <p:cNvSpPr txBox="1"/>
          <p:nvPr/>
        </p:nvSpPr>
        <p:spPr>
          <a:xfrm>
            <a:off x="5105210" y="2545253"/>
            <a:ext cx="3369064" cy="7646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algn="l" rtl="0" latinLnBrk="1" hangingPunct="0"/>
            <a:r>
              <a:rPr lang="en-US" sz="1500" dirty="0">
                <a:solidFill>
                  <a:srgbClr val="000000"/>
                </a:solidFill>
              </a:rPr>
              <a:t>Example of a programmable “computer” radio screen showing dual rate setup.</a:t>
            </a:r>
          </a:p>
        </p:txBody>
      </p:sp>
    </p:spTree>
    <p:extLst>
      <p:ext uri="{BB962C8B-B14F-4D97-AF65-F5344CB8AC3E}">
        <p14:creationId xmlns:p14="http://schemas.microsoft.com/office/powerpoint/2010/main" val="28995192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30" y="312540"/>
            <a:ext cx="7804547" cy="994265"/>
          </a:xfrm>
        </p:spPr>
        <p:txBody>
          <a:bodyPr/>
          <a:lstStyle/>
          <a:p>
            <a:r>
              <a:rPr lang="en-US" dirty="0" smtClean="0"/>
              <a:t>“Expo” (Exponential)</a:t>
            </a:r>
            <a:endParaRPr lang="en-US" dirty="0"/>
          </a:p>
        </p:txBody>
      </p:sp>
      <p:sp>
        <p:nvSpPr>
          <p:cNvPr id="3" name="Text Placeholder 2"/>
          <p:cNvSpPr>
            <a:spLocks noGrp="1"/>
          </p:cNvSpPr>
          <p:nvPr>
            <p:ph type="body" idx="1"/>
          </p:nvPr>
        </p:nvSpPr>
        <p:spPr>
          <a:xfrm>
            <a:off x="164384" y="1323845"/>
            <a:ext cx="4249711" cy="2393905"/>
          </a:xfrm>
        </p:spPr>
        <p:txBody>
          <a:bodyPr>
            <a:noAutofit/>
          </a:bodyPr>
          <a:lstStyle/>
          <a:p>
            <a:pPr marL="0" indent="0">
              <a:spcBef>
                <a:spcPts val="703"/>
              </a:spcBef>
              <a:buNone/>
            </a:pPr>
            <a:r>
              <a:rPr lang="en-US" sz="1500" dirty="0"/>
              <a:t>Expo can “soften” the response around neutral and help prevent over-controlling</a:t>
            </a:r>
          </a:p>
          <a:p>
            <a:pPr>
              <a:spcBef>
                <a:spcPts val="703"/>
              </a:spcBef>
            </a:pPr>
            <a:r>
              <a:rPr lang="en-US" sz="1500" dirty="0"/>
              <a:t>Mostly used for high performance 3D airplanes that would be difficult to control around neutral because of their very high control throws (rates) </a:t>
            </a:r>
          </a:p>
          <a:p>
            <a:pPr>
              <a:spcBef>
                <a:spcPts val="703"/>
              </a:spcBef>
            </a:pPr>
            <a:r>
              <a:rPr lang="en-US" sz="1500" dirty="0"/>
              <a:t>Can be used as you prefer for a trainer (not too much though – probably 30% or less</a:t>
            </a:r>
          </a:p>
          <a:p>
            <a:pPr>
              <a:spcBef>
                <a:spcPts val="703"/>
              </a:spcBef>
            </a:pPr>
            <a:r>
              <a:rPr lang="en-US" sz="1500" dirty="0"/>
              <a:t>Not available on “simple” transmitters</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96</a:t>
            </a:fld>
            <a:endParaRPr lang="en-US" sz="1500" dirty="0">
              <a:solidFill>
                <a:srgbClr val="000000"/>
              </a:solidFill>
            </a:endParaRPr>
          </a:p>
        </p:txBody>
      </p:sp>
      <p:pic>
        <p:nvPicPr>
          <p:cNvPr id="6" name="Picture 5"/>
          <p:cNvPicPr>
            <a:picLocks noChangeAspect="1"/>
          </p:cNvPicPr>
          <p:nvPr/>
        </p:nvPicPr>
        <p:blipFill>
          <a:blip r:embed="rId2" cstate="print"/>
          <a:stretch>
            <a:fillRect/>
          </a:stretch>
        </p:blipFill>
        <p:spPr>
          <a:xfrm>
            <a:off x="3235788" y="3837942"/>
            <a:ext cx="5150988" cy="3020060"/>
          </a:xfrm>
          <a:prstGeom prst="rect">
            <a:avLst/>
          </a:prstGeom>
        </p:spPr>
      </p:pic>
      <p:sp>
        <p:nvSpPr>
          <p:cNvPr id="8" name="TextBox 7"/>
          <p:cNvSpPr txBox="1"/>
          <p:nvPr/>
        </p:nvSpPr>
        <p:spPr>
          <a:xfrm>
            <a:off x="4590338" y="1313691"/>
            <a:ext cx="4410465" cy="25099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marL="241017" indent="-241017" algn="l">
              <a:spcBef>
                <a:spcPts val="703"/>
              </a:spcBef>
              <a:buFont typeface="Arial"/>
              <a:buChar char="•"/>
            </a:pPr>
            <a:r>
              <a:rPr lang="en-US" sz="1500" dirty="0"/>
              <a:t>Expo is NOT the first choice to make an airplane handle nicer – adjust the throws (rates) first</a:t>
            </a:r>
          </a:p>
          <a:p>
            <a:pPr marL="241017" indent="-241017" algn="l">
              <a:spcBef>
                <a:spcPts val="703"/>
              </a:spcBef>
              <a:buFont typeface="Arial"/>
              <a:buChar char="•"/>
            </a:pPr>
            <a:r>
              <a:rPr lang="en-US" sz="1500" dirty="0"/>
              <a:t>Too much Expo can cause difficult handling</a:t>
            </a:r>
          </a:p>
          <a:p>
            <a:pPr marL="241017" lvl="5" indent="-241017" algn="l">
              <a:spcBef>
                <a:spcPts val="703"/>
              </a:spcBef>
              <a:buFont typeface="Arial"/>
              <a:buChar char="•"/>
            </a:pPr>
            <a:r>
              <a:rPr lang="en-US" sz="1500" dirty="0"/>
              <a:t>Expo the wrong way can be disastrous!</a:t>
            </a:r>
          </a:p>
          <a:p>
            <a:pPr marL="241017" lvl="3" indent="-241017" algn="l">
              <a:spcBef>
                <a:spcPts val="703"/>
              </a:spcBef>
              <a:buFont typeface="Arial"/>
              <a:buChar char="•"/>
            </a:pPr>
            <a:r>
              <a:rPr lang="en-US" sz="1500" dirty="0"/>
              <a:t>Good” expo is a </a:t>
            </a:r>
            <a:r>
              <a:rPr lang="en-US" sz="1500" u="sng" dirty="0"/>
              <a:t>positive</a:t>
            </a:r>
            <a:r>
              <a:rPr lang="en-US" sz="1500" dirty="0"/>
              <a:t> number on </a:t>
            </a:r>
            <a:r>
              <a:rPr lang="en-US" sz="1500" dirty="0" err="1"/>
              <a:t>Spektrum</a:t>
            </a:r>
            <a:r>
              <a:rPr lang="en-US" sz="1500" dirty="0"/>
              <a:t> and JR</a:t>
            </a:r>
          </a:p>
          <a:p>
            <a:pPr marL="241017" lvl="2" indent="-241017" algn="l">
              <a:spcBef>
                <a:spcPts val="703"/>
              </a:spcBef>
              <a:buFont typeface="Arial"/>
              <a:buChar char="•"/>
            </a:pPr>
            <a:r>
              <a:rPr lang="en-US" sz="1500" dirty="0"/>
              <a:t>Good” expo is a </a:t>
            </a:r>
            <a:r>
              <a:rPr lang="en-US" sz="1500" u="sng" dirty="0"/>
              <a:t>negative</a:t>
            </a:r>
            <a:r>
              <a:rPr lang="en-US" sz="1500" dirty="0"/>
              <a:t> number for Futaba!  (Read your Manual to be sure)</a:t>
            </a:r>
          </a:p>
        </p:txBody>
      </p:sp>
      <p:sp>
        <p:nvSpPr>
          <p:cNvPr id="4" name="TextBox 3"/>
          <p:cNvSpPr txBox="1"/>
          <p:nvPr/>
        </p:nvSpPr>
        <p:spPr>
          <a:xfrm>
            <a:off x="286410" y="4568348"/>
            <a:ext cx="3209455" cy="9954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algn="l" rtl="0" latinLnBrk="1" hangingPunct="0"/>
            <a:r>
              <a:rPr lang="en-US" sz="2000" dirty="0">
                <a:solidFill>
                  <a:srgbClr val="000000"/>
                </a:solidFill>
              </a:rPr>
              <a:t>Compare this curve</a:t>
            </a:r>
          </a:p>
          <a:p>
            <a:pPr algn="l" rtl="0" latinLnBrk="1" hangingPunct="0"/>
            <a:r>
              <a:rPr lang="en-US" sz="2000" dirty="0">
                <a:solidFill>
                  <a:srgbClr val="000000"/>
                </a:solidFill>
              </a:rPr>
              <a:t>to the straight line one the </a:t>
            </a:r>
          </a:p>
          <a:p>
            <a:pPr algn="l" rtl="0" latinLnBrk="1" hangingPunct="0"/>
            <a:r>
              <a:rPr lang="en-US" sz="2000" dirty="0">
                <a:solidFill>
                  <a:srgbClr val="000000"/>
                </a:solidFill>
              </a:rPr>
              <a:t>previous slide</a:t>
            </a:r>
          </a:p>
        </p:txBody>
      </p:sp>
    </p:spTree>
    <p:extLst>
      <p:ext uri="{BB962C8B-B14F-4D97-AF65-F5344CB8AC3E}">
        <p14:creationId xmlns:p14="http://schemas.microsoft.com/office/powerpoint/2010/main" val="39816191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65" y="394336"/>
            <a:ext cx="7804547" cy="1057527"/>
          </a:xfrm>
        </p:spPr>
        <p:txBody>
          <a:bodyPr>
            <a:normAutofit/>
          </a:bodyPr>
          <a:lstStyle/>
          <a:p>
            <a:r>
              <a:rPr lang="en-US" sz="5100" dirty="0">
                <a:latin typeface="Arial"/>
                <a:cs typeface="Arial"/>
              </a:rPr>
              <a:t>Aileron-to-Rudder Mix</a:t>
            </a:r>
          </a:p>
        </p:txBody>
      </p:sp>
      <p:sp>
        <p:nvSpPr>
          <p:cNvPr id="3" name="Text Placeholder 2"/>
          <p:cNvSpPr>
            <a:spLocks noGrp="1"/>
          </p:cNvSpPr>
          <p:nvPr>
            <p:ph type="body" idx="1"/>
          </p:nvPr>
        </p:nvSpPr>
        <p:spPr>
          <a:xfrm>
            <a:off x="669730" y="1646548"/>
            <a:ext cx="7804547" cy="4420195"/>
          </a:xfrm>
        </p:spPr>
        <p:txBody>
          <a:bodyPr>
            <a:noAutofit/>
          </a:bodyPr>
          <a:lstStyle/>
          <a:p>
            <a:pPr>
              <a:spcBef>
                <a:spcPts val="1686"/>
              </a:spcBef>
            </a:pPr>
            <a:r>
              <a:rPr lang="en-US" sz="1700" dirty="0">
                <a:latin typeface="Arial"/>
                <a:cs typeface="Arial"/>
              </a:rPr>
              <a:t>Most radios (not the cheapest ones) can do this</a:t>
            </a:r>
          </a:p>
          <a:p>
            <a:pPr>
              <a:spcBef>
                <a:spcPts val="1686"/>
              </a:spcBef>
            </a:pPr>
            <a:r>
              <a:rPr lang="en-US" sz="1700" dirty="0">
                <a:latin typeface="Arial"/>
                <a:cs typeface="Arial"/>
              </a:rPr>
              <a:t>Causes rudder to move also when the right stick commands ailerons</a:t>
            </a:r>
          </a:p>
          <a:p>
            <a:pPr>
              <a:lnSpc>
                <a:spcPct val="80000"/>
              </a:lnSpc>
              <a:spcBef>
                <a:spcPts val="1686"/>
              </a:spcBef>
            </a:pPr>
            <a:r>
              <a:rPr lang="en-US" sz="1700" dirty="0">
                <a:latin typeface="Arial"/>
                <a:cs typeface="Arial"/>
              </a:rPr>
              <a:t>Setting the “gain” at 50%, so that rudder moves about half way when the ailerons are fully deflected, is about right for most trainers.</a:t>
            </a:r>
          </a:p>
          <a:p>
            <a:pPr>
              <a:spcBef>
                <a:spcPts val="1686"/>
              </a:spcBef>
            </a:pPr>
            <a:r>
              <a:rPr lang="en-US" sz="1700" dirty="0">
                <a:latin typeface="Arial"/>
                <a:cs typeface="Arial"/>
              </a:rPr>
              <a:t>Gives most trainers a smoother and more predictable response to a roll (aileron) command from the pilot.</a:t>
            </a:r>
          </a:p>
          <a:p>
            <a:pPr>
              <a:spcBef>
                <a:spcPts val="1686"/>
              </a:spcBef>
            </a:pPr>
            <a:r>
              <a:rPr lang="en-US" sz="1700" dirty="0">
                <a:latin typeface="Arial"/>
                <a:cs typeface="Arial"/>
              </a:rPr>
              <a:t>Make SURE that rudder moves Right for a Right aileron command (and similar for Left)</a:t>
            </a:r>
          </a:p>
          <a:p>
            <a:pPr>
              <a:spcBef>
                <a:spcPts val="1686"/>
              </a:spcBef>
            </a:pPr>
            <a:r>
              <a:rPr lang="en-US" sz="1700" dirty="0">
                <a:latin typeface="Arial"/>
                <a:cs typeface="Arial"/>
              </a:rPr>
              <a:t>SHOW THIS to your instructor before you fly</a:t>
            </a:r>
          </a:p>
          <a:p>
            <a:pPr>
              <a:spcBef>
                <a:spcPts val="1686"/>
              </a:spcBef>
            </a:pPr>
            <a:r>
              <a:rPr lang="en-US" sz="1700" dirty="0">
                <a:latin typeface="Arial"/>
                <a:cs typeface="Arial"/>
              </a:rPr>
              <a:t>You can put the mix on a switch so that you can take off normally, and then try the mix for the first time when at a safe altitude.  And turn the mix off again if you don’t like it.</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97</a:t>
            </a:fld>
            <a:endParaRPr lang="en-US" sz="1500" dirty="0">
              <a:solidFill>
                <a:srgbClr val="000000"/>
              </a:solidFill>
            </a:endParaRPr>
          </a:p>
        </p:txBody>
      </p:sp>
    </p:spTree>
    <p:extLst>
      <p:ext uri="{BB962C8B-B14F-4D97-AF65-F5344CB8AC3E}">
        <p14:creationId xmlns:p14="http://schemas.microsoft.com/office/powerpoint/2010/main" val="1325583335"/>
      </p:ext>
    </p:extLst>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231" y="149407"/>
            <a:ext cx="7804547" cy="842830"/>
          </a:xfrm>
        </p:spPr>
        <p:txBody>
          <a:bodyPr>
            <a:normAutofit fontScale="90000"/>
          </a:bodyPr>
          <a:lstStyle/>
          <a:p>
            <a:r>
              <a:rPr lang="en-US" dirty="0" smtClean="0"/>
              <a:t>Propeller Safety Features</a:t>
            </a:r>
            <a:endParaRPr lang="en-US" dirty="0"/>
          </a:p>
        </p:txBody>
      </p:sp>
      <p:sp>
        <p:nvSpPr>
          <p:cNvPr id="3" name="Text Placeholder 2"/>
          <p:cNvSpPr>
            <a:spLocks noGrp="1"/>
          </p:cNvSpPr>
          <p:nvPr>
            <p:ph type="body" idx="1"/>
          </p:nvPr>
        </p:nvSpPr>
        <p:spPr>
          <a:xfrm>
            <a:off x="343915" y="1789809"/>
            <a:ext cx="3952135" cy="1199761"/>
          </a:xfrm>
        </p:spPr>
        <p:txBody>
          <a:bodyPr>
            <a:normAutofit fontScale="62500" lnSpcReduction="20000"/>
          </a:bodyPr>
          <a:lstStyle/>
          <a:p>
            <a:r>
              <a:rPr lang="en-US" dirty="0" smtClean="0"/>
              <a:t>Throttle Cut function enables a switch to tell the transmitter to send zero (or less) throttle no matter where the throttle stick is.  Read the manual for your transmitter to program it.</a:t>
            </a:r>
          </a:p>
        </p:txBody>
      </p:sp>
      <p:sp>
        <p:nvSpPr>
          <p:cNvPr id="6" name="TextBox 5"/>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98</a:t>
            </a:fld>
            <a:endParaRPr lang="en-US" sz="1500" dirty="0">
              <a:solidFill>
                <a:srgbClr val="000000"/>
              </a:solidFill>
            </a:endParaRPr>
          </a:p>
        </p:txBody>
      </p:sp>
      <p:pic>
        <p:nvPicPr>
          <p:cNvPr id="7" name="Picture 6"/>
          <p:cNvPicPr>
            <a:picLocks noChangeAspect="1"/>
          </p:cNvPicPr>
          <p:nvPr/>
        </p:nvPicPr>
        <p:blipFill>
          <a:blip r:embed="rId2" cstate="print"/>
          <a:stretch>
            <a:fillRect/>
          </a:stretch>
        </p:blipFill>
        <p:spPr>
          <a:xfrm rot="10800000">
            <a:off x="918564" y="3055719"/>
            <a:ext cx="2861568" cy="2137343"/>
          </a:xfrm>
          <a:prstGeom prst="rect">
            <a:avLst/>
          </a:prstGeom>
        </p:spPr>
      </p:pic>
      <p:pic>
        <p:nvPicPr>
          <p:cNvPr id="8" name="Picture 7"/>
          <p:cNvPicPr>
            <a:picLocks noChangeAspect="1"/>
          </p:cNvPicPr>
          <p:nvPr/>
        </p:nvPicPr>
        <p:blipFill>
          <a:blip r:embed="rId3" cstate="print"/>
          <a:stretch>
            <a:fillRect/>
          </a:stretch>
        </p:blipFill>
        <p:spPr>
          <a:xfrm rot="10800000">
            <a:off x="5656949" y="3322747"/>
            <a:ext cx="2080619" cy="1228814"/>
          </a:xfrm>
          <a:prstGeom prst="rect">
            <a:avLst/>
          </a:prstGeom>
        </p:spPr>
      </p:pic>
      <p:pic>
        <p:nvPicPr>
          <p:cNvPr id="9" name="Picture 8"/>
          <p:cNvPicPr>
            <a:picLocks noChangeAspect="1"/>
          </p:cNvPicPr>
          <p:nvPr/>
        </p:nvPicPr>
        <p:blipFill>
          <a:blip r:embed="rId4" cstate="print"/>
          <a:stretch>
            <a:fillRect/>
          </a:stretch>
        </p:blipFill>
        <p:spPr>
          <a:xfrm rot="10800000">
            <a:off x="4570091" y="4587943"/>
            <a:ext cx="3704234" cy="2270058"/>
          </a:xfrm>
          <a:prstGeom prst="rect">
            <a:avLst/>
          </a:prstGeom>
        </p:spPr>
      </p:pic>
      <p:sp>
        <p:nvSpPr>
          <p:cNvPr id="10" name="Text Placeholder 2"/>
          <p:cNvSpPr txBox="1">
            <a:spLocks/>
          </p:cNvSpPr>
          <p:nvPr/>
        </p:nvSpPr>
        <p:spPr>
          <a:xfrm>
            <a:off x="4736273" y="1853763"/>
            <a:ext cx="4003043" cy="153549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40000" lnSpcReduction="20000"/>
          </a:bodyPr>
          <a:lst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algn="l">
              <a:spcBef>
                <a:spcPts val="1406"/>
              </a:spcBef>
            </a:pPr>
            <a:r>
              <a:rPr lang="en-US" dirty="0" smtClean="0"/>
              <a:t>Use Throttle Cut function if your transmitter has it.  Assign the function to a switch that you won’t bump in flight</a:t>
            </a:r>
          </a:p>
          <a:p>
            <a:pPr algn="l">
              <a:spcBef>
                <a:spcPts val="1406"/>
              </a:spcBef>
            </a:pPr>
            <a:r>
              <a:rPr lang="en-US" dirty="0"/>
              <a:t>U</a:t>
            </a:r>
            <a:r>
              <a:rPr lang="en-US" dirty="0" smtClean="0"/>
              <a:t>se an ESC switch, if your ESC has one</a:t>
            </a:r>
            <a:endParaRPr lang="en-US" dirty="0"/>
          </a:p>
          <a:p>
            <a:pPr algn="l">
              <a:spcBef>
                <a:spcPts val="1406"/>
              </a:spcBef>
            </a:pPr>
            <a:r>
              <a:rPr lang="en-US" dirty="0" smtClean="0"/>
              <a:t>Or install a safety plug on the airplane like this one:</a:t>
            </a:r>
            <a:endParaRPr lang="en-US" dirty="0"/>
          </a:p>
        </p:txBody>
      </p:sp>
      <p:sp>
        <p:nvSpPr>
          <p:cNvPr id="11" name="Text Placeholder 2"/>
          <p:cNvSpPr txBox="1">
            <a:spLocks/>
          </p:cNvSpPr>
          <p:nvPr/>
        </p:nvSpPr>
        <p:spPr>
          <a:xfrm>
            <a:off x="239616" y="5281083"/>
            <a:ext cx="3952135" cy="82769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a:lstStyle>
          <a:p>
            <a:pPr algn="l"/>
            <a:r>
              <a:rPr lang="en-US" sz="1700" dirty="0"/>
              <a:t>Used to stop “glow” or gas engines</a:t>
            </a:r>
          </a:p>
        </p:txBody>
      </p:sp>
      <p:sp>
        <p:nvSpPr>
          <p:cNvPr id="4" name="TextBox 3"/>
          <p:cNvSpPr txBox="1"/>
          <p:nvPr/>
        </p:nvSpPr>
        <p:spPr>
          <a:xfrm>
            <a:off x="483162" y="1249528"/>
            <a:ext cx="3409407"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u="sng" dirty="0">
                <a:solidFill>
                  <a:srgbClr val="000000"/>
                </a:solidFill>
              </a:rPr>
              <a:t>Glow and Gas Engines</a:t>
            </a:r>
          </a:p>
        </p:txBody>
      </p:sp>
      <p:sp>
        <p:nvSpPr>
          <p:cNvPr id="5" name="TextBox 4"/>
          <p:cNvSpPr txBox="1"/>
          <p:nvPr/>
        </p:nvSpPr>
        <p:spPr>
          <a:xfrm>
            <a:off x="5451337" y="1236988"/>
            <a:ext cx="2146355"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u="sng" dirty="0">
                <a:solidFill>
                  <a:srgbClr val="000000"/>
                </a:solidFill>
              </a:rPr>
              <a:t>Electric Power</a:t>
            </a:r>
          </a:p>
        </p:txBody>
      </p:sp>
    </p:spTree>
    <p:extLst>
      <p:ext uri="{BB962C8B-B14F-4D97-AF65-F5344CB8AC3E}">
        <p14:creationId xmlns:p14="http://schemas.microsoft.com/office/powerpoint/2010/main" val="26447083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The Electronic Speed Controller (ESC)</a:t>
            </a:r>
            <a:endParaRPr lang="en-US" dirty="0"/>
          </a:p>
        </p:txBody>
      </p:sp>
      <p:sp>
        <p:nvSpPr>
          <p:cNvPr id="3" name="Text Placeholder 2"/>
          <p:cNvSpPr>
            <a:spLocks noGrp="1"/>
          </p:cNvSpPr>
          <p:nvPr>
            <p:ph type="body" idx="1"/>
          </p:nvPr>
        </p:nvSpPr>
        <p:spPr>
          <a:xfrm>
            <a:off x="403613" y="2105796"/>
            <a:ext cx="5799820" cy="4509202"/>
          </a:xfrm>
        </p:spPr>
        <p:txBody>
          <a:bodyPr>
            <a:normAutofit fontScale="62500" lnSpcReduction="20000"/>
          </a:bodyPr>
          <a:lstStyle/>
          <a:p>
            <a:r>
              <a:rPr lang="en-US" dirty="0" smtClean="0"/>
              <a:t>The ESC takes commands from your radio receiver, and tells the electric motor how fast to run by turning the power on and off very fast.</a:t>
            </a:r>
          </a:p>
          <a:p>
            <a:r>
              <a:rPr lang="en-US" dirty="0" smtClean="0"/>
              <a:t>It also powers your radio receiver, (larger planes often use a BEC and separate battery)</a:t>
            </a:r>
          </a:p>
          <a:p>
            <a:r>
              <a:rPr lang="en-US" dirty="0" smtClean="0"/>
              <a:t>If your propeller is ever blocked for any reason, like if the airplane noses over or runs into tall grass, </a:t>
            </a:r>
            <a:r>
              <a:rPr lang="en-US" u="sng" dirty="0" smtClean="0"/>
              <a:t>immediately</a:t>
            </a:r>
            <a:r>
              <a:rPr lang="en-US" dirty="0" smtClean="0"/>
              <a:t> pull your throttle stick to idle to avoid damaging the ESC</a:t>
            </a:r>
          </a:p>
          <a:p>
            <a:r>
              <a:rPr lang="en-US" dirty="0" smtClean="0"/>
              <a:t>ESC’s usually have safety features to prevent them coming ON when plugged in – but don’t rely on that alone.  Make sure your stick is at idle before plugging in</a:t>
            </a:r>
          </a:p>
          <a:p>
            <a:pPr lvl="2"/>
            <a:r>
              <a:rPr lang="en-US" dirty="0" smtClean="0"/>
              <a:t>ALWAYS read the instructions for your ESC.  There are differences between brands!</a:t>
            </a:r>
            <a:endParaRPr lang="en-US" dirty="0"/>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99</a:t>
            </a:fld>
            <a:endParaRPr lang="en-US" sz="1500" dirty="0">
              <a:solidFill>
                <a:srgbClr val="000000"/>
              </a:solidFill>
            </a:endParaRPr>
          </a:p>
        </p:txBody>
      </p:sp>
      <p:pic>
        <p:nvPicPr>
          <p:cNvPr id="7" name="Picture 6"/>
          <p:cNvPicPr>
            <a:picLocks noChangeAspect="1"/>
          </p:cNvPicPr>
          <p:nvPr/>
        </p:nvPicPr>
        <p:blipFill>
          <a:blip r:embed="rId2" cstate="print"/>
          <a:stretch>
            <a:fillRect/>
          </a:stretch>
        </p:blipFill>
        <p:spPr>
          <a:xfrm rot="16200000">
            <a:off x="5773388" y="2916559"/>
            <a:ext cx="3925050" cy="2816179"/>
          </a:xfrm>
          <a:prstGeom prst="rect">
            <a:avLst/>
          </a:prstGeom>
        </p:spPr>
      </p:pic>
    </p:spTree>
    <p:extLst>
      <p:ext uri="{BB962C8B-B14F-4D97-AF65-F5344CB8AC3E}">
        <p14:creationId xmlns:p14="http://schemas.microsoft.com/office/powerpoint/2010/main" val="39077944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2850</TotalTime>
  <Words>9882</Words>
  <Application>Microsoft Macintosh PowerPoint</Application>
  <PresentationFormat>Letter Paper (8.5x11 in)</PresentationFormat>
  <Paragraphs>1349</Paragraphs>
  <Slides>108</Slides>
  <Notes>55</Notes>
  <HiddenSlides>0</HiddenSlides>
  <MMClips>0</MMClips>
  <ScaleCrop>false</ScaleCrop>
  <HeadingPairs>
    <vt:vector size="4" baseType="variant">
      <vt:variant>
        <vt:lpstr>Theme</vt:lpstr>
      </vt:variant>
      <vt:variant>
        <vt:i4>3</vt:i4>
      </vt:variant>
      <vt:variant>
        <vt:lpstr>Slide Titles</vt:lpstr>
      </vt:variant>
      <vt:variant>
        <vt:i4>108</vt:i4>
      </vt:variant>
    </vt:vector>
  </HeadingPairs>
  <TitlesOfParts>
    <vt:vector size="111" baseType="lpstr">
      <vt:lpstr>Default</vt:lpstr>
      <vt:lpstr>Office Theme</vt:lpstr>
      <vt:lpstr>Default Theme</vt:lpstr>
      <vt:lpstr> Ground School  and Flight Training   Marymoor R/C Club, Redmond, WA AMA Charter 1610</vt:lpstr>
      <vt:lpstr>Version Information</vt:lpstr>
      <vt:lpstr>A safe, inspiring, and educational training experience</vt:lpstr>
      <vt:lpstr>Disclaimers</vt:lpstr>
      <vt:lpstr>Contents</vt:lpstr>
      <vt:lpstr>Section 1</vt:lpstr>
      <vt:lpstr>3 Things to Do Right Away  Note: You may come the first time to training without doing these </vt:lpstr>
      <vt:lpstr>Preparation Checklist</vt:lpstr>
      <vt:lpstr>PowerPoint Presentation</vt:lpstr>
      <vt:lpstr>Safety Propellers can cause Significant Injury</vt:lpstr>
      <vt:lpstr>Safety: LiPo Batteries</vt:lpstr>
      <vt:lpstr>A Rule for Real Aircraft we can Learn From</vt:lpstr>
      <vt:lpstr>Rules enhance fun and cooperation,  and ensure that we keep our field. </vt:lpstr>
      <vt:lpstr>A few of our Field Rules</vt:lpstr>
      <vt:lpstr>Section 2</vt:lpstr>
      <vt:lpstr>Recommended Airplanes Available at Redmond Hobby Town (along with good advice)</vt:lpstr>
      <vt:lpstr>Selecting a Transmitter</vt:lpstr>
      <vt:lpstr>Power Options</vt:lpstr>
      <vt:lpstr>Electric Power Support Equipment</vt:lpstr>
      <vt:lpstr>Section 3</vt:lpstr>
      <vt:lpstr>Your First Day of Training</vt:lpstr>
      <vt:lpstr>Your Own Plane -</vt:lpstr>
      <vt:lpstr>PowerPoint Presentation</vt:lpstr>
      <vt:lpstr>PowerPoint Presentation</vt:lpstr>
      <vt:lpstr>PowerPoint Presentation</vt:lpstr>
      <vt:lpstr>Early Flights</vt:lpstr>
      <vt:lpstr>Training Expectations</vt:lpstr>
      <vt:lpstr>When are you Done?</vt:lpstr>
      <vt:lpstr>Section 4</vt:lpstr>
      <vt:lpstr>Controls, Aerodynamics, and Stability</vt:lpstr>
      <vt:lpstr>Ailerons, Elevators, and Rudder Control Roll, Pitch, and Yaw</vt:lpstr>
      <vt:lpstr> Radio Controls</vt:lpstr>
      <vt:lpstr>Wing Planform</vt:lpstr>
      <vt:lpstr>Lift</vt:lpstr>
      <vt:lpstr>Lift is greatly reduced when the Wing Stalls</vt:lpstr>
      <vt:lpstr>Airfoil Shapes</vt:lpstr>
      <vt:lpstr>Empennage (The tail Group)</vt:lpstr>
      <vt:lpstr>Balance and Pitch Stability</vt:lpstr>
      <vt:lpstr>Roll Stability</vt:lpstr>
      <vt:lpstr>Section 5</vt:lpstr>
      <vt:lpstr>PowerPoint Presentation</vt:lpstr>
      <vt:lpstr>PowerPoint Presentation</vt:lpstr>
      <vt:lpstr>Phase 1 Pre-Flight and Taxi</vt:lpstr>
      <vt:lpstr>Pre-Flight Checklist</vt:lpstr>
      <vt:lpstr>Before Takeoff Checklist</vt:lpstr>
      <vt:lpstr>Tell Other Pilots What you Intend  using Standard Callouts</vt:lpstr>
      <vt:lpstr>Phase 2 Flight Pattern and Basic Orientation</vt:lpstr>
      <vt:lpstr>Trimming</vt:lpstr>
      <vt:lpstr>Orientation</vt:lpstr>
      <vt:lpstr>The Flight Pattern</vt:lpstr>
      <vt:lpstr>Level Turns</vt:lpstr>
      <vt:lpstr>Climbing and Descending Turns</vt:lpstr>
      <vt:lpstr>Figure 8’s</vt:lpstr>
      <vt:lpstr>Wind at Marymoor</vt:lpstr>
      <vt:lpstr>Crab Angle</vt:lpstr>
      <vt:lpstr>Flying the Pattern in Wind</vt:lpstr>
      <vt:lpstr>Phase 3 Approach and Landing</vt:lpstr>
      <vt:lpstr>Slow Flight</vt:lpstr>
      <vt:lpstr>Stalls</vt:lpstr>
      <vt:lpstr>Centers of Lift and Gravity</vt:lpstr>
      <vt:lpstr>The CG and Pitch Trim Determine the Speed the Airplane “wants” to Fly</vt:lpstr>
      <vt:lpstr>Getting Ready for Landings  - Thinking Ahead of the Plane</vt:lpstr>
      <vt:lpstr>Low Pattern – Getting Ready for Landings</vt:lpstr>
      <vt:lpstr>Approach Pattern Visual Cues</vt:lpstr>
      <vt:lpstr>The Stabilized Approach  Key to a Good Landing</vt:lpstr>
      <vt:lpstr>The Stabilized Approach Key to a Good Landing  (continued)</vt:lpstr>
      <vt:lpstr>The Missed Approach or Go-Around</vt:lpstr>
      <vt:lpstr>Executing the Go-Around</vt:lpstr>
      <vt:lpstr>The Touchdown (Finally!!)</vt:lpstr>
      <vt:lpstr>Recovering from a bad Landing</vt:lpstr>
      <vt:lpstr>Approach and Landing in Crosswind</vt:lpstr>
      <vt:lpstr>Phase 4 - Takeoff</vt:lpstr>
      <vt:lpstr>Instructors Note!</vt:lpstr>
      <vt:lpstr>Straight Takeoff Roll</vt:lpstr>
      <vt:lpstr>Takeoff Rotation</vt:lpstr>
      <vt:lpstr>Taking off in Wind</vt:lpstr>
      <vt:lpstr>Phase 5 Advanced Orientation</vt:lpstr>
      <vt:lpstr>Figure 8’s</vt:lpstr>
      <vt:lpstr>How to Prevent loss of Orientation, and Regain Orientation</vt:lpstr>
      <vt:lpstr>Loop</vt:lpstr>
      <vt:lpstr>Immelman* Turn</vt:lpstr>
      <vt:lpstr>Half Cuban Eight Learn to roll first when recovering from a dive</vt:lpstr>
      <vt:lpstr>Roll</vt:lpstr>
      <vt:lpstr>Recovery From Extreme Attitudes</vt:lpstr>
      <vt:lpstr>Flying in Gusty Weather</vt:lpstr>
      <vt:lpstr>Recovery from mishaps</vt:lpstr>
      <vt:lpstr>Skills to Refine before your  Solo Check Flight</vt:lpstr>
      <vt:lpstr>Proficiency Check Flight</vt:lpstr>
      <vt:lpstr>MAR/C Proficiency Check Quiz      Page 1 of 2</vt:lpstr>
      <vt:lpstr>PowerPoint Presentation</vt:lpstr>
      <vt:lpstr>Section 6</vt:lpstr>
      <vt:lpstr>Radio Antennas</vt:lpstr>
      <vt:lpstr> Setting the controls for You</vt:lpstr>
      <vt:lpstr>Stick Forces</vt:lpstr>
      <vt:lpstr>Dual Rates</vt:lpstr>
      <vt:lpstr>“Expo” (Exponential)</vt:lpstr>
      <vt:lpstr>Aileron-to-Rudder Mix</vt:lpstr>
      <vt:lpstr>Propeller Safety Features</vt:lpstr>
      <vt:lpstr>The Electronic Speed Controller (ESC)</vt:lpstr>
      <vt:lpstr>Battery Power for the Receiver and Servos</vt:lpstr>
      <vt:lpstr>Electric Motor and Prop</vt:lpstr>
      <vt:lpstr>Section 7</vt:lpstr>
      <vt:lpstr>Get ready for your Next Airplane</vt:lpstr>
      <vt:lpstr>Choosing your 2nd Airplane</vt:lpstr>
      <vt:lpstr>Get help before you fly the next new airplane</vt:lpstr>
      <vt:lpstr>Web resources</vt:lpstr>
      <vt:lpstr>Links</vt:lpstr>
      <vt:lpstr>Future topics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 “Ground School”</dc:title>
  <dc:creator>Eric Benjamin (TEKsystems)</dc:creator>
  <cp:lastModifiedBy>Brian Kelly</cp:lastModifiedBy>
  <cp:revision>268</cp:revision>
  <cp:lastPrinted>2017-04-26T16:23:49Z</cp:lastPrinted>
  <dcterms:modified xsi:type="dcterms:W3CDTF">2017-09-28T17:42:24Z</dcterms:modified>
</cp:coreProperties>
</file>